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326" r:id="rId3"/>
    <p:sldId id="314" r:id="rId4"/>
    <p:sldId id="322" r:id="rId5"/>
    <p:sldId id="325" r:id="rId6"/>
    <p:sldId id="323" r:id="rId7"/>
    <p:sldId id="324" r:id="rId8"/>
    <p:sldId id="311" r:id="rId9"/>
    <p:sldId id="272" r:id="rId10"/>
    <p:sldId id="274" r:id="rId11"/>
    <p:sldId id="309" r:id="rId12"/>
    <p:sldId id="276" r:id="rId13"/>
    <p:sldId id="327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ED0A1-A874-49B9-91A8-54AB07E21C9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EA56-FDA4-4A12-8DAC-7DD4C812F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2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A16C9-7C6E-4B4E-8D41-3D02DD41CD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17FA-5787-4796-AF72-6581D35A2B62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D5E1-7ACA-48E5-8567-6DE72490E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ст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7308304" y="0"/>
            <a:ext cx="18722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uto0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 l="5168"/>
          <a:stretch>
            <a:fillRect/>
          </a:stretch>
        </p:blipFill>
        <p:spPr bwMode="auto">
          <a:xfrm>
            <a:off x="-6350" y="0"/>
            <a:ext cx="2243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51520" y="1844824"/>
            <a:ext cx="8916709" cy="108012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F2929"/>
            </a:prstShdw>
          </a:effectLst>
        </p:spPr>
        <p:txBody>
          <a:bodyPr wrap="square" anchor="ctr"/>
          <a:lstStyle/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14329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EFBD5-DFCB-4BC8-B1AE-873440077914}" type="slidenum"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/>
              <a:t>1</a:t>
            </a:fld>
            <a:endParaRPr lang="ru-RU" dirty="0"/>
          </a:p>
        </p:txBody>
      </p:sp>
      <p:sp>
        <p:nvSpPr>
          <p:cNvPr id="16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1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6788" y="1340768"/>
            <a:ext cx="50715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>
                <a:latin typeface="Arial Black" pitchFamily="34" charset="0"/>
              </a:rPr>
              <a:t>СЛУЖБА ПО КОНТРАКТУ В АРМИИ </a:t>
            </a:r>
            <a:endParaRPr lang="ru-RU" sz="1600" dirty="0" smtClean="0">
              <a:latin typeface="Arial Black" pitchFamily="34" charset="0"/>
            </a:endParaRPr>
          </a:p>
          <a:p>
            <a:pPr algn="ctr"/>
            <a:r>
              <a:rPr lang="ru-RU" sz="1600" dirty="0" smtClean="0">
                <a:latin typeface="Arial Black" pitchFamily="34" charset="0"/>
              </a:rPr>
              <a:t>И </a:t>
            </a:r>
            <a:r>
              <a:rPr lang="ru-RU" sz="1600" dirty="0">
                <a:latin typeface="Arial Black" pitchFamily="34" charset="0"/>
              </a:rPr>
              <a:t>НА ФЛОТЕ ЭТО: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обеспечение служебным жильем или денежной выплатой за поднаем жилья (с дифференциацией по регионам);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возможность приобретения постоянного жилья с использованием </a:t>
            </a:r>
            <a:r>
              <a:rPr lang="ru-RU" sz="1600" dirty="0" err="1">
                <a:latin typeface="Arial Black" pitchFamily="34" charset="0"/>
              </a:rPr>
              <a:t>накопительно</a:t>
            </a:r>
            <a:r>
              <a:rPr lang="ru-RU" sz="1600" dirty="0">
                <a:latin typeface="Arial Black" pitchFamily="34" charset="0"/>
              </a:rPr>
              <a:t>-ипотечной системы жилищного обеспечения военнослужащих;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бесплатное медицинское и реабилитационное обеспечение;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бесплатный проезд к новому месту службы, к месту проведения отпуска и обратно;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право на пенсионное обеспечение с 50 лет, при условии наличия выслуги 20 и более лет;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страхование жизни и здоровья;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денежное довольствие от </a:t>
            </a:r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25000</a:t>
            </a:r>
            <a:r>
              <a:rPr lang="ru-RU" sz="1600" dirty="0">
                <a:latin typeface="Arial Black" pitchFamily="34" charset="0"/>
              </a:rPr>
              <a:t> и выше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dirty="0">
                <a:latin typeface="Arial Black" pitchFamily="34" charset="0"/>
              </a:rPr>
              <a:t>вещевое и продовольственное обеспечение.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512" y="313358"/>
            <a:ext cx="9144000" cy="7647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31863">
              <a:defRPr/>
            </a:pP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ПУНКТОМ (ОТБОРА НА ВОЕННУЮ СЛУЖБУ ПО КОНТРАКТУ) ПО ПРИМОРСКОМУ КРАЮ ПРОВОДИТСЯ ОТБОР ГРАЖДАН НА ВОЕННУЮ СЛУЖБУ ПО КОНТРАКТУ В АРМИЮ И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ФЛОТ</a:t>
            </a: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0"/>
            <a:ext cx="9036496" cy="9087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АЛГОРИТМ ДЕЙСТВИЙ ДЛЯ ПОСТУПЛЕНИЯ</a:t>
            </a:r>
          </a:p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ВОЕННУЮ СЛУЖБУ ПО КОНТРАКТУ ПО НОВОЙ СИСТЕМЕ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51520" y="836712"/>
            <a:ext cx="8712968" cy="864096"/>
          </a:xfrm>
          <a:prstGeom prst="downArrowCallout">
            <a:avLst>
              <a:gd name="adj1" fmla="val 711764"/>
              <a:gd name="adj2" fmla="val 355882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 шагов поступления на военную службу по контракту</a:t>
            </a:r>
          </a:p>
          <a:p>
            <a:pPr algn="ctr"/>
            <a:r>
              <a:rPr lang="ru-RU" sz="1600" dirty="0" smtClean="0"/>
              <a:t>(подробнее на официальном сайте Минобороны России по адресу </a:t>
            </a:r>
            <a:r>
              <a:rPr lang="en-US" sz="1600" dirty="0" smtClean="0"/>
              <a:t>www.mil.ru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772816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Первый шаг: </a:t>
            </a:r>
            <a:r>
              <a:rPr lang="ru-RU" dirty="0" smtClean="0"/>
              <a:t>обратиться на пункт отбора (по телефону, через интернет, по почте)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276872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Второй шаг: </a:t>
            </a:r>
            <a:r>
              <a:rPr lang="ru-RU" dirty="0" smtClean="0"/>
              <a:t>собрать документы для поступления на военную службу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780928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Третий шаг: </a:t>
            </a:r>
            <a:r>
              <a:rPr lang="ru-RU" dirty="0" smtClean="0"/>
              <a:t>пройти собеседование и подать заявление о приеме на военную службу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284984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Четвертый шаг: </a:t>
            </a:r>
            <a:r>
              <a:rPr lang="ru-RU" dirty="0" smtClean="0"/>
              <a:t>пройти на пункте отбора профессиональный психологический отбор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789040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Пятый шаг: </a:t>
            </a:r>
            <a:r>
              <a:rPr lang="ru-RU" dirty="0" smtClean="0"/>
              <a:t>пройти медицинское освидетельствование в военном комиссариате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4293096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Шестой шаг: </a:t>
            </a:r>
            <a:r>
              <a:rPr lang="ru-RU" dirty="0" smtClean="0"/>
              <a:t>пройти проверку физической подготовленности на пункте отбора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4797152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Седьмой шаг: </a:t>
            </a:r>
            <a:r>
              <a:rPr lang="ru-RU" dirty="0" smtClean="0"/>
              <a:t>получить заключение отборочной комиссии в военном комиссариате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5301208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Восьмой шаг: </a:t>
            </a:r>
            <a:r>
              <a:rPr lang="ru-RU" b="1" spc="-30" dirty="0" smtClean="0">
                <a:solidFill>
                  <a:srgbClr val="C00000"/>
                </a:solidFill>
              </a:rPr>
              <a:t>п</a:t>
            </a:r>
            <a:r>
              <a:rPr lang="ru-RU" spc="-30" dirty="0" smtClean="0"/>
              <a:t>олучить предписание, перевозочные документы и убыть в воинскую часть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805264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Девятый шаг: </a:t>
            </a:r>
            <a:r>
              <a:rPr lang="ru-RU" spc="-50" dirty="0" smtClean="0"/>
              <a:t>заключить контракт с командиром воинской части, принять дела и должность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6309320"/>
            <a:ext cx="871296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Десятый шаг: </a:t>
            </a:r>
            <a:r>
              <a:rPr lang="ru-RU" dirty="0" smtClean="0"/>
              <a:t>пройти курс интенсивной общевойсковой подготовки</a:t>
            </a:r>
          </a:p>
        </p:txBody>
      </p:sp>
      <p:sp>
        <p:nvSpPr>
          <p:cNvPr id="18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10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282" y="-232055"/>
            <a:ext cx="6840538" cy="13223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Требования, предъявляемые к кандидату при поступлении на военную службу по контракту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50" y="1115075"/>
            <a:ext cx="3824288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lIns="72000" rIns="0" anchor="ctr">
            <a:spAutoFit/>
          </a:bodyPr>
          <a:lstStyle/>
          <a:p>
            <a:pPr algn="just">
              <a:defRPr/>
            </a:pPr>
            <a:r>
              <a:rPr lang="ru-RU" sz="1050" b="1" dirty="0">
                <a:solidFill>
                  <a:schemeClr val="tx1"/>
                </a:solidFill>
              </a:rPr>
              <a:t>Возраст </a:t>
            </a:r>
            <a:r>
              <a:rPr lang="ru-RU" sz="1050" dirty="0">
                <a:solidFill>
                  <a:schemeClr val="tx1"/>
                </a:solidFill>
              </a:rPr>
              <a:t>– при заключении первого контракта– </a:t>
            </a:r>
            <a:r>
              <a:rPr lang="ru-RU" sz="1050" b="1" dirty="0">
                <a:solidFill>
                  <a:schemeClr val="tx1"/>
                </a:solidFill>
              </a:rPr>
              <a:t>18-40 </a:t>
            </a:r>
            <a:r>
              <a:rPr lang="ru-RU" sz="1050" b="1" dirty="0" smtClean="0">
                <a:solidFill>
                  <a:schemeClr val="tx1"/>
                </a:solidFill>
              </a:rPr>
              <a:t>лет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1676620"/>
            <a:ext cx="3816350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Предельный возраст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пребывания на </a:t>
            </a:r>
            <a:r>
              <a:rPr lang="ru-RU" sz="1000" dirty="0">
                <a:solidFill>
                  <a:schemeClr val="tx1"/>
                </a:solidFill>
              </a:rPr>
              <a:t>военной службе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– </a:t>
            </a:r>
            <a:r>
              <a:rPr lang="ru-RU" sz="1200" b="1" dirty="0" smtClean="0">
                <a:solidFill>
                  <a:schemeClr val="tx1"/>
                </a:solidFill>
              </a:rPr>
              <a:t>50 </a:t>
            </a:r>
            <a:r>
              <a:rPr lang="ru-RU" sz="1200" b="1" dirty="0">
                <a:solidFill>
                  <a:schemeClr val="tx1"/>
                </a:solidFill>
              </a:rPr>
              <a:t>лет.  </a:t>
            </a:r>
            <a:r>
              <a:rPr lang="ru-RU" sz="1000" dirty="0">
                <a:solidFill>
                  <a:schemeClr val="tx1"/>
                </a:solidFill>
              </a:rPr>
              <a:t>Возможность заключения  </a:t>
            </a:r>
            <a:r>
              <a:rPr lang="ru-RU" sz="1000" dirty="0" smtClean="0">
                <a:solidFill>
                  <a:schemeClr val="tx1"/>
                </a:solidFill>
              </a:rPr>
              <a:t>контракта до 65 лет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50" y="2495681"/>
            <a:ext cx="38242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не ниже среднего (полного) общего</a:t>
            </a:r>
            <a:endParaRPr kumimoji="1"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463" y="1184464"/>
            <a:ext cx="424815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Военнослужащие</a:t>
            </a:r>
            <a:r>
              <a:rPr lang="ru-RU" sz="1000" b="1" dirty="0">
                <a:solidFill>
                  <a:srgbClr val="FF0000"/>
                </a:solidFill>
              </a:rPr>
              <a:t>, не отвечающие установленным требованиям (по результатам периода обучения, аттестации, </a:t>
            </a:r>
            <a:r>
              <a:rPr lang="ru-RU" sz="1000" b="1" dirty="0" smtClean="0">
                <a:solidFill>
                  <a:srgbClr val="FF0000"/>
                </a:solidFill>
              </a:rPr>
              <a:t>контрольных </a:t>
            </a:r>
            <a:r>
              <a:rPr lang="ru-RU" sz="1000" b="1" dirty="0">
                <a:solidFill>
                  <a:srgbClr val="FF0000"/>
                </a:solidFill>
              </a:rPr>
              <a:t>мероприятий, </a:t>
            </a:r>
            <a:r>
              <a:rPr lang="ru-RU" sz="1000" b="1" dirty="0" smtClean="0">
                <a:solidFill>
                  <a:srgbClr val="FF0000"/>
                </a:solidFill>
              </a:rPr>
              <a:t>а также при </a:t>
            </a:r>
            <a:r>
              <a:rPr lang="ru-RU" sz="1000" b="1" dirty="0">
                <a:solidFill>
                  <a:srgbClr val="FF0000"/>
                </a:solidFill>
              </a:rPr>
              <a:t>нарушении установленных запретов и т.д.), могут быть досрочно уволены по несоблюдению условий контракта, как в период обучения, так и при прохождении военной службы</a:t>
            </a:r>
            <a:endParaRPr kumimoji="1" lang="ru-RU" sz="1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3100330"/>
            <a:ext cx="42291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Показатели </a:t>
            </a:r>
            <a:r>
              <a:rPr lang="ru-RU" sz="1000" dirty="0">
                <a:solidFill>
                  <a:schemeClr val="tx1"/>
                </a:solidFill>
              </a:rPr>
              <a:t>состояния здоровья учитываются в зависимости от ВУС и особенностей прохождения военной службы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1451" y="2999809"/>
            <a:ext cx="3824289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Здоровье</a:t>
            </a:r>
            <a:r>
              <a:rPr lang="ru-RU" sz="1000" dirty="0">
                <a:solidFill>
                  <a:schemeClr val="tx1"/>
                </a:solidFill>
              </a:rPr>
              <a:t>  – годен к военной службе</a:t>
            </a:r>
          </a:p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</a:rPr>
              <a:t>                          – годен к военной службе с незначительными</a:t>
            </a:r>
          </a:p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</a:rPr>
              <a:t>                             ограничениями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90" y="3830390"/>
            <a:ext cx="382587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Физическая подготовленность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– сдача нормативов в соответствии с требованиями НФП-2009 </a:t>
            </a:r>
          </a:p>
        </p:txBody>
      </p:sp>
      <p:sp>
        <p:nvSpPr>
          <p:cNvPr id="3" name="Прямоугольник 5"/>
          <p:cNvSpPr/>
          <p:nvPr/>
        </p:nvSpPr>
        <p:spPr>
          <a:xfrm>
            <a:off x="188353" y="4731454"/>
            <a:ext cx="38258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tIns="0" bIns="0"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Профессиональная  подготовленность</a:t>
            </a:r>
            <a:r>
              <a:rPr lang="ru-RU" sz="1400" dirty="0">
                <a:solidFill>
                  <a:schemeClr val="tx1"/>
                </a:solidFill>
              </a:rPr>
              <a:t>:</a:t>
            </a:r>
          </a:p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</a:rPr>
              <a:t>– </a:t>
            </a:r>
            <a:r>
              <a:rPr lang="ru-RU" sz="1000" dirty="0" smtClean="0">
                <a:solidFill>
                  <a:schemeClr val="tx1"/>
                </a:solidFill>
              </a:rPr>
              <a:t> находящиеся в запасе или проходящие службу по призыву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–  </a:t>
            </a:r>
            <a:r>
              <a:rPr lang="ru-RU" sz="1000" dirty="0">
                <a:solidFill>
                  <a:schemeClr val="tx1"/>
                </a:solidFill>
              </a:rPr>
              <a:t>не  проходившие военную </a:t>
            </a:r>
            <a:r>
              <a:rPr lang="ru-RU" sz="1000" dirty="0" smtClean="0">
                <a:solidFill>
                  <a:schemeClr val="tx1"/>
                </a:solidFill>
              </a:rPr>
              <a:t>службу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90" y="5452449"/>
            <a:ext cx="382587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Профпригодность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– </a:t>
            </a:r>
            <a:r>
              <a:rPr lang="en-US" sz="1000" dirty="0">
                <a:solidFill>
                  <a:schemeClr val="tx1"/>
                </a:solidFill>
              </a:rPr>
              <a:t>I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en-US" sz="1000" dirty="0">
                <a:solidFill>
                  <a:schemeClr val="tx1"/>
                </a:solidFill>
              </a:rPr>
              <a:t>II </a:t>
            </a:r>
            <a:r>
              <a:rPr lang="ru-RU" sz="1000" dirty="0">
                <a:solidFill>
                  <a:schemeClr val="tx1"/>
                </a:solidFill>
              </a:rPr>
              <a:t>категории, при отсутствии таких кандидатов рассматриваются кандидаты с </a:t>
            </a:r>
            <a:r>
              <a:rPr lang="en-US" sz="1000" dirty="0">
                <a:solidFill>
                  <a:schemeClr val="tx1"/>
                </a:solidFill>
              </a:rPr>
              <a:t>III </a:t>
            </a:r>
            <a:r>
              <a:rPr lang="ru-RU" sz="1000" dirty="0">
                <a:solidFill>
                  <a:schemeClr val="tx1"/>
                </a:solidFill>
              </a:rPr>
              <a:t>категорией</a:t>
            </a:r>
          </a:p>
        </p:txBody>
      </p:sp>
      <p:sp>
        <p:nvSpPr>
          <p:cNvPr id="4" name="Прямоугольник 7"/>
          <p:cNvSpPr/>
          <p:nvPr/>
        </p:nvSpPr>
        <p:spPr>
          <a:xfrm>
            <a:off x="179390" y="6136808"/>
            <a:ext cx="38258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Ограничения, запреты и обязанности, связанные с прохождением военной службы</a:t>
            </a:r>
          </a:p>
        </p:txBody>
      </p:sp>
      <p:sp>
        <p:nvSpPr>
          <p:cNvPr id="11" name="Прямоугольник 16"/>
          <p:cNvSpPr/>
          <p:nvPr/>
        </p:nvSpPr>
        <p:spPr>
          <a:xfrm>
            <a:off x="4716463" y="3848414"/>
            <a:ext cx="4248150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1000" dirty="0">
                <a:solidFill>
                  <a:schemeClr val="tx1"/>
                </a:solidFill>
              </a:rPr>
              <a:t>Физическая подготовленность </a:t>
            </a:r>
            <a:r>
              <a:rPr kumimoji="1" lang="ru-RU" sz="1000" b="1" dirty="0">
                <a:solidFill>
                  <a:schemeClr val="tx1"/>
                </a:solidFill>
              </a:rPr>
              <a:t>проверяется</a:t>
            </a:r>
            <a:r>
              <a:rPr kumimoji="1" lang="ru-RU" sz="1000" dirty="0">
                <a:solidFill>
                  <a:schemeClr val="tx1"/>
                </a:solidFill>
              </a:rPr>
              <a:t> по установленным нормативам </a:t>
            </a:r>
            <a:r>
              <a:rPr kumimoji="1" lang="ru-RU" sz="1000" b="1" dirty="0">
                <a:solidFill>
                  <a:schemeClr val="tx1"/>
                </a:solidFill>
              </a:rPr>
              <a:t>на силу, быстроту и выносливость</a:t>
            </a:r>
            <a:r>
              <a:rPr kumimoji="1" lang="ru-RU" sz="1000" dirty="0">
                <a:solidFill>
                  <a:schemeClr val="tx1"/>
                </a:solidFill>
              </a:rPr>
              <a:t>, на выбор по одному из упражнений на каждое физическое качество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6"/>
          <p:cNvSpPr/>
          <p:nvPr/>
        </p:nvSpPr>
        <p:spPr>
          <a:xfrm>
            <a:off x="4716463" y="5555424"/>
            <a:ext cx="42291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1000" dirty="0" smtClean="0">
                <a:solidFill>
                  <a:schemeClr val="tx1"/>
                </a:solidFill>
              </a:rPr>
              <a:t>Повышение качества </a:t>
            </a:r>
            <a:r>
              <a:rPr kumimoji="1" lang="ru-RU" sz="1000" dirty="0">
                <a:solidFill>
                  <a:schemeClr val="tx1"/>
                </a:solidFill>
              </a:rPr>
              <a:t>при комплектовании дефицитных специальностей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6"/>
          <p:cNvSpPr/>
          <p:nvPr/>
        </p:nvSpPr>
        <p:spPr>
          <a:xfrm>
            <a:off x="4716463" y="6046128"/>
            <a:ext cx="4229100" cy="6617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1000" dirty="0">
                <a:solidFill>
                  <a:schemeClr val="tx1"/>
                </a:solidFill>
              </a:rPr>
              <a:t>В соответствии с действующим законодательством.</a:t>
            </a:r>
          </a:p>
          <a:p>
            <a:pPr algn="just">
              <a:defRPr/>
            </a:pPr>
            <a:r>
              <a:rPr kumimoji="1" lang="ru-RU" sz="900" dirty="0" smtClean="0">
                <a:solidFill>
                  <a:schemeClr val="tx1"/>
                </a:solidFill>
              </a:rPr>
              <a:t>Реализация </a:t>
            </a:r>
            <a:r>
              <a:rPr lang="ru-RU" sz="900" dirty="0" smtClean="0">
                <a:solidFill>
                  <a:schemeClr val="tx1"/>
                </a:solidFill>
              </a:rPr>
              <a:t>проверок </a:t>
            </a:r>
            <a:r>
              <a:rPr lang="ru-RU" sz="900" dirty="0">
                <a:solidFill>
                  <a:schemeClr val="tx1"/>
                </a:solidFill>
              </a:rPr>
              <a:t>благонадежности и профессиональной пригодности военнослужащих-контрактников (с применением различных видов тестирования, специальных технических средств).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4067175" y="981091"/>
            <a:ext cx="217488" cy="1368425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6"/>
          <p:cNvSpPr/>
          <p:nvPr/>
        </p:nvSpPr>
        <p:spPr>
          <a:xfrm>
            <a:off x="4716463" y="4808766"/>
            <a:ext cx="42291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1000" dirty="0" smtClean="0">
                <a:solidFill>
                  <a:schemeClr val="tx1"/>
                </a:solidFill>
              </a:rPr>
              <a:t>Повышение качества и мотивации на военную службу </a:t>
            </a:r>
            <a:r>
              <a:rPr kumimoji="1" lang="ru-RU" sz="1000" dirty="0">
                <a:solidFill>
                  <a:schemeClr val="tx1"/>
                </a:solidFill>
              </a:rPr>
              <a:t>отбираемых кандидатов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2525142"/>
            <a:ext cx="422910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Повышение уровня интеллектуального развития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11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0" y="44450"/>
            <a:ext cx="6913563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Требования к физической подготовленности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граждан, поступающих на военную службу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 контракту (НФП-2009, ст. 260)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2750" y="6092825"/>
            <a:ext cx="8532813" cy="576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 случае невыполнения минимального норматива в одном из упражнений, требования к поступающему на службу по контракту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считаются не выполненными.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3700" y="5445125"/>
            <a:ext cx="8532813" cy="576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1400" dirty="0">
                <a:latin typeface="Arial" pitchFamily="34" charset="0"/>
                <a:cs typeface="Arial" pitchFamily="34" charset="0"/>
              </a:rPr>
              <a:t>Граждане, поступающие на военную службу по контракту, </a:t>
            </a:r>
            <a:r>
              <a:rPr kumimoji="1" lang="ru-RU" sz="1400" b="1" dirty="0">
                <a:latin typeface="Arial" pitchFamily="34" charset="0"/>
                <a:cs typeface="Arial" pitchFamily="34" charset="0"/>
              </a:rPr>
              <a:t>вправе выбирать для выполнения по одному из упражнений на каждое физическое качество</a:t>
            </a:r>
            <a:r>
              <a:rPr kumimoji="1" lang="ru-RU" sz="1400" b="1" dirty="0">
                <a:solidFill>
                  <a:srgbClr val="EE44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1400" dirty="0">
                <a:latin typeface="Arial" pitchFamily="34" charset="0"/>
                <a:cs typeface="Arial" pitchFamily="34" charset="0"/>
              </a:rPr>
              <a:t>(сила, быстрота, выносливость)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052513"/>
          <a:ext cx="8820472" cy="406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290"/>
                <a:gridCol w="1017755"/>
                <a:gridCol w="954144"/>
                <a:gridCol w="954144"/>
                <a:gridCol w="954144"/>
                <a:gridCol w="890535"/>
                <a:gridCol w="954144"/>
                <a:gridCol w="975316"/>
              </a:tblGrid>
              <a:tr h="2520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Физические упражнения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A4B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Минимальные требования для категорий военнослужащих</a:t>
                      </a:r>
                      <a:endParaRPr lang="ru-RU" sz="1400" dirty="0"/>
                    </a:p>
                  </a:txBody>
                  <a:tcPr marL="0" marR="0" marT="0" marB="0" anchor="ctr">
                    <a:solidFill>
                      <a:srgbClr val="A4B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предъявляемые к учащимся средней </a:t>
                      </a:r>
                      <a:r>
                        <a:rPr lang="ru-RU" sz="1400" smtClean="0"/>
                        <a:t>школы </a:t>
                      </a:r>
                    </a:p>
                    <a:p>
                      <a:pPr algn="ctr"/>
                      <a:r>
                        <a:rPr lang="ru-RU" sz="1400" smtClean="0"/>
                        <a:t>(</a:t>
                      </a:r>
                      <a:r>
                        <a:rPr lang="ru-RU" sz="1400" dirty="0" smtClean="0"/>
                        <a:t>11 класс, юноши)</a:t>
                      </a:r>
                      <a:endParaRPr lang="ru-RU" sz="1400" dirty="0"/>
                    </a:p>
                  </a:txBody>
                  <a:tcPr marL="0" marR="0" marT="0" marB="0" anchor="ctr">
                    <a:solidFill>
                      <a:srgbClr val="A4BDD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мужчины</a:t>
                      </a:r>
                      <a:endParaRPr lang="ru-RU" sz="1400" b="1" dirty="0"/>
                    </a:p>
                  </a:txBody>
                  <a:tcPr marL="0" marR="0" marT="0" marB="0" anchor="ctr">
                    <a:solidFill>
                      <a:srgbClr val="A4B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женщины</a:t>
                      </a:r>
                      <a:endParaRPr lang="ru-RU" sz="1400" b="1" dirty="0"/>
                    </a:p>
                  </a:txBody>
                  <a:tcPr marL="0" marR="0" marT="0" marB="0" anchor="ctr">
                    <a:solidFill>
                      <a:srgbClr val="A4B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30 лет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Старше 30</a:t>
                      </a:r>
                      <a:r>
                        <a:rPr lang="ru-RU" sz="1200" baseline="0" dirty="0" smtClean="0"/>
                        <a:t> лет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 25 лет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Старше 25 лет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D2DFEE"/>
                    </a:solidFill>
                  </a:tcPr>
                </a:tc>
              </a:tr>
              <a:tr h="25200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Сила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Сгибание</a:t>
                      </a:r>
                      <a:r>
                        <a:rPr lang="ru-RU" sz="1200" baseline="0" dirty="0" smtClean="0"/>
                        <a:t> и разгибание рук в упоре лежа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 раз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раза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 раза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Наклоны</a:t>
                      </a:r>
                      <a:r>
                        <a:rPr lang="ru-RU" sz="1200" baseline="0" dirty="0" smtClean="0"/>
                        <a:t> туловища вперед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Подтягивание на перекладине 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раз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Быстрота</a:t>
                      </a:r>
                      <a:endParaRPr lang="ru-RU" sz="12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Бег на 60 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9,8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12,9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13,9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 сек.*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9,2 сек.*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8,5 сек.*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Бег на 100 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15,1</a:t>
                      </a:r>
                      <a:r>
                        <a:rPr lang="ru-RU" sz="1200" baseline="0" dirty="0" smtClean="0"/>
                        <a:t>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15,8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19,5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20,5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15,0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14,2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13,8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Челночный бег на 10х10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28,5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29,5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38,00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39,0 сек.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Выносливость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Бег на 3 км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14,30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15,15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14,00мин.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13,00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12,20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Бег</a:t>
                      </a:r>
                      <a:r>
                        <a:rPr lang="ru-RU" sz="1200" baseline="0" dirty="0" smtClean="0"/>
                        <a:t> на 1 км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4,45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5,20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5,45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3,55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3,35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Лыжная гонка на 5 км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28,00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29,00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28,00мин.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26,00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25,00 мин.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388" y="5157788"/>
            <a:ext cx="8785225" cy="230187"/>
          </a:xfrm>
          <a:prstGeom prst="rect">
            <a:avLst/>
          </a:prstGeom>
          <a:noFill/>
          <a:ln>
            <a:noFill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  <a:cs typeface="+mn-cs"/>
              </a:rPr>
              <a:t>* Нормативы по бегу на 60 м для учащихся средней школы - 9 класса</a:t>
            </a:r>
          </a:p>
        </p:txBody>
      </p:sp>
      <p:sp>
        <p:nvSpPr>
          <p:cNvPr id="11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12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13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50583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СЛУЖБА ПО КОНТРАКТУ В АРМИИ И НА ФЛОТЕ —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ИДЕАЛЬНОЕ РЕШЕНИЕ ВСЕХ ВАШИХ ПРОБЛЕМ!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Вся информация об условиях приема и прохождения службы по адресу: </a:t>
            </a:r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г.Владивосток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ул. </a:t>
            </a:r>
            <a:r>
              <a:rPr lang="ru-RU" sz="20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Верхнепортовая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12в (8 этаж),  </a:t>
            </a:r>
            <a:endParaRPr lang="ru-RU" sz="20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тел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 8(423)221-64-83, 8(423)221-60-44, </a:t>
            </a:r>
            <a:endParaRPr lang="ru-RU" sz="20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тел/факс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8(423)279-11-36</a:t>
            </a:r>
          </a:p>
        </p:txBody>
      </p:sp>
      <p:pic>
        <p:nvPicPr>
          <p:cNvPr id="4098" name="Picture 2" descr="E:\Реклама\фото\photo-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39" y="116631"/>
            <a:ext cx="6806530" cy="42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ст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7308304" y="0"/>
            <a:ext cx="18722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uto0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 l="5168"/>
          <a:stretch>
            <a:fillRect/>
          </a:stretch>
        </p:blipFill>
        <p:spPr bwMode="auto">
          <a:xfrm>
            <a:off x="-6350" y="0"/>
            <a:ext cx="2243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1007097" y="0"/>
            <a:ext cx="8136903" cy="90872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F2929"/>
            </a:prstShdw>
          </a:effectLst>
        </p:spPr>
        <p:txBody>
          <a:bodyPr wrap="square" anchor="ctr"/>
          <a:lstStyle/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764704"/>
            <a:ext cx="8064896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                         Ежегодное, 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в течение 5 лет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, увеличение численности военнослужащих, </a:t>
            </a:r>
          </a:p>
          <a:p>
            <a:pPr algn="ctr"/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проходящих военную службу по контракту, не менее чем на </a:t>
            </a:r>
            <a:r>
              <a:rPr lang="ru-RU" sz="1400" b="1" i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50 тыс. человек</a:t>
            </a: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Указ Президента РФ </a:t>
            </a:r>
            <a:r>
              <a:rPr lang="ru-RU" sz="1400" b="1" dirty="0" smtClean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от 7 мая 2012 года №604)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Потребность Вооруженных Сил</a:t>
            </a:r>
          </a:p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высококлассных специалистах, замещающих</a:t>
            </a:r>
          </a:p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должности рядового и сержантского состава 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 rot="5400000">
            <a:off x="3455876" y="-207404"/>
            <a:ext cx="2160240" cy="5688632"/>
          </a:xfrm>
          <a:prstGeom prst="rightArrowCallout">
            <a:avLst>
              <a:gd name="adj1" fmla="val 179018"/>
              <a:gd name="adj2" fmla="val 105545"/>
              <a:gd name="adj3" fmla="val 25000"/>
              <a:gd name="adj4" fmla="val 6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Федеральный закон от 28 марта 1998 г. № 53-ФЗ</a:t>
            </a:r>
          </a:p>
          <a:p>
            <a:pPr algn="ctr"/>
            <a:r>
              <a:rPr lang="ru-RU" sz="1600" dirty="0" smtClean="0"/>
              <a:t>«О воинской обязанности и военной службе» (пункт 34)</a:t>
            </a:r>
          </a:p>
          <a:p>
            <a:pPr algn="ctr"/>
            <a:r>
              <a:rPr lang="ru-RU" sz="1600" dirty="0" smtClean="0"/>
              <a:t>предоставляет право гражданам, получившим высшее профессиональное образование, поступить на военную службу</a:t>
            </a:r>
          </a:p>
          <a:p>
            <a:pPr algn="ctr"/>
            <a:r>
              <a:rPr lang="ru-RU" sz="1600" dirty="0" smtClean="0"/>
              <a:t>по контракту без прохождения военной службы по призыву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5656" y="3861048"/>
            <a:ext cx="29523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получить хорошо оплачиваемый опыт работы по специальности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861048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усовершенствовать свои практические навыки, а за счет изучения новой техники расширить теоретические познания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75656" y="4941168"/>
            <a:ext cx="61206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ПРИМЕНИТЬ ЗНАНИЯ ПОЛУЧЕННЫЕ В ВУЗЕ В РАЦИОНАЛИЗАТОРСКОЙ И ИЗОБРЕТАТЕЛЬСКОЙ РАБОТЕ, ПРОВОДИМОЙ В ВООРУЖЕННЫХ СИЛАХ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27784" y="285293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ДАЕТ ШАНС И ОТКРЫВАЕТ</a:t>
            </a:r>
          </a:p>
          <a:p>
            <a:pPr algn="ctr"/>
            <a:r>
              <a:rPr lang="ru-RU" sz="1600" b="1" dirty="0" smtClean="0"/>
              <a:t>УНИКАЛЬНУЮ ВОЗМОЖНОСТЬ</a:t>
            </a:r>
            <a:endParaRPr lang="ru-RU" sz="16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47664" y="5805264"/>
            <a:ext cx="61206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СДЕЛАТЬ ПЕРВЫЙ ШАГ  К КАРЬЕРЕ ОФИЦЕРА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60432" y="14329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EFBD5-DFCB-4BC8-B1AE-873440077914}" type="slidenum"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/>
              <a:t>2</a:t>
            </a:fld>
            <a:endParaRPr lang="ru-RU" dirty="0"/>
          </a:p>
        </p:txBody>
      </p:sp>
      <p:sp>
        <p:nvSpPr>
          <p:cNvPr id="16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2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0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79512" y="2546511"/>
            <a:ext cx="1944216" cy="1214446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Военная </a:t>
            </a:r>
            <a:r>
              <a:rPr lang="ru-RU" sz="1400" b="1" dirty="0">
                <a:solidFill>
                  <a:schemeClr val="bg1"/>
                </a:solidFill>
              </a:rPr>
              <a:t>служба по призыву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9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rgbClr val="FFFF00"/>
                </a:solidFill>
              </a:rPr>
              <a:t>1 ГОД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85790" y="-27382"/>
            <a:ext cx="8243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1600" b="1" dirty="0">
                <a:solidFill>
                  <a:srgbClr val="800000"/>
                </a:solidFill>
                <a:latin typeface="Tahoma" pitchFamily="34" charset="0"/>
              </a:rPr>
              <a:t>Внесение изменений в Федеральный закон</a:t>
            </a:r>
          </a:p>
          <a:p>
            <a:pPr algn="ctr" eaLnBrk="1" hangingPunct="1"/>
            <a:r>
              <a:rPr kumimoji="1" lang="ru-RU" altLang="ru-RU" sz="1600" b="1" dirty="0">
                <a:solidFill>
                  <a:srgbClr val="800000"/>
                </a:solidFill>
                <a:latin typeface="Tahoma" pitchFamily="34" charset="0"/>
              </a:rPr>
              <a:t>«О воинской обязанности и военной службе»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89" y="-31748"/>
            <a:ext cx="1704975" cy="698500"/>
            <a:chOff x="0" y="-37"/>
            <a:chExt cx="1074" cy="440"/>
          </a:xfrm>
        </p:grpSpPr>
        <p:pic>
          <p:nvPicPr>
            <p:cNvPr id="5737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37"/>
              <a:ext cx="1074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71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" y="10"/>
              <a:ext cx="61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539552" y="923123"/>
            <a:ext cx="8136904" cy="5191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Федеральным законом от 23 июня 2014 г. № 159-ФЗ внесены изменения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>
                <a:solidFill>
                  <a:schemeClr val="tx1"/>
                </a:solidFill>
              </a:rPr>
              <a:t>статьи 38 и </a:t>
            </a:r>
            <a:r>
              <a:rPr lang="ru-RU" sz="1600" b="1" dirty="0" smtClean="0">
                <a:solidFill>
                  <a:schemeClr val="tx1"/>
                </a:solidFill>
              </a:rPr>
              <a:t>51  </a:t>
            </a:r>
            <a:r>
              <a:rPr lang="ru-RU" sz="1600" b="1" dirty="0">
                <a:solidFill>
                  <a:schemeClr val="tx1"/>
                </a:solidFill>
              </a:rPr>
              <a:t>Федерального закона «О воинской обязанности и военной службе»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12" y="4170554"/>
            <a:ext cx="4824413" cy="986639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61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spc="-30" dirty="0">
                <a:solidFill>
                  <a:prstClr val="black"/>
                </a:solidFill>
              </a:rPr>
              <a:t>Уволенные </a:t>
            </a:r>
            <a:r>
              <a:rPr lang="ru-RU" sz="1600" b="1" spc="-30" dirty="0">
                <a:solidFill>
                  <a:schemeClr val="tx1"/>
                </a:solidFill>
              </a:rPr>
              <a:t> по несоблюдению условий контракта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spc="-30" dirty="0">
                <a:solidFill>
                  <a:prstClr val="black"/>
                </a:solidFill>
              </a:rPr>
              <a:t>и не выслужившие срок военной службы по призыву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spc="-30" dirty="0">
                <a:solidFill>
                  <a:prstClr val="black"/>
                </a:solidFill>
              </a:rPr>
              <a:t>обязаны пройти военную службу по призыву </a:t>
            </a:r>
            <a:endParaRPr lang="ru-RU" sz="1400" b="1" spc="-30" dirty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spc="-30" dirty="0">
                <a:solidFill>
                  <a:prstClr val="black"/>
                </a:solidFill>
              </a:rPr>
              <a:t> </a:t>
            </a:r>
            <a:r>
              <a:rPr lang="ru-RU" sz="1400" i="1" spc="-30" dirty="0">
                <a:solidFill>
                  <a:schemeClr val="tx1"/>
                </a:solidFill>
              </a:rPr>
              <a:t>(два дня службы по контракту равны одному дню по призыву)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1527989"/>
            <a:ext cx="7200800" cy="720724"/>
          </a:xfrm>
          <a:prstGeom prst="roundRect">
            <a:avLst/>
          </a:prstGeom>
          <a:solidFill>
            <a:srgbClr val="FF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spc="-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Предоставление гражданам </a:t>
            </a:r>
            <a:r>
              <a:rPr lang="ru-RU" sz="14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spc="-30" dirty="0" smtClean="0">
                <a:solidFill>
                  <a:srgbClr val="FF0000"/>
                </a:solidFill>
              </a:rPr>
              <a:t>права  выбора </a:t>
            </a:r>
            <a:r>
              <a:rPr lang="ru-RU" sz="14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прохождения </a:t>
            </a:r>
            <a:r>
              <a:rPr lang="ru-RU" sz="1400" b="1" spc="-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военной службы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spc="-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spc="-30" dirty="0">
                <a:solidFill>
                  <a:srgbClr val="1006DC"/>
                </a:solidFill>
              </a:rPr>
              <a:t>два года по контракту  либо один год по призыву</a:t>
            </a:r>
            <a:endParaRPr lang="ru-RU" sz="1400" b="1" spc="-30" dirty="0">
              <a:solidFill>
                <a:srgbClr val="1006DC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986364" y="2560191"/>
            <a:ext cx="1944216" cy="1214446"/>
          </a:xfrm>
          <a:prstGeom prst="ellipse">
            <a:avLst/>
          </a:prstGeom>
          <a:solidFill>
            <a:srgbClr val="99FF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Военная служба по контракту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9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 ГОДА</a:t>
            </a:r>
          </a:p>
        </p:txBody>
      </p:sp>
      <p:grpSp>
        <p:nvGrpSpPr>
          <p:cNvPr id="3" name="Группа 37"/>
          <p:cNvGrpSpPr>
            <a:grpSpLocks/>
          </p:cNvGrpSpPr>
          <p:nvPr/>
        </p:nvGrpSpPr>
        <p:grpSpPr bwMode="auto">
          <a:xfrm>
            <a:off x="5310432" y="2731323"/>
            <a:ext cx="1593850" cy="863600"/>
            <a:chOff x="6289004" y="2857500"/>
            <a:chExt cx="1739380" cy="720080"/>
          </a:xfrm>
        </p:grpSpPr>
        <p:sp>
          <p:nvSpPr>
            <p:cNvPr id="37" name="Стрелка вправо 36"/>
            <p:cNvSpPr/>
            <p:nvPr/>
          </p:nvSpPr>
          <p:spPr>
            <a:xfrm>
              <a:off x="6299399" y="2857500"/>
              <a:ext cx="1728985" cy="720080"/>
            </a:xfrm>
            <a:prstGeom prst="rightArrow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57369" name="TextBox 32"/>
            <p:cNvSpPr txBox="1">
              <a:spLocks noChangeArrowheads="1"/>
            </p:cNvSpPr>
            <p:nvPr/>
          </p:nvSpPr>
          <p:spPr bwMode="auto">
            <a:xfrm>
              <a:off x="6289004" y="3086570"/>
              <a:ext cx="1649482" cy="205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ru-RU" altLang="ru-RU" sz="1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альтернатива</a:t>
              </a:r>
            </a:p>
          </p:txBody>
        </p:sp>
      </p:grp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2167164" y="2731323"/>
            <a:ext cx="1512887" cy="863600"/>
            <a:chOff x="2267744" y="2353444"/>
            <a:chExt cx="1728192" cy="720000"/>
          </a:xfrm>
        </p:grpSpPr>
        <p:sp>
          <p:nvSpPr>
            <p:cNvPr id="39" name="Стрелка влево 38"/>
            <p:cNvSpPr/>
            <p:nvPr/>
          </p:nvSpPr>
          <p:spPr>
            <a:xfrm>
              <a:off x="2267744" y="2353444"/>
              <a:ext cx="1728192" cy="720000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57367" name="TextBox 31"/>
            <p:cNvSpPr txBox="1">
              <a:spLocks noChangeArrowheads="1"/>
            </p:cNvSpPr>
            <p:nvPr/>
          </p:nvSpPr>
          <p:spPr bwMode="auto">
            <a:xfrm>
              <a:off x="2267744" y="2546453"/>
              <a:ext cx="1728192" cy="28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ru-RU" altLang="ru-RU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обязанность</a:t>
              </a:r>
            </a:p>
          </p:txBody>
        </p:sp>
      </p:grpSp>
      <p:sp>
        <p:nvSpPr>
          <p:cNvPr id="42" name="Стрелка углом 41"/>
          <p:cNvSpPr/>
          <p:nvPr/>
        </p:nvSpPr>
        <p:spPr>
          <a:xfrm rot="10800000">
            <a:off x="7053263" y="3876178"/>
            <a:ext cx="1008062" cy="1036637"/>
          </a:xfrm>
          <a:prstGeom prst="bentArrow">
            <a:avLst>
              <a:gd name="adj1" fmla="val 25000"/>
              <a:gd name="adj2" fmla="val 26027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Стрелка углом 42"/>
          <p:cNvSpPr/>
          <p:nvPr/>
        </p:nvSpPr>
        <p:spPr>
          <a:xfrm rot="16200000">
            <a:off x="942181" y="3746796"/>
            <a:ext cx="995363" cy="1079500"/>
          </a:xfrm>
          <a:prstGeom prst="bentArrow">
            <a:avLst>
              <a:gd name="adj1" fmla="val 25000"/>
              <a:gd name="adj2" fmla="val 26027"/>
              <a:gd name="adj3" fmla="val 25000"/>
              <a:gd name="adj4" fmla="val 43750"/>
            </a:avLst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67358" y="2731326"/>
            <a:ext cx="1656184" cy="8409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ru-RU" b="1" dirty="0"/>
              <a:t>ВЫБОР гражданина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4227" y="5261431"/>
            <a:ext cx="7561263" cy="432000"/>
          </a:xfrm>
          <a:prstGeom prst="roundRect">
            <a:avLst>
              <a:gd name="adj" fmla="val 320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11 июня </a:t>
            </a:r>
            <a:r>
              <a:rPr lang="ru-RU" sz="1800" b="1" dirty="0">
                <a:solidFill>
                  <a:schemeClr val="bg1"/>
                </a:solidFill>
                <a:cs typeface="Arial" pitchFamily="34" charset="0"/>
              </a:rPr>
              <a:t>2014 г. </a:t>
            </a: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единогласно принят </a:t>
            </a:r>
            <a:r>
              <a:rPr lang="ru-RU" sz="1800" b="1" dirty="0">
                <a:solidFill>
                  <a:schemeClr val="bg1"/>
                </a:solidFill>
                <a:cs typeface="Arial" pitchFamily="34" charset="0"/>
              </a:rPr>
              <a:t>Государственной </a:t>
            </a: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Думой</a:t>
            </a:r>
            <a:endParaRPr lang="ru-RU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4227" y="5757029"/>
            <a:ext cx="7561263" cy="432000"/>
          </a:xfrm>
          <a:prstGeom prst="roundRect">
            <a:avLst>
              <a:gd name="adj" fmla="val 320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FF00"/>
                </a:solidFill>
                <a:cs typeface="Arial" pitchFamily="34" charset="0"/>
              </a:rPr>
              <a:t>18 июня </a:t>
            </a:r>
            <a:r>
              <a:rPr lang="ru-RU" sz="1800" b="1" dirty="0">
                <a:solidFill>
                  <a:srgbClr val="FFFF00"/>
                </a:solidFill>
                <a:cs typeface="Arial" pitchFamily="34" charset="0"/>
              </a:rPr>
              <a:t>2014 г. </a:t>
            </a:r>
            <a:r>
              <a:rPr lang="ru-RU" sz="1800" b="1" dirty="0" smtClean="0">
                <a:solidFill>
                  <a:srgbClr val="FFFF00"/>
                </a:solidFill>
                <a:cs typeface="Arial" pitchFamily="34" charset="0"/>
              </a:rPr>
              <a:t>единогласно одобрен Советом Федерации</a:t>
            </a:r>
            <a:endParaRPr lang="ru-RU" sz="1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4152" y="6231690"/>
            <a:ext cx="7561263" cy="432000"/>
          </a:xfrm>
          <a:prstGeom prst="roundRect">
            <a:avLst>
              <a:gd name="adj" fmla="val 320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23 июня </a:t>
            </a:r>
            <a:r>
              <a:rPr lang="ru-RU" sz="1800" b="1" dirty="0">
                <a:solidFill>
                  <a:schemeClr val="bg1"/>
                </a:solidFill>
                <a:cs typeface="Arial" pitchFamily="34" charset="0"/>
              </a:rPr>
              <a:t>2014 г. </a:t>
            </a: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подписан Президентом РФ</a:t>
            </a:r>
            <a:endParaRPr lang="ru-RU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3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1"/>
            <a:ext cx="6840538" cy="981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СОЦИАЛЬНЫЙ ПАКЕТ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военнослужащего-контрактника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220772"/>
            <a:ext cx="3816350" cy="52322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Получение образования следующего уровня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388" y="1287312"/>
            <a:ext cx="3816350" cy="30777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Жилищное обеспечение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9" y="2229465"/>
            <a:ext cx="4321175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Обеспечение 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образовательных льгот</a:t>
            </a:r>
            <a:r>
              <a:rPr lang="ru-RU" sz="9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от срока службы (внеконкурсное </a:t>
            </a:r>
            <a:r>
              <a:rPr lang="ru-RU" sz="900" i="1" dirty="0">
                <a:solidFill>
                  <a:prstClr val="black"/>
                </a:solidFill>
                <a:latin typeface="Arial" charset="0"/>
                <a:cs typeface="Arial" charset="0"/>
              </a:rPr>
              <a:t>поступление в вузы, бесплатное обучение на подготовительных курсах и т.д</a:t>
            </a:r>
            <a:r>
              <a:rPr lang="ru-RU" sz="900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.)</a:t>
            </a:r>
            <a:endParaRPr lang="ru-RU" sz="900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5" y="3275501"/>
            <a:ext cx="3824287" cy="30777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Медицинское обеспечение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5" y="4142914"/>
            <a:ext cx="3825875" cy="52322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Продовольственное и вещевое обеспечение</a:t>
            </a:r>
          </a:p>
        </p:txBody>
      </p:sp>
      <p:sp>
        <p:nvSpPr>
          <p:cNvPr id="3" name="Прямоугольник 5"/>
          <p:cNvSpPr/>
          <p:nvPr/>
        </p:nvSpPr>
        <p:spPr>
          <a:xfrm>
            <a:off x="179391" y="4912145"/>
            <a:ext cx="3825875" cy="30777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Проезд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91" y="5497644"/>
            <a:ext cx="3825875" cy="30777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Пенсионное обеспечение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7"/>
          <p:cNvSpPr/>
          <p:nvPr/>
        </p:nvSpPr>
        <p:spPr>
          <a:xfrm>
            <a:off x="179391" y="6217576"/>
            <a:ext cx="3825875" cy="307777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Система страхования 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жизни и здоровья</a:t>
            </a:r>
          </a:p>
        </p:txBody>
      </p:sp>
      <p:sp>
        <p:nvSpPr>
          <p:cNvPr id="12" name="Прямоугольник 16"/>
          <p:cNvSpPr/>
          <p:nvPr/>
        </p:nvSpPr>
        <p:spPr>
          <a:xfrm>
            <a:off x="4652675" y="3064653"/>
            <a:ext cx="4321175" cy="69249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tIns="0" bIns="0" anchor="ctr">
            <a:spAutoFit/>
          </a:bodyPr>
          <a:lstStyle/>
          <a:p>
            <a:pPr algn="just"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Бесплатное медицинское и реабилитационное обеспечение военнослужащих в военно-медицинских учреждениях. </a:t>
            </a:r>
          </a:p>
          <a:p>
            <a:pPr algn="just">
              <a:defRPr/>
            </a:pP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Реализация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для членов семей военнослужащих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возможности 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медицинского обеспечения в военно-лечебных учреждениях за счет системы обязательного медицинского страхования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6"/>
          <p:cNvSpPr/>
          <p:nvPr/>
        </p:nvSpPr>
        <p:spPr>
          <a:xfrm>
            <a:off x="4662115" y="4019468"/>
            <a:ext cx="43021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Продовольственное обеспечение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– бесплатное питание по нормам общевойскового пайка (при желании военнослужащего).</a:t>
            </a:r>
          </a:p>
          <a:p>
            <a:pPr algn="just">
              <a:defRPr/>
            </a:pP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kumimoji="1" lang="ru-RU" sz="900" dirty="0">
                <a:solidFill>
                  <a:srgbClr val="FF0000"/>
                </a:solidFill>
                <a:latin typeface="Arial" charset="0"/>
                <a:cs typeface="Arial" charset="0"/>
              </a:rPr>
              <a:t>Вещевое обеспечение – на испытательный срок комплект полевого обмундирования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, далее – согласно нормам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6"/>
          <p:cNvSpPr/>
          <p:nvPr/>
        </p:nvSpPr>
        <p:spPr>
          <a:xfrm>
            <a:off x="4643466" y="4894704"/>
            <a:ext cx="430212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Бесплатный проезд к новому месту службы, в командировку, к месту проведения отпуска и обратно (для отдельных регионов). </a:t>
            </a:r>
            <a:endParaRPr lang="ru-RU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9" y="5438234"/>
            <a:ext cx="43211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Право на пенсионное обеспечение с</a:t>
            </a:r>
            <a:r>
              <a:rPr lang="ru-RU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50 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лет, при условии наличия выслуги 20 и более лет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3439" y="6020908"/>
            <a:ext cx="4321175" cy="7232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В случае гибели (смерти) военнослужащих, наступившей при исполнении ими обязанностей военной службы, –       3 млн. рублей;</a:t>
            </a:r>
          </a:p>
          <a:p>
            <a:pPr algn="just">
              <a:spcBef>
                <a:spcPts val="600"/>
              </a:spcBef>
              <a:defRPr/>
            </a:pP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При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увольнении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в связи с признанием </a:t>
            </a:r>
            <a:r>
              <a:rPr kumimoji="1"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не </a:t>
            </a:r>
            <a:r>
              <a:rPr kumimoji="1"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годным к военной службе вследствие военной травмы – 2 млн.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3439" y="1151004"/>
            <a:ext cx="432117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Обеспечение служебным жильём (при его наличии) или выплаты на поднаём жилья (с дифференциацией по регионам)</a:t>
            </a:r>
          </a:p>
          <a:p>
            <a:pPr algn="just">
              <a:defRPr/>
            </a:pPr>
            <a:r>
              <a:rPr lang="ru-RU" sz="9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При заключении второго контракта –  </a:t>
            </a:r>
            <a:r>
              <a:rPr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участие в </a:t>
            </a:r>
            <a:r>
              <a:rPr lang="ru-RU" sz="9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накопительно-ипотечной</a:t>
            </a:r>
            <a:r>
              <a:rPr lang="ru-RU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системе </a:t>
            </a:r>
            <a:r>
              <a:rPr lang="ru-RU" sz="900" dirty="0">
                <a:solidFill>
                  <a:prstClr val="black"/>
                </a:solidFill>
                <a:latin typeface="Arial" charset="0"/>
                <a:cs typeface="Arial" charset="0"/>
              </a:rPr>
              <a:t>жилищного обеспечения военнослужащих</a:t>
            </a:r>
          </a:p>
        </p:txBody>
      </p:sp>
      <p:sp>
        <p:nvSpPr>
          <p:cNvPr id="21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4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Кольцо 37"/>
          <p:cNvSpPr/>
          <p:nvPr/>
        </p:nvSpPr>
        <p:spPr>
          <a:xfrm>
            <a:off x="3286116" y="2571748"/>
            <a:ext cx="2643206" cy="2071703"/>
          </a:xfrm>
          <a:prstGeom prst="donut">
            <a:avLst>
              <a:gd name="adj" fmla="val 14046"/>
            </a:avLst>
          </a:prstGeom>
          <a:solidFill>
            <a:srgbClr val="FF0000"/>
          </a:solidFill>
          <a:ln w="203200" cap="rnd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6000">
                  <a:schemeClr val="accent6">
                    <a:lumMod val="75000"/>
                  </a:schemeClr>
                </a:gs>
                <a:gs pos="83000">
                  <a:srgbClr val="FFC000"/>
                </a:gs>
              </a:gsLst>
              <a:lin ang="16200000" scaled="1"/>
              <a:tileRect/>
            </a:gradFill>
            <a:miter lim="800000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ru-RU" sz="1800" b="1" dirty="0">
              <a:solidFill>
                <a:srgbClr val="003399"/>
              </a:solidFill>
              <a:effectLst>
                <a:outerShdw blurRad="2540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latin typeface="Tahoma" pitchFamily="34" charset="0"/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 rot="10800000">
            <a:off x="6572264" y="4429133"/>
            <a:ext cx="357192" cy="285755"/>
          </a:xfrm>
          <a:prstGeom prst="straightConnector1">
            <a:avLst/>
          </a:prstGeom>
          <a:ln w="63500" cap="rnd">
            <a:solidFill>
              <a:srgbClr val="DEA9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73" idx="0"/>
            <a:endCxn id="50" idx="4"/>
          </p:cNvCxnSpPr>
          <p:nvPr/>
        </p:nvCxnSpPr>
        <p:spPr>
          <a:xfrm flipH="1" flipV="1">
            <a:off x="5729312" y="4652683"/>
            <a:ext cx="12201" cy="562295"/>
          </a:xfrm>
          <a:prstGeom prst="straightConnector1">
            <a:avLst/>
          </a:prstGeom>
          <a:ln w="63500" cap="rnd">
            <a:solidFill>
              <a:srgbClr val="DEA9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50" idx="7"/>
          </p:cNvCxnSpPr>
          <p:nvPr/>
        </p:nvCxnSpPr>
        <p:spPr>
          <a:xfrm rot="10800000" flipV="1">
            <a:off x="6446598" y="3571879"/>
            <a:ext cx="339980" cy="235268"/>
          </a:xfrm>
          <a:prstGeom prst="straightConnector1">
            <a:avLst/>
          </a:prstGeom>
          <a:ln w="63500" cap="rnd">
            <a:solidFill>
              <a:srgbClr val="DEA9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68" idx="1"/>
            <a:endCxn id="50" idx="6"/>
          </p:cNvCxnSpPr>
          <p:nvPr/>
        </p:nvCxnSpPr>
        <p:spPr>
          <a:xfrm flipH="1">
            <a:off x="6743726" y="4135999"/>
            <a:ext cx="614357" cy="21376"/>
          </a:xfrm>
          <a:prstGeom prst="straightConnector1">
            <a:avLst/>
          </a:prstGeom>
          <a:ln w="63500" cap="rnd">
            <a:solidFill>
              <a:srgbClr val="DEA9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72" idx="0"/>
            <a:endCxn id="11" idx="4"/>
          </p:cNvCxnSpPr>
          <p:nvPr/>
        </p:nvCxnSpPr>
        <p:spPr>
          <a:xfrm flipV="1">
            <a:off x="3450439" y="4643458"/>
            <a:ext cx="14301" cy="1143039"/>
          </a:xfrm>
          <a:prstGeom prst="straightConnector1">
            <a:avLst/>
          </a:prstGeom>
          <a:ln w="63500" cap="rnd">
            <a:solidFill>
              <a:srgbClr val="BF5B0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 flipH="1" flipV="1">
            <a:off x="2214549" y="4786323"/>
            <a:ext cx="1000132" cy="571504"/>
          </a:xfrm>
          <a:prstGeom prst="straightConnector1">
            <a:avLst/>
          </a:prstGeom>
          <a:ln w="63500" cap="rnd">
            <a:solidFill>
              <a:srgbClr val="BF5B0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3" idx="1"/>
          </p:cNvCxnSpPr>
          <p:nvPr/>
        </p:nvCxnSpPr>
        <p:spPr>
          <a:xfrm>
            <a:off x="3500450" y="1857367"/>
            <a:ext cx="475861" cy="360780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3" idx="7"/>
          </p:cNvCxnSpPr>
          <p:nvPr/>
        </p:nvCxnSpPr>
        <p:spPr>
          <a:xfrm rot="10800000" flipV="1">
            <a:off x="5239171" y="1857367"/>
            <a:ext cx="475861" cy="360780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63" idx="3"/>
            <a:endCxn id="11" idx="2"/>
          </p:cNvCxnSpPr>
          <p:nvPr/>
        </p:nvCxnSpPr>
        <p:spPr>
          <a:xfrm>
            <a:off x="1857356" y="4141000"/>
            <a:ext cx="571504" cy="2381"/>
          </a:xfrm>
          <a:prstGeom prst="straightConnector1">
            <a:avLst/>
          </a:prstGeom>
          <a:ln w="63500" cap="rnd">
            <a:solidFill>
              <a:srgbClr val="BF5B0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11" idx="1"/>
          </p:cNvCxnSpPr>
          <p:nvPr/>
        </p:nvCxnSpPr>
        <p:spPr>
          <a:xfrm>
            <a:off x="2357422" y="3571876"/>
            <a:ext cx="374832" cy="217904"/>
          </a:xfrm>
          <a:prstGeom prst="straightConnector1">
            <a:avLst/>
          </a:prstGeom>
          <a:ln w="63500" cap="rnd">
            <a:solidFill>
              <a:srgbClr val="BF5B0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91762" y="204214"/>
            <a:ext cx="6599260" cy="765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Структура денежного довольствия военнослужащих по контракту рядового и сержантского состава</a:t>
            </a:r>
          </a:p>
        </p:txBody>
      </p:sp>
      <p:sp>
        <p:nvSpPr>
          <p:cNvPr id="59404" name="Rectangle 9"/>
          <p:cNvSpPr>
            <a:spLocks noChangeArrowheads="1"/>
          </p:cNvSpPr>
          <p:nvPr/>
        </p:nvSpPr>
        <p:spPr bwMode="auto">
          <a:xfrm>
            <a:off x="156365" y="-2266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28889" y="3643315"/>
            <a:ext cx="2071701" cy="1000132"/>
          </a:xfrm>
          <a:prstGeom prst="ellipse">
            <a:avLst/>
          </a:prstGeom>
          <a:gradFill flip="none" rotWithShape="1">
            <a:gsLst>
              <a:gs pos="24000">
                <a:srgbClr val="86ECD4"/>
              </a:gs>
              <a:gs pos="55000">
                <a:srgbClr val="E23F0C"/>
              </a:gs>
            </a:gsLst>
            <a:lin ang="8100000" scaled="1"/>
            <a:tileRect/>
          </a:gradFill>
          <a:ln>
            <a:solidFill>
              <a:srgbClr val="BF5B09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ежемесячные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дополнительные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выплаты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1600" b="1" dirty="0">
              <a:solidFill>
                <a:srgbClr val="7030A0"/>
              </a:solidFill>
              <a:effectLst>
                <a:outerShdw blurRad="2540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14744" y="2071679"/>
            <a:ext cx="1785950" cy="1000132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оклад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денежного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содержания</a:t>
            </a:r>
            <a:endParaRPr lang="ru-RU" sz="1600" b="1" dirty="0">
              <a:solidFill>
                <a:prstClr val="white"/>
              </a:solidFill>
              <a:effectLst>
                <a:outerShdw blurRad="2540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285852" y="1142984"/>
            <a:ext cx="2808288" cy="720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">
                <a:srgbClr val="E9DE05"/>
              </a:gs>
              <a:gs pos="91000">
                <a:srgbClr val="FA7487"/>
              </a:gs>
            </a:gsLst>
            <a:lin ang="0" scaled="1"/>
            <a:tileRect/>
          </a:gra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оклад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                          по воинской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Должности             должности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5107584" y="1142984"/>
            <a:ext cx="2665412" cy="7207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8000">
                <a:srgbClr val="E9DE05"/>
              </a:gs>
              <a:gs pos="11000">
                <a:srgbClr val="FA7487"/>
              </a:gs>
            </a:gsLst>
            <a:lin ang="0" scaled="1"/>
            <a:tileRect/>
          </a:gra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 оклад 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по воинскому</a:t>
            </a:r>
          </a:p>
          <a:p>
            <a:pPr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     званию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785786" y="3000415"/>
            <a:ext cx="1643106" cy="6429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1000">
                <a:srgbClr val="86ECD4"/>
              </a:gs>
              <a:gs pos="94000">
                <a:srgbClr val="E23F0C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5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выслуга лет</a:t>
            </a:r>
          </a:p>
          <a:p>
            <a:pPr algn="ctr">
              <a:lnSpc>
                <a:spcPct val="50000"/>
              </a:lnSpc>
              <a:defRPr/>
            </a:pPr>
            <a:endParaRPr lang="ru-RU" sz="800" dirty="0" smtClean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5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 от 10% (от2 до 5 лет)</a:t>
            </a:r>
          </a:p>
          <a:p>
            <a:pPr>
              <a:lnSpc>
                <a:spcPct val="5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  ……</a:t>
            </a:r>
          </a:p>
          <a:p>
            <a:pPr>
              <a:lnSpc>
                <a:spcPct val="5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 до 40% (25 лет и более)</a:t>
            </a:r>
            <a:endParaRPr lang="en-US" sz="1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auto">
          <a:xfrm>
            <a:off x="571472" y="1500175"/>
            <a:ext cx="2232026" cy="928693"/>
          </a:xfrm>
          <a:prstGeom prst="roundRect">
            <a:avLst>
              <a:gd name="adj" fmla="val 16667"/>
            </a:avLst>
          </a:prstGeom>
          <a:solidFill>
            <a:srgbClr val="FED1CE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1т.р. 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- 10000 руб.;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2т.р.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- 11000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3т.р. 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- 12000 руб.;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4т.р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. - 13000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5т.р. 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- 15000 руб.;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6т.р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. - 16000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7т.р. 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- 17000 руб.;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8т.р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. - 17500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                  </a:t>
            </a:r>
            <a:r>
              <a:rPr lang="ru-RU" sz="1000" dirty="0" smtClean="0">
                <a:solidFill>
                  <a:prstClr val="black"/>
                </a:solidFill>
                <a:latin typeface="Arial" charset="0"/>
              </a:rPr>
              <a:t>9т.р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.  - 18000 руб.</a:t>
            </a:r>
          </a:p>
        </p:txBody>
      </p:sp>
      <p:sp>
        <p:nvSpPr>
          <p:cNvPr id="37" name="AutoShape 26"/>
          <p:cNvSpPr>
            <a:spLocks noChangeArrowheads="1"/>
          </p:cNvSpPr>
          <p:nvPr/>
        </p:nvSpPr>
        <p:spPr bwMode="auto">
          <a:xfrm>
            <a:off x="6429388" y="1459089"/>
            <a:ext cx="2214578" cy="1071569"/>
          </a:xfrm>
          <a:prstGeom prst="roundRect">
            <a:avLst>
              <a:gd name="adj" fmla="val 16667"/>
            </a:avLst>
          </a:prstGeom>
          <a:solidFill>
            <a:srgbClr val="FED1CE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ru-RU" sz="1200" dirty="0" smtClean="0">
                <a:solidFill>
                  <a:srgbClr val="3333FF"/>
                </a:solidFill>
                <a:latin typeface="Arial" charset="0"/>
              </a:rPr>
              <a:t>   </a:t>
            </a: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рядовой                      -  5 000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ефрейтор                    -  5 500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младший сержант      -  6 000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сержант                       -  6 500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старший сержант        - 7 000 руб.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старшина                     - 7 500 руб.</a:t>
            </a:r>
            <a:endParaRPr lang="en-US" sz="1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714886" y="3662077"/>
            <a:ext cx="2028839" cy="990595"/>
          </a:xfrm>
          <a:prstGeom prst="ellipse">
            <a:avLst/>
          </a:prstGeom>
          <a:gradFill flip="none" rotWithShape="1">
            <a:gsLst>
              <a:gs pos="1500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иные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дополнительные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выплаты</a:t>
            </a:r>
            <a:endParaRPr lang="ru-RU" sz="1600" b="1" dirty="0">
              <a:solidFill>
                <a:prstClr val="white"/>
              </a:solidFill>
              <a:effectLst>
                <a:outerShdw blurRad="2540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3" name="AutoShape 26"/>
          <p:cNvSpPr>
            <a:spLocks noChangeArrowheads="1"/>
          </p:cNvSpPr>
          <p:nvPr/>
        </p:nvSpPr>
        <p:spPr bwMode="auto">
          <a:xfrm>
            <a:off x="214282" y="3819571"/>
            <a:ext cx="1643074" cy="6429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000">
                <a:srgbClr val="86ECD4"/>
              </a:gs>
              <a:gs pos="98000">
                <a:srgbClr val="E23F0C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классность</a:t>
            </a:r>
          </a:p>
          <a:p>
            <a:pPr algn="ctr">
              <a:lnSpc>
                <a:spcPct val="80000"/>
              </a:lnSpc>
              <a:defRPr/>
            </a:pPr>
            <a:endParaRPr lang="ru-RU" sz="800" dirty="0" smtClean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5% -3 класс; 10% -2 класс     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20% -1 класс;30% -мастер</a:t>
            </a:r>
            <a:endParaRPr lang="en-US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" name="AutoShape 26"/>
          <p:cNvSpPr>
            <a:spLocks noChangeArrowheads="1"/>
          </p:cNvSpPr>
          <p:nvPr/>
        </p:nvSpPr>
        <p:spPr bwMode="auto">
          <a:xfrm>
            <a:off x="500034" y="4714927"/>
            <a:ext cx="1500230" cy="6429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7000">
                <a:srgbClr val="86ECD4"/>
              </a:gs>
              <a:gs pos="79000">
                <a:srgbClr val="E23F0C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секретность</a:t>
            </a:r>
          </a:p>
          <a:p>
            <a:pPr algn="ctr">
              <a:lnSpc>
                <a:spcPct val="80000"/>
              </a:lnSpc>
              <a:defRPr/>
            </a:pPr>
            <a:endParaRPr lang="ru-RU" sz="800" dirty="0" smtClean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3333FF"/>
                </a:solidFill>
                <a:latin typeface="Arial" charset="0"/>
              </a:rPr>
              <a:t>         от 10%  -  до 25% </a:t>
            </a:r>
            <a:endParaRPr lang="en-US" sz="1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66" name="AutoShape 26"/>
          <p:cNvSpPr>
            <a:spLocks noChangeArrowheads="1"/>
          </p:cNvSpPr>
          <p:nvPr/>
        </p:nvSpPr>
        <p:spPr bwMode="auto">
          <a:xfrm>
            <a:off x="1000100" y="5500745"/>
            <a:ext cx="1500230" cy="92869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4000">
                <a:srgbClr val="86ECD4"/>
              </a:gs>
              <a:gs pos="73000">
                <a:srgbClr val="E23F0C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за особые условия</a:t>
            </a:r>
          </a:p>
          <a:p>
            <a:pPr algn="ctr">
              <a:lnSpc>
                <a:spcPct val="80000"/>
              </a:lnSpc>
              <a:defRPr/>
            </a:pPr>
            <a:endParaRPr lang="ru-RU" sz="600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800" dirty="0" smtClean="0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ru-RU" sz="1000" b="1" dirty="0" smtClean="0">
                <a:solidFill>
                  <a:srgbClr val="0000FF"/>
                </a:solidFill>
                <a:latin typeface="Arial" charset="0"/>
              </a:rPr>
              <a:t>от 10%  -  до 100% </a:t>
            </a:r>
            <a:endParaRPr lang="en-US" sz="1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" name="AutoShape 26"/>
          <p:cNvSpPr>
            <a:spLocks noChangeArrowheads="1"/>
          </p:cNvSpPr>
          <p:nvPr/>
        </p:nvSpPr>
        <p:spPr bwMode="auto">
          <a:xfrm>
            <a:off x="7358082" y="3744318"/>
            <a:ext cx="1500230" cy="7833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/>
              </a:gs>
              <a:gs pos="85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ежегодная материальная помощь</a:t>
            </a:r>
          </a:p>
          <a:p>
            <a:pPr algn="ctr">
              <a:lnSpc>
                <a:spcPct val="80000"/>
              </a:lnSpc>
              <a:defRPr/>
            </a:pPr>
            <a:endParaRPr lang="ru-RU" sz="2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rgbClr val="3333FF"/>
                </a:solidFill>
                <a:latin typeface="Arial" charset="0"/>
              </a:rPr>
              <a:t>1 месячный оклад</a:t>
            </a:r>
            <a:endParaRPr lang="en-US" sz="1000" b="1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69" name="AutoShape 26"/>
          <p:cNvSpPr>
            <a:spLocks noChangeArrowheads="1"/>
          </p:cNvSpPr>
          <p:nvPr/>
        </p:nvSpPr>
        <p:spPr bwMode="auto">
          <a:xfrm>
            <a:off x="6715140" y="2571749"/>
            <a:ext cx="2000264" cy="108083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7000">
                <a:srgbClr val="FFC000"/>
              </a:gs>
              <a:gs pos="86000">
                <a:schemeClr val="accent6">
                  <a:lumMod val="75000"/>
                </a:schemeClr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премия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100" i="1" dirty="0" smtClean="0">
                <a:solidFill>
                  <a:prstClr val="black"/>
                </a:solidFill>
                <a:latin typeface="Arial" charset="0"/>
              </a:rPr>
              <a:t>за добросовестное и эффективное исполнение должностных обязанностей</a:t>
            </a:r>
          </a:p>
          <a:p>
            <a:pPr algn="ctr">
              <a:lnSpc>
                <a:spcPct val="80000"/>
              </a:lnSpc>
              <a:defRPr/>
            </a:pPr>
            <a:endParaRPr lang="ru-RU" sz="600" dirty="0" smtClean="0">
              <a:solidFill>
                <a:prstClr val="black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           </a:t>
            </a:r>
            <a:r>
              <a:rPr lang="ru-RU" sz="1000" b="1" dirty="0" smtClean="0">
                <a:solidFill>
                  <a:srgbClr val="0000FF"/>
                </a:solidFill>
                <a:latin typeface="Arial" charset="0"/>
              </a:rPr>
              <a:t>до 3 окладов в год</a:t>
            </a:r>
            <a:endParaRPr lang="en-US" sz="1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" name="AutoShape 26"/>
          <p:cNvSpPr>
            <a:spLocks noChangeArrowheads="1"/>
          </p:cNvSpPr>
          <p:nvPr/>
        </p:nvSpPr>
        <p:spPr bwMode="auto">
          <a:xfrm>
            <a:off x="6858016" y="4643447"/>
            <a:ext cx="2071702" cy="114300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2000">
                <a:srgbClr val="FFC000"/>
              </a:gs>
              <a:gs pos="73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повышающий коэффициент к денежному довольствию</a:t>
            </a:r>
          </a:p>
          <a:p>
            <a:pPr algn="ctr">
              <a:lnSpc>
                <a:spcPct val="80000"/>
              </a:lnSpc>
              <a:defRPr/>
            </a:pPr>
            <a:endParaRPr lang="ru-RU" sz="400" dirty="0" smtClean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rgbClr val="3333FF"/>
                </a:solidFill>
                <a:latin typeface="Arial" charset="0"/>
              </a:rPr>
              <a:t>от 1,1 - до 1,5 </a:t>
            </a:r>
            <a:r>
              <a:rPr lang="ru-RU" sz="1000" b="1" i="1" dirty="0" smtClean="0">
                <a:solidFill>
                  <a:prstClr val="black"/>
                </a:solidFill>
                <a:latin typeface="Arial" charset="0"/>
              </a:rPr>
              <a:t>от условий службы</a:t>
            </a:r>
            <a:endParaRPr lang="ru-RU" sz="1000" b="1" dirty="0" smtClean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1" name="AutoShape 26"/>
          <p:cNvSpPr>
            <a:spLocks noChangeArrowheads="1"/>
          </p:cNvSpPr>
          <p:nvPr/>
        </p:nvSpPr>
        <p:spPr bwMode="auto">
          <a:xfrm>
            <a:off x="7643834" y="5703723"/>
            <a:ext cx="1285884" cy="108022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4000">
                <a:srgbClr val="FA9494"/>
              </a:gs>
              <a:gs pos="85000">
                <a:schemeClr val="accent6">
                  <a:lumMod val="7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i="1" dirty="0" smtClean="0">
                <a:solidFill>
                  <a:srgbClr val="0000FF"/>
                </a:solidFill>
                <a:latin typeface="Arial" charset="0"/>
              </a:rPr>
              <a:t>%</a:t>
            </a:r>
            <a:r>
              <a:rPr lang="ru-RU" sz="14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1200" b="1" i="1" dirty="0" smtClean="0">
                <a:solidFill>
                  <a:srgbClr val="0000FF"/>
                </a:solidFill>
                <a:latin typeface="Arial" charset="0"/>
              </a:rPr>
              <a:t>надбавки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    </a:t>
            </a:r>
            <a:r>
              <a:rPr lang="en-US" sz="1000" dirty="0" smtClean="0">
                <a:solidFill>
                  <a:srgbClr val="0000FF"/>
                </a:solidFill>
                <a:latin typeface="Arial" charset="0"/>
              </a:rPr>
              <a:t>I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гр.  –  0…100%</a:t>
            </a:r>
            <a:endParaRPr lang="en-US" sz="1000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000" dirty="0" smtClean="0">
                <a:solidFill>
                  <a:srgbClr val="0000FF"/>
                </a:solidFill>
                <a:latin typeface="Arial" charset="0"/>
              </a:rPr>
              <a:t>     II-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гр.  – 10…80%</a:t>
            </a:r>
            <a:endParaRPr lang="en-US" sz="1000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000" dirty="0" smtClean="0">
                <a:solidFill>
                  <a:srgbClr val="0000FF"/>
                </a:solidFill>
                <a:latin typeface="Arial" charset="0"/>
              </a:rPr>
              <a:t>     III-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гр. – 10…50%</a:t>
            </a:r>
            <a:endParaRPr lang="en-US" sz="1000" dirty="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000" dirty="0" smtClean="0">
                <a:solidFill>
                  <a:srgbClr val="0000FF"/>
                </a:solidFill>
                <a:latin typeface="Arial" charset="0"/>
              </a:rPr>
              <a:t>     IV -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гр.– 10…30%</a:t>
            </a:r>
            <a:endParaRPr lang="en-US" sz="1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2" name="AutoShape 26"/>
          <p:cNvSpPr>
            <a:spLocks noChangeArrowheads="1"/>
          </p:cNvSpPr>
          <p:nvPr/>
        </p:nvSpPr>
        <p:spPr bwMode="auto">
          <a:xfrm>
            <a:off x="2700324" y="5786497"/>
            <a:ext cx="1500230" cy="94713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5000">
                <a:srgbClr val="86ECD4"/>
              </a:gs>
              <a:gs pos="78000">
                <a:srgbClr val="E23F0C"/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риск в мирное время</a:t>
            </a:r>
          </a:p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rgbClr val="3333FF"/>
                </a:solidFill>
                <a:latin typeface="Arial" charset="0"/>
              </a:rPr>
              <a:t>до 100%</a:t>
            </a:r>
            <a:endParaRPr lang="en-US" sz="1000" b="1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" name="AutoShape 26"/>
          <p:cNvSpPr>
            <a:spLocks noChangeArrowheads="1"/>
          </p:cNvSpPr>
          <p:nvPr/>
        </p:nvSpPr>
        <p:spPr bwMode="auto">
          <a:xfrm>
            <a:off x="4991392" y="5214969"/>
            <a:ext cx="1500230" cy="750115"/>
          </a:xfrm>
          <a:prstGeom prst="roundRect">
            <a:avLst>
              <a:gd name="adj" fmla="val 16667"/>
            </a:avLst>
          </a:prstGeom>
          <a:gradFill>
            <a:gsLst>
              <a:gs pos="11000">
                <a:srgbClr val="FFC000"/>
              </a:gs>
              <a:gs pos="73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i="1" dirty="0" smtClean="0">
                <a:solidFill>
                  <a:prstClr val="black"/>
                </a:solidFill>
                <a:latin typeface="Arial" charset="0"/>
              </a:rPr>
              <a:t>за особые достижения</a:t>
            </a:r>
          </a:p>
          <a:p>
            <a:pPr algn="ctr">
              <a:lnSpc>
                <a:spcPct val="80000"/>
              </a:lnSpc>
              <a:defRPr/>
            </a:pPr>
            <a:endParaRPr lang="ru-RU" sz="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400" b="1" i="1" dirty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82" name="Прямая со стрелкой 81"/>
          <p:cNvCxnSpPr>
            <a:stCxn id="65" idx="3"/>
          </p:cNvCxnSpPr>
          <p:nvPr/>
        </p:nvCxnSpPr>
        <p:spPr>
          <a:xfrm flipV="1">
            <a:off x="2000264" y="4429177"/>
            <a:ext cx="642910" cy="607223"/>
          </a:xfrm>
          <a:prstGeom prst="straightConnector1">
            <a:avLst/>
          </a:prstGeom>
          <a:ln w="63500" cap="rnd">
            <a:solidFill>
              <a:srgbClr val="BF5B0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олилиния 97"/>
          <p:cNvSpPr/>
          <p:nvPr/>
        </p:nvSpPr>
        <p:spPr>
          <a:xfrm rot="13173158">
            <a:off x="2290684" y="2576313"/>
            <a:ext cx="1335136" cy="1177296"/>
          </a:xfrm>
          <a:custGeom>
            <a:avLst/>
            <a:gdLst>
              <a:gd name="connsiteX0" fmla="*/ 0 w 3528392"/>
              <a:gd name="connsiteY0" fmla="*/ 162018 h 648072"/>
              <a:gd name="connsiteX1" fmla="*/ 3204356 w 3528392"/>
              <a:gd name="connsiteY1" fmla="*/ 162018 h 648072"/>
              <a:gd name="connsiteX2" fmla="*/ 3204356 w 3528392"/>
              <a:gd name="connsiteY2" fmla="*/ 0 h 648072"/>
              <a:gd name="connsiteX3" fmla="*/ 3528392 w 3528392"/>
              <a:gd name="connsiteY3" fmla="*/ 324036 h 648072"/>
              <a:gd name="connsiteX4" fmla="*/ 3204356 w 3528392"/>
              <a:gd name="connsiteY4" fmla="*/ 648072 h 648072"/>
              <a:gd name="connsiteX5" fmla="*/ 3204356 w 3528392"/>
              <a:gd name="connsiteY5" fmla="*/ 486054 h 648072"/>
              <a:gd name="connsiteX6" fmla="*/ 0 w 3528392"/>
              <a:gd name="connsiteY6" fmla="*/ 486054 h 648072"/>
              <a:gd name="connsiteX7" fmla="*/ 0 w 3528392"/>
              <a:gd name="connsiteY7" fmla="*/ 162018 h 648072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558062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558062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558062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558062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648072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648072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720080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0 w 3528392"/>
              <a:gd name="connsiteY6" fmla="*/ 720080 h 720080"/>
              <a:gd name="connsiteX7" fmla="*/ 0 w 3528392"/>
              <a:gd name="connsiteY7" fmla="*/ 0 h 720080"/>
              <a:gd name="connsiteX0" fmla="*/ 0 w 3528392"/>
              <a:gd name="connsiteY0" fmla="*/ 0 h 936104"/>
              <a:gd name="connsiteX1" fmla="*/ 3204356 w 3528392"/>
              <a:gd name="connsiteY1" fmla="*/ 234026 h 936104"/>
              <a:gd name="connsiteX2" fmla="*/ 3204356 w 3528392"/>
              <a:gd name="connsiteY2" fmla="*/ 72008 h 936104"/>
              <a:gd name="connsiteX3" fmla="*/ 3528392 w 3528392"/>
              <a:gd name="connsiteY3" fmla="*/ 396044 h 936104"/>
              <a:gd name="connsiteX4" fmla="*/ 3204356 w 3528392"/>
              <a:gd name="connsiteY4" fmla="*/ 720080 h 936104"/>
              <a:gd name="connsiteX5" fmla="*/ 3204356 w 3528392"/>
              <a:gd name="connsiteY5" fmla="*/ 558062 h 936104"/>
              <a:gd name="connsiteX6" fmla="*/ 0 w 3528392"/>
              <a:gd name="connsiteY6" fmla="*/ 936104 h 936104"/>
              <a:gd name="connsiteX7" fmla="*/ 0 w 3528392"/>
              <a:gd name="connsiteY7" fmla="*/ 0 h 936104"/>
              <a:gd name="connsiteX0" fmla="*/ 0 w 3528392"/>
              <a:gd name="connsiteY0" fmla="*/ 0 h 936104"/>
              <a:gd name="connsiteX1" fmla="*/ 3204356 w 3528392"/>
              <a:gd name="connsiteY1" fmla="*/ 234026 h 936104"/>
              <a:gd name="connsiteX2" fmla="*/ 3204356 w 3528392"/>
              <a:gd name="connsiteY2" fmla="*/ 72008 h 936104"/>
              <a:gd name="connsiteX3" fmla="*/ 3528392 w 3528392"/>
              <a:gd name="connsiteY3" fmla="*/ 396044 h 936104"/>
              <a:gd name="connsiteX4" fmla="*/ 3204356 w 3528392"/>
              <a:gd name="connsiteY4" fmla="*/ 720080 h 936104"/>
              <a:gd name="connsiteX5" fmla="*/ 3204356 w 3528392"/>
              <a:gd name="connsiteY5" fmla="*/ 558062 h 936104"/>
              <a:gd name="connsiteX6" fmla="*/ 0 w 3528392"/>
              <a:gd name="connsiteY6" fmla="*/ 936104 h 936104"/>
              <a:gd name="connsiteX7" fmla="*/ 0 w 3528392"/>
              <a:gd name="connsiteY7" fmla="*/ 0 h 936104"/>
              <a:gd name="connsiteX0" fmla="*/ 0 w 3528392"/>
              <a:gd name="connsiteY0" fmla="*/ 0 h 936104"/>
              <a:gd name="connsiteX1" fmla="*/ 3204356 w 3528392"/>
              <a:gd name="connsiteY1" fmla="*/ 234026 h 936104"/>
              <a:gd name="connsiteX2" fmla="*/ 3204356 w 3528392"/>
              <a:gd name="connsiteY2" fmla="*/ 72008 h 936104"/>
              <a:gd name="connsiteX3" fmla="*/ 3528392 w 3528392"/>
              <a:gd name="connsiteY3" fmla="*/ 396044 h 936104"/>
              <a:gd name="connsiteX4" fmla="*/ 3204356 w 3528392"/>
              <a:gd name="connsiteY4" fmla="*/ 720080 h 936104"/>
              <a:gd name="connsiteX5" fmla="*/ 3204356 w 3528392"/>
              <a:gd name="connsiteY5" fmla="*/ 558062 h 936104"/>
              <a:gd name="connsiteX6" fmla="*/ 0 w 3528392"/>
              <a:gd name="connsiteY6" fmla="*/ 936104 h 936104"/>
              <a:gd name="connsiteX7" fmla="*/ 0 w 3528392"/>
              <a:gd name="connsiteY7" fmla="*/ 0 h 936104"/>
              <a:gd name="connsiteX0" fmla="*/ 0 w 3528392"/>
              <a:gd name="connsiteY0" fmla="*/ 0 h 936104"/>
              <a:gd name="connsiteX1" fmla="*/ 3204356 w 3528392"/>
              <a:gd name="connsiteY1" fmla="*/ 234026 h 936104"/>
              <a:gd name="connsiteX2" fmla="*/ 3204356 w 3528392"/>
              <a:gd name="connsiteY2" fmla="*/ 72008 h 936104"/>
              <a:gd name="connsiteX3" fmla="*/ 3528392 w 3528392"/>
              <a:gd name="connsiteY3" fmla="*/ 396044 h 936104"/>
              <a:gd name="connsiteX4" fmla="*/ 3204356 w 3528392"/>
              <a:gd name="connsiteY4" fmla="*/ 720080 h 936104"/>
              <a:gd name="connsiteX5" fmla="*/ 3204356 w 3528392"/>
              <a:gd name="connsiteY5" fmla="*/ 558062 h 936104"/>
              <a:gd name="connsiteX6" fmla="*/ 0 w 3528392"/>
              <a:gd name="connsiteY6" fmla="*/ 936104 h 936104"/>
              <a:gd name="connsiteX7" fmla="*/ 0 w 3528392"/>
              <a:gd name="connsiteY7" fmla="*/ 0 h 936104"/>
              <a:gd name="connsiteX0" fmla="*/ 0 w 3528392"/>
              <a:gd name="connsiteY0" fmla="*/ 0 h 792088"/>
              <a:gd name="connsiteX1" fmla="*/ 3204356 w 3528392"/>
              <a:gd name="connsiteY1" fmla="*/ 234026 h 792088"/>
              <a:gd name="connsiteX2" fmla="*/ 3204356 w 3528392"/>
              <a:gd name="connsiteY2" fmla="*/ 72008 h 792088"/>
              <a:gd name="connsiteX3" fmla="*/ 3528392 w 3528392"/>
              <a:gd name="connsiteY3" fmla="*/ 396044 h 792088"/>
              <a:gd name="connsiteX4" fmla="*/ 3204356 w 3528392"/>
              <a:gd name="connsiteY4" fmla="*/ 720080 h 792088"/>
              <a:gd name="connsiteX5" fmla="*/ 3204356 w 3528392"/>
              <a:gd name="connsiteY5" fmla="*/ 558062 h 792088"/>
              <a:gd name="connsiteX6" fmla="*/ 72008 w 3528392"/>
              <a:gd name="connsiteY6" fmla="*/ 792088 h 792088"/>
              <a:gd name="connsiteX7" fmla="*/ 0 w 3528392"/>
              <a:gd name="connsiteY7" fmla="*/ 0 h 792088"/>
              <a:gd name="connsiteX0" fmla="*/ 0 w 3528392"/>
              <a:gd name="connsiteY0" fmla="*/ 0 h 792088"/>
              <a:gd name="connsiteX1" fmla="*/ 3204356 w 3528392"/>
              <a:gd name="connsiteY1" fmla="*/ 234026 h 792088"/>
              <a:gd name="connsiteX2" fmla="*/ 3204356 w 3528392"/>
              <a:gd name="connsiteY2" fmla="*/ 72008 h 792088"/>
              <a:gd name="connsiteX3" fmla="*/ 3528392 w 3528392"/>
              <a:gd name="connsiteY3" fmla="*/ 396044 h 792088"/>
              <a:gd name="connsiteX4" fmla="*/ 3204356 w 3528392"/>
              <a:gd name="connsiteY4" fmla="*/ 720080 h 792088"/>
              <a:gd name="connsiteX5" fmla="*/ 3204356 w 3528392"/>
              <a:gd name="connsiteY5" fmla="*/ 558062 h 792088"/>
              <a:gd name="connsiteX6" fmla="*/ 72008 w 3528392"/>
              <a:gd name="connsiteY6" fmla="*/ 792088 h 792088"/>
              <a:gd name="connsiteX7" fmla="*/ 0 w 3528392"/>
              <a:gd name="connsiteY7" fmla="*/ 0 h 792088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144016 w 3528392"/>
              <a:gd name="connsiteY6" fmla="*/ 720080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144016 w 3528392"/>
              <a:gd name="connsiteY6" fmla="*/ 720080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144016 w 3528392"/>
              <a:gd name="connsiteY6" fmla="*/ 720080 h 720080"/>
              <a:gd name="connsiteX7" fmla="*/ 0 w 3528392"/>
              <a:gd name="connsiteY7" fmla="*/ 0 h 720080"/>
              <a:gd name="connsiteX0" fmla="*/ 0 w 3528392"/>
              <a:gd name="connsiteY0" fmla="*/ 0 h 720080"/>
              <a:gd name="connsiteX1" fmla="*/ 3204356 w 3528392"/>
              <a:gd name="connsiteY1" fmla="*/ 234026 h 720080"/>
              <a:gd name="connsiteX2" fmla="*/ 3204356 w 3528392"/>
              <a:gd name="connsiteY2" fmla="*/ 72008 h 720080"/>
              <a:gd name="connsiteX3" fmla="*/ 3528392 w 3528392"/>
              <a:gd name="connsiteY3" fmla="*/ 396044 h 720080"/>
              <a:gd name="connsiteX4" fmla="*/ 3204356 w 3528392"/>
              <a:gd name="connsiteY4" fmla="*/ 720080 h 720080"/>
              <a:gd name="connsiteX5" fmla="*/ 3204356 w 3528392"/>
              <a:gd name="connsiteY5" fmla="*/ 558062 h 720080"/>
              <a:gd name="connsiteX6" fmla="*/ 144016 w 3528392"/>
              <a:gd name="connsiteY6" fmla="*/ 720080 h 720080"/>
              <a:gd name="connsiteX7" fmla="*/ 0 w 3528392"/>
              <a:gd name="connsiteY7" fmla="*/ 0 h 720080"/>
              <a:gd name="connsiteX0" fmla="*/ 0 w 3384376"/>
              <a:gd name="connsiteY0" fmla="*/ 0 h 720080"/>
              <a:gd name="connsiteX1" fmla="*/ 3060340 w 3384376"/>
              <a:gd name="connsiteY1" fmla="*/ 234026 h 720080"/>
              <a:gd name="connsiteX2" fmla="*/ 3060340 w 3384376"/>
              <a:gd name="connsiteY2" fmla="*/ 72008 h 720080"/>
              <a:gd name="connsiteX3" fmla="*/ 3384376 w 3384376"/>
              <a:gd name="connsiteY3" fmla="*/ 396044 h 720080"/>
              <a:gd name="connsiteX4" fmla="*/ 3060340 w 3384376"/>
              <a:gd name="connsiteY4" fmla="*/ 720080 h 720080"/>
              <a:gd name="connsiteX5" fmla="*/ 3060340 w 3384376"/>
              <a:gd name="connsiteY5" fmla="*/ 558062 h 720080"/>
              <a:gd name="connsiteX6" fmla="*/ 0 w 3384376"/>
              <a:gd name="connsiteY6" fmla="*/ 720080 h 720080"/>
              <a:gd name="connsiteX7" fmla="*/ 0 w 3384376"/>
              <a:gd name="connsiteY7" fmla="*/ 0 h 720080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0 w 3384376"/>
              <a:gd name="connsiteY0" fmla="*/ 0 h 792088"/>
              <a:gd name="connsiteX1" fmla="*/ 3060340 w 3384376"/>
              <a:gd name="connsiteY1" fmla="*/ 234026 h 792088"/>
              <a:gd name="connsiteX2" fmla="*/ 3060340 w 3384376"/>
              <a:gd name="connsiteY2" fmla="*/ 72008 h 792088"/>
              <a:gd name="connsiteX3" fmla="*/ 3384376 w 3384376"/>
              <a:gd name="connsiteY3" fmla="*/ 396044 h 792088"/>
              <a:gd name="connsiteX4" fmla="*/ 3060340 w 3384376"/>
              <a:gd name="connsiteY4" fmla="*/ 720080 h 792088"/>
              <a:gd name="connsiteX5" fmla="*/ 3060340 w 3384376"/>
              <a:gd name="connsiteY5" fmla="*/ 558062 h 792088"/>
              <a:gd name="connsiteX6" fmla="*/ 0 w 3384376"/>
              <a:gd name="connsiteY6" fmla="*/ 792088 h 792088"/>
              <a:gd name="connsiteX7" fmla="*/ 0 w 3384376"/>
              <a:gd name="connsiteY7" fmla="*/ 0 h 792088"/>
              <a:gd name="connsiteX0" fmla="*/ 535659 w 3920035"/>
              <a:gd name="connsiteY0" fmla="*/ 0 h 767551"/>
              <a:gd name="connsiteX1" fmla="*/ 3595999 w 3920035"/>
              <a:gd name="connsiteY1" fmla="*/ 234026 h 767551"/>
              <a:gd name="connsiteX2" fmla="*/ 3595999 w 3920035"/>
              <a:gd name="connsiteY2" fmla="*/ 72008 h 767551"/>
              <a:gd name="connsiteX3" fmla="*/ 3920035 w 3920035"/>
              <a:gd name="connsiteY3" fmla="*/ 396044 h 767551"/>
              <a:gd name="connsiteX4" fmla="*/ 3595999 w 3920035"/>
              <a:gd name="connsiteY4" fmla="*/ 720080 h 767551"/>
              <a:gd name="connsiteX5" fmla="*/ 3595999 w 3920035"/>
              <a:gd name="connsiteY5" fmla="*/ 558062 h 767551"/>
              <a:gd name="connsiteX6" fmla="*/ 0 w 3920035"/>
              <a:gd name="connsiteY6" fmla="*/ 767550 h 767551"/>
              <a:gd name="connsiteX7" fmla="*/ 535659 w 3920035"/>
              <a:gd name="connsiteY7" fmla="*/ 0 h 767551"/>
              <a:gd name="connsiteX0" fmla="*/ 549200 w 3933576"/>
              <a:gd name="connsiteY0" fmla="*/ 0 h 907349"/>
              <a:gd name="connsiteX1" fmla="*/ 3609540 w 3933576"/>
              <a:gd name="connsiteY1" fmla="*/ 234026 h 907349"/>
              <a:gd name="connsiteX2" fmla="*/ 3609540 w 3933576"/>
              <a:gd name="connsiteY2" fmla="*/ 72008 h 907349"/>
              <a:gd name="connsiteX3" fmla="*/ 3933576 w 3933576"/>
              <a:gd name="connsiteY3" fmla="*/ 396044 h 907349"/>
              <a:gd name="connsiteX4" fmla="*/ 3609540 w 3933576"/>
              <a:gd name="connsiteY4" fmla="*/ 720080 h 907349"/>
              <a:gd name="connsiteX5" fmla="*/ 3609540 w 3933576"/>
              <a:gd name="connsiteY5" fmla="*/ 558062 h 907349"/>
              <a:gd name="connsiteX6" fmla="*/ 0 w 3933576"/>
              <a:gd name="connsiteY6" fmla="*/ 907348 h 907349"/>
              <a:gd name="connsiteX7" fmla="*/ 549200 w 3933576"/>
              <a:gd name="connsiteY7" fmla="*/ 0 h 907349"/>
              <a:gd name="connsiteX0" fmla="*/ 757736 w 3933576"/>
              <a:gd name="connsiteY0" fmla="*/ -2 h 988437"/>
              <a:gd name="connsiteX1" fmla="*/ 3609540 w 3933576"/>
              <a:gd name="connsiteY1" fmla="*/ 315114 h 988437"/>
              <a:gd name="connsiteX2" fmla="*/ 3609540 w 3933576"/>
              <a:gd name="connsiteY2" fmla="*/ 153096 h 988437"/>
              <a:gd name="connsiteX3" fmla="*/ 3933576 w 3933576"/>
              <a:gd name="connsiteY3" fmla="*/ 477132 h 988437"/>
              <a:gd name="connsiteX4" fmla="*/ 3609540 w 3933576"/>
              <a:gd name="connsiteY4" fmla="*/ 801168 h 988437"/>
              <a:gd name="connsiteX5" fmla="*/ 3609540 w 3933576"/>
              <a:gd name="connsiteY5" fmla="*/ 639150 h 988437"/>
              <a:gd name="connsiteX6" fmla="*/ 0 w 3933576"/>
              <a:gd name="connsiteY6" fmla="*/ 988436 h 988437"/>
              <a:gd name="connsiteX7" fmla="*/ 757736 w 3933576"/>
              <a:gd name="connsiteY7" fmla="*/ -2 h 988437"/>
              <a:gd name="connsiteX0" fmla="*/ 940881 w 4116721"/>
              <a:gd name="connsiteY0" fmla="*/ 2 h 923588"/>
              <a:gd name="connsiteX1" fmla="*/ 3792685 w 4116721"/>
              <a:gd name="connsiteY1" fmla="*/ 315118 h 923588"/>
              <a:gd name="connsiteX2" fmla="*/ 3792685 w 4116721"/>
              <a:gd name="connsiteY2" fmla="*/ 153100 h 923588"/>
              <a:gd name="connsiteX3" fmla="*/ 4116721 w 4116721"/>
              <a:gd name="connsiteY3" fmla="*/ 477136 h 923588"/>
              <a:gd name="connsiteX4" fmla="*/ 3792685 w 4116721"/>
              <a:gd name="connsiteY4" fmla="*/ 801172 h 923588"/>
              <a:gd name="connsiteX5" fmla="*/ 3792685 w 4116721"/>
              <a:gd name="connsiteY5" fmla="*/ 639154 h 923588"/>
              <a:gd name="connsiteX6" fmla="*/ 0 w 4116721"/>
              <a:gd name="connsiteY6" fmla="*/ 923588 h 923588"/>
              <a:gd name="connsiteX7" fmla="*/ 940881 w 4116721"/>
              <a:gd name="connsiteY7" fmla="*/ 2 h 923588"/>
              <a:gd name="connsiteX0" fmla="*/ 579979 w 4116721"/>
              <a:gd name="connsiteY0" fmla="*/ -2 h 1073128"/>
              <a:gd name="connsiteX1" fmla="*/ 3792685 w 4116721"/>
              <a:gd name="connsiteY1" fmla="*/ 464658 h 1073128"/>
              <a:gd name="connsiteX2" fmla="*/ 3792685 w 4116721"/>
              <a:gd name="connsiteY2" fmla="*/ 302640 h 1073128"/>
              <a:gd name="connsiteX3" fmla="*/ 4116721 w 4116721"/>
              <a:gd name="connsiteY3" fmla="*/ 626676 h 1073128"/>
              <a:gd name="connsiteX4" fmla="*/ 3792685 w 4116721"/>
              <a:gd name="connsiteY4" fmla="*/ 950712 h 1073128"/>
              <a:gd name="connsiteX5" fmla="*/ 3792685 w 4116721"/>
              <a:gd name="connsiteY5" fmla="*/ 788694 h 1073128"/>
              <a:gd name="connsiteX6" fmla="*/ 0 w 4116721"/>
              <a:gd name="connsiteY6" fmla="*/ 1073128 h 1073128"/>
              <a:gd name="connsiteX7" fmla="*/ 579979 w 4116721"/>
              <a:gd name="connsiteY7" fmla="*/ -2 h 1073128"/>
              <a:gd name="connsiteX0" fmla="*/ 732731 w 4269473"/>
              <a:gd name="connsiteY0" fmla="*/ 2 h 1490314"/>
              <a:gd name="connsiteX1" fmla="*/ 3945437 w 4269473"/>
              <a:gd name="connsiteY1" fmla="*/ 464662 h 1490314"/>
              <a:gd name="connsiteX2" fmla="*/ 3945437 w 4269473"/>
              <a:gd name="connsiteY2" fmla="*/ 302644 h 1490314"/>
              <a:gd name="connsiteX3" fmla="*/ 4269473 w 4269473"/>
              <a:gd name="connsiteY3" fmla="*/ 626680 h 1490314"/>
              <a:gd name="connsiteX4" fmla="*/ 3945437 w 4269473"/>
              <a:gd name="connsiteY4" fmla="*/ 950716 h 1490314"/>
              <a:gd name="connsiteX5" fmla="*/ 3945437 w 4269473"/>
              <a:gd name="connsiteY5" fmla="*/ 788698 h 1490314"/>
              <a:gd name="connsiteX6" fmla="*/ 0 w 4269473"/>
              <a:gd name="connsiteY6" fmla="*/ 1490314 h 1490314"/>
              <a:gd name="connsiteX7" fmla="*/ 732731 w 4269473"/>
              <a:gd name="connsiteY7" fmla="*/ 2 h 1490314"/>
              <a:gd name="connsiteX0" fmla="*/ 1828798 w 4269473"/>
              <a:gd name="connsiteY0" fmla="*/ -1 h 3382934"/>
              <a:gd name="connsiteX1" fmla="*/ 3945437 w 4269473"/>
              <a:gd name="connsiteY1" fmla="*/ 2357282 h 3382934"/>
              <a:gd name="connsiteX2" fmla="*/ 3945437 w 4269473"/>
              <a:gd name="connsiteY2" fmla="*/ 2195264 h 3382934"/>
              <a:gd name="connsiteX3" fmla="*/ 4269473 w 4269473"/>
              <a:gd name="connsiteY3" fmla="*/ 2519300 h 3382934"/>
              <a:gd name="connsiteX4" fmla="*/ 3945437 w 4269473"/>
              <a:gd name="connsiteY4" fmla="*/ 2843336 h 3382934"/>
              <a:gd name="connsiteX5" fmla="*/ 3945437 w 4269473"/>
              <a:gd name="connsiteY5" fmla="*/ 2681318 h 3382934"/>
              <a:gd name="connsiteX6" fmla="*/ 0 w 4269473"/>
              <a:gd name="connsiteY6" fmla="*/ 3382934 h 3382934"/>
              <a:gd name="connsiteX7" fmla="*/ 1828798 w 4269473"/>
              <a:gd name="connsiteY7" fmla="*/ -1 h 3382934"/>
              <a:gd name="connsiteX0" fmla="*/ 530317 w 2970992"/>
              <a:gd name="connsiteY0" fmla="*/ -1 h 2843337"/>
              <a:gd name="connsiteX1" fmla="*/ 2646956 w 2970992"/>
              <a:gd name="connsiteY1" fmla="*/ 2357282 h 2843337"/>
              <a:gd name="connsiteX2" fmla="*/ 2646956 w 2970992"/>
              <a:gd name="connsiteY2" fmla="*/ 2195264 h 2843337"/>
              <a:gd name="connsiteX3" fmla="*/ 2970992 w 2970992"/>
              <a:gd name="connsiteY3" fmla="*/ 2519300 h 2843337"/>
              <a:gd name="connsiteX4" fmla="*/ 2646956 w 2970992"/>
              <a:gd name="connsiteY4" fmla="*/ 2843336 h 2843337"/>
              <a:gd name="connsiteX5" fmla="*/ 2646956 w 2970992"/>
              <a:gd name="connsiteY5" fmla="*/ 2681318 h 2843337"/>
              <a:gd name="connsiteX6" fmla="*/ 1 w 2970992"/>
              <a:gd name="connsiteY6" fmla="*/ 1078208 h 2843337"/>
              <a:gd name="connsiteX7" fmla="*/ 530317 w 2970992"/>
              <a:gd name="connsiteY7" fmla="*/ -1 h 2843337"/>
              <a:gd name="connsiteX0" fmla="*/ 530317 w 2970992"/>
              <a:gd name="connsiteY0" fmla="*/ -1 h 2843337"/>
              <a:gd name="connsiteX1" fmla="*/ 2646956 w 2970992"/>
              <a:gd name="connsiteY1" fmla="*/ 2357282 h 2843337"/>
              <a:gd name="connsiteX2" fmla="*/ 2646956 w 2970992"/>
              <a:gd name="connsiteY2" fmla="*/ 2195264 h 2843337"/>
              <a:gd name="connsiteX3" fmla="*/ 2970992 w 2970992"/>
              <a:gd name="connsiteY3" fmla="*/ 2519300 h 2843337"/>
              <a:gd name="connsiteX4" fmla="*/ 2646956 w 2970992"/>
              <a:gd name="connsiteY4" fmla="*/ 2843336 h 2843337"/>
              <a:gd name="connsiteX5" fmla="*/ 2646956 w 2970992"/>
              <a:gd name="connsiteY5" fmla="*/ 2681318 h 2843337"/>
              <a:gd name="connsiteX6" fmla="*/ 1 w 2970992"/>
              <a:gd name="connsiteY6" fmla="*/ 1078208 h 2843337"/>
              <a:gd name="connsiteX7" fmla="*/ 530317 w 2970992"/>
              <a:gd name="connsiteY7" fmla="*/ -1 h 2843337"/>
              <a:gd name="connsiteX0" fmla="*/ 403266 w 2843941"/>
              <a:gd name="connsiteY0" fmla="*/ -1 h 2843337"/>
              <a:gd name="connsiteX1" fmla="*/ 2519905 w 2843941"/>
              <a:gd name="connsiteY1" fmla="*/ 2357282 h 2843337"/>
              <a:gd name="connsiteX2" fmla="*/ 2519905 w 2843941"/>
              <a:gd name="connsiteY2" fmla="*/ 2195264 h 2843337"/>
              <a:gd name="connsiteX3" fmla="*/ 2843941 w 2843941"/>
              <a:gd name="connsiteY3" fmla="*/ 2519300 h 2843337"/>
              <a:gd name="connsiteX4" fmla="*/ 2519905 w 2843941"/>
              <a:gd name="connsiteY4" fmla="*/ 2843336 h 2843337"/>
              <a:gd name="connsiteX5" fmla="*/ 2519905 w 2843941"/>
              <a:gd name="connsiteY5" fmla="*/ 2681318 h 2843337"/>
              <a:gd name="connsiteX6" fmla="*/ 0 w 2843941"/>
              <a:gd name="connsiteY6" fmla="*/ 904605 h 2843337"/>
              <a:gd name="connsiteX7" fmla="*/ 403266 w 2843941"/>
              <a:gd name="connsiteY7" fmla="*/ -1 h 2843337"/>
              <a:gd name="connsiteX0" fmla="*/ 403266 w 2843941"/>
              <a:gd name="connsiteY0" fmla="*/ -1 h 2843337"/>
              <a:gd name="connsiteX1" fmla="*/ 2519905 w 2843941"/>
              <a:gd name="connsiteY1" fmla="*/ 2357282 h 2843337"/>
              <a:gd name="connsiteX2" fmla="*/ 2519905 w 2843941"/>
              <a:gd name="connsiteY2" fmla="*/ 2195264 h 2843337"/>
              <a:gd name="connsiteX3" fmla="*/ 2843941 w 2843941"/>
              <a:gd name="connsiteY3" fmla="*/ 2519300 h 2843337"/>
              <a:gd name="connsiteX4" fmla="*/ 2519905 w 2843941"/>
              <a:gd name="connsiteY4" fmla="*/ 2843336 h 2843337"/>
              <a:gd name="connsiteX5" fmla="*/ 2519905 w 2843941"/>
              <a:gd name="connsiteY5" fmla="*/ 2681318 h 2843337"/>
              <a:gd name="connsiteX6" fmla="*/ 0 w 2843941"/>
              <a:gd name="connsiteY6" fmla="*/ 904605 h 2843337"/>
              <a:gd name="connsiteX7" fmla="*/ 403266 w 2843941"/>
              <a:gd name="connsiteY7" fmla="*/ -1 h 2843337"/>
              <a:gd name="connsiteX0" fmla="*/ 403266 w 2843941"/>
              <a:gd name="connsiteY0" fmla="*/ -1 h 2843337"/>
              <a:gd name="connsiteX1" fmla="*/ 2519905 w 2843941"/>
              <a:gd name="connsiteY1" fmla="*/ 2357282 h 2843337"/>
              <a:gd name="connsiteX2" fmla="*/ 2519905 w 2843941"/>
              <a:gd name="connsiteY2" fmla="*/ 2195264 h 2843337"/>
              <a:gd name="connsiteX3" fmla="*/ 2843941 w 2843941"/>
              <a:gd name="connsiteY3" fmla="*/ 2519300 h 2843337"/>
              <a:gd name="connsiteX4" fmla="*/ 2519905 w 2843941"/>
              <a:gd name="connsiteY4" fmla="*/ 2843336 h 2843337"/>
              <a:gd name="connsiteX5" fmla="*/ 2519905 w 2843941"/>
              <a:gd name="connsiteY5" fmla="*/ 2681318 h 2843337"/>
              <a:gd name="connsiteX6" fmla="*/ 0 w 2843941"/>
              <a:gd name="connsiteY6" fmla="*/ 904605 h 2843337"/>
              <a:gd name="connsiteX7" fmla="*/ 403266 w 2843941"/>
              <a:gd name="connsiteY7" fmla="*/ -1 h 2843337"/>
              <a:gd name="connsiteX0" fmla="*/ 530312 w 2843941"/>
              <a:gd name="connsiteY0" fmla="*/ 0 h 3016935"/>
              <a:gd name="connsiteX1" fmla="*/ 2519905 w 2843941"/>
              <a:gd name="connsiteY1" fmla="*/ 2530880 h 3016935"/>
              <a:gd name="connsiteX2" fmla="*/ 2519905 w 2843941"/>
              <a:gd name="connsiteY2" fmla="*/ 2368862 h 3016935"/>
              <a:gd name="connsiteX3" fmla="*/ 2843941 w 2843941"/>
              <a:gd name="connsiteY3" fmla="*/ 2692898 h 3016935"/>
              <a:gd name="connsiteX4" fmla="*/ 2519905 w 2843941"/>
              <a:gd name="connsiteY4" fmla="*/ 3016934 h 3016935"/>
              <a:gd name="connsiteX5" fmla="*/ 2519905 w 2843941"/>
              <a:gd name="connsiteY5" fmla="*/ 2854916 h 3016935"/>
              <a:gd name="connsiteX6" fmla="*/ 0 w 2843941"/>
              <a:gd name="connsiteY6" fmla="*/ 1078203 h 3016935"/>
              <a:gd name="connsiteX7" fmla="*/ 530312 w 2843941"/>
              <a:gd name="connsiteY7" fmla="*/ 0 h 3016935"/>
              <a:gd name="connsiteX0" fmla="*/ 530312 w 2843941"/>
              <a:gd name="connsiteY0" fmla="*/ 0 h 3016935"/>
              <a:gd name="connsiteX1" fmla="*/ 2519905 w 2843941"/>
              <a:gd name="connsiteY1" fmla="*/ 2530880 h 3016935"/>
              <a:gd name="connsiteX2" fmla="*/ 2519905 w 2843941"/>
              <a:gd name="connsiteY2" fmla="*/ 2368862 h 3016935"/>
              <a:gd name="connsiteX3" fmla="*/ 2843941 w 2843941"/>
              <a:gd name="connsiteY3" fmla="*/ 2692898 h 3016935"/>
              <a:gd name="connsiteX4" fmla="*/ 2519905 w 2843941"/>
              <a:gd name="connsiteY4" fmla="*/ 3016934 h 3016935"/>
              <a:gd name="connsiteX5" fmla="*/ 2519905 w 2843941"/>
              <a:gd name="connsiteY5" fmla="*/ 2854916 h 3016935"/>
              <a:gd name="connsiteX6" fmla="*/ 0 w 2843941"/>
              <a:gd name="connsiteY6" fmla="*/ 1078203 h 3016935"/>
              <a:gd name="connsiteX7" fmla="*/ 530312 w 2843941"/>
              <a:gd name="connsiteY7" fmla="*/ 0 h 3016935"/>
              <a:gd name="connsiteX0" fmla="*/ 679481 w 2843941"/>
              <a:gd name="connsiteY0" fmla="*/ -1 h 3574338"/>
              <a:gd name="connsiteX1" fmla="*/ 2519905 w 2843941"/>
              <a:gd name="connsiteY1" fmla="*/ 3088283 h 3574338"/>
              <a:gd name="connsiteX2" fmla="*/ 2519905 w 2843941"/>
              <a:gd name="connsiteY2" fmla="*/ 2926265 h 3574338"/>
              <a:gd name="connsiteX3" fmla="*/ 2843941 w 2843941"/>
              <a:gd name="connsiteY3" fmla="*/ 3250301 h 3574338"/>
              <a:gd name="connsiteX4" fmla="*/ 2519905 w 2843941"/>
              <a:gd name="connsiteY4" fmla="*/ 3574337 h 3574338"/>
              <a:gd name="connsiteX5" fmla="*/ 2519905 w 2843941"/>
              <a:gd name="connsiteY5" fmla="*/ 3412319 h 3574338"/>
              <a:gd name="connsiteX6" fmla="*/ 0 w 2843941"/>
              <a:gd name="connsiteY6" fmla="*/ 1635606 h 3574338"/>
              <a:gd name="connsiteX7" fmla="*/ 679481 w 2843941"/>
              <a:gd name="connsiteY7" fmla="*/ -1 h 3574338"/>
              <a:gd name="connsiteX0" fmla="*/ 806532 w 2970992"/>
              <a:gd name="connsiteY0" fmla="*/ -1 h 3574338"/>
              <a:gd name="connsiteX1" fmla="*/ 2646956 w 2970992"/>
              <a:gd name="connsiteY1" fmla="*/ 3088283 h 3574338"/>
              <a:gd name="connsiteX2" fmla="*/ 2646956 w 2970992"/>
              <a:gd name="connsiteY2" fmla="*/ 2926265 h 3574338"/>
              <a:gd name="connsiteX3" fmla="*/ 2970992 w 2970992"/>
              <a:gd name="connsiteY3" fmla="*/ 3250301 h 3574338"/>
              <a:gd name="connsiteX4" fmla="*/ 2646956 w 2970992"/>
              <a:gd name="connsiteY4" fmla="*/ 3574337 h 3574338"/>
              <a:gd name="connsiteX5" fmla="*/ 2646956 w 2970992"/>
              <a:gd name="connsiteY5" fmla="*/ 3412319 h 3574338"/>
              <a:gd name="connsiteX6" fmla="*/ 0 w 2970992"/>
              <a:gd name="connsiteY6" fmla="*/ 1809206 h 3574338"/>
              <a:gd name="connsiteX7" fmla="*/ 806532 w 2970992"/>
              <a:gd name="connsiteY7" fmla="*/ -1 h 3574338"/>
              <a:gd name="connsiteX0" fmla="*/ 806532 w 2970992"/>
              <a:gd name="connsiteY0" fmla="*/ -1 h 3574338"/>
              <a:gd name="connsiteX1" fmla="*/ 2646956 w 2970992"/>
              <a:gd name="connsiteY1" fmla="*/ 3088283 h 3574338"/>
              <a:gd name="connsiteX2" fmla="*/ 2646956 w 2970992"/>
              <a:gd name="connsiteY2" fmla="*/ 2926265 h 3574338"/>
              <a:gd name="connsiteX3" fmla="*/ 2970992 w 2970992"/>
              <a:gd name="connsiteY3" fmla="*/ 3250301 h 3574338"/>
              <a:gd name="connsiteX4" fmla="*/ 2646956 w 2970992"/>
              <a:gd name="connsiteY4" fmla="*/ 3574337 h 3574338"/>
              <a:gd name="connsiteX5" fmla="*/ 2646956 w 2970992"/>
              <a:gd name="connsiteY5" fmla="*/ 3412319 h 3574338"/>
              <a:gd name="connsiteX6" fmla="*/ 0 w 2970992"/>
              <a:gd name="connsiteY6" fmla="*/ 1809206 h 3574338"/>
              <a:gd name="connsiteX7" fmla="*/ 806532 w 2970992"/>
              <a:gd name="connsiteY7" fmla="*/ -1 h 3574338"/>
              <a:gd name="connsiteX0" fmla="*/ 806532 w 2970992"/>
              <a:gd name="connsiteY0" fmla="*/ -1 h 3574338"/>
              <a:gd name="connsiteX1" fmla="*/ 2646956 w 2970992"/>
              <a:gd name="connsiteY1" fmla="*/ 3088283 h 3574338"/>
              <a:gd name="connsiteX2" fmla="*/ 2646956 w 2970992"/>
              <a:gd name="connsiteY2" fmla="*/ 2926265 h 3574338"/>
              <a:gd name="connsiteX3" fmla="*/ 2970992 w 2970992"/>
              <a:gd name="connsiteY3" fmla="*/ 3250301 h 3574338"/>
              <a:gd name="connsiteX4" fmla="*/ 2646956 w 2970992"/>
              <a:gd name="connsiteY4" fmla="*/ 3574337 h 3574338"/>
              <a:gd name="connsiteX5" fmla="*/ 2646956 w 2970992"/>
              <a:gd name="connsiteY5" fmla="*/ 3412319 h 3574338"/>
              <a:gd name="connsiteX6" fmla="*/ 0 w 2970992"/>
              <a:gd name="connsiteY6" fmla="*/ 1809206 h 3574338"/>
              <a:gd name="connsiteX7" fmla="*/ 806532 w 2970992"/>
              <a:gd name="connsiteY7" fmla="*/ -1 h 3574338"/>
              <a:gd name="connsiteX0" fmla="*/ 806532 w 2970992"/>
              <a:gd name="connsiteY0" fmla="*/ -1 h 3574338"/>
              <a:gd name="connsiteX1" fmla="*/ 2646956 w 2970992"/>
              <a:gd name="connsiteY1" fmla="*/ 3088283 h 3574338"/>
              <a:gd name="connsiteX2" fmla="*/ 2646956 w 2970992"/>
              <a:gd name="connsiteY2" fmla="*/ 2926265 h 3574338"/>
              <a:gd name="connsiteX3" fmla="*/ 2970992 w 2970992"/>
              <a:gd name="connsiteY3" fmla="*/ 3250301 h 3574338"/>
              <a:gd name="connsiteX4" fmla="*/ 2646956 w 2970992"/>
              <a:gd name="connsiteY4" fmla="*/ 3574337 h 3574338"/>
              <a:gd name="connsiteX5" fmla="*/ 2646956 w 2970992"/>
              <a:gd name="connsiteY5" fmla="*/ 3412319 h 3574338"/>
              <a:gd name="connsiteX6" fmla="*/ 0 w 2970992"/>
              <a:gd name="connsiteY6" fmla="*/ 1809206 h 3574338"/>
              <a:gd name="connsiteX7" fmla="*/ 806532 w 2970992"/>
              <a:gd name="connsiteY7" fmla="*/ -1 h 3574338"/>
              <a:gd name="connsiteX0" fmla="*/ 911460 w 2970992"/>
              <a:gd name="connsiteY0" fmla="*/ -1 h 3364143"/>
              <a:gd name="connsiteX1" fmla="*/ 2646956 w 2970992"/>
              <a:gd name="connsiteY1" fmla="*/ 2878088 h 3364143"/>
              <a:gd name="connsiteX2" fmla="*/ 2646956 w 2970992"/>
              <a:gd name="connsiteY2" fmla="*/ 2716070 h 3364143"/>
              <a:gd name="connsiteX3" fmla="*/ 2970992 w 2970992"/>
              <a:gd name="connsiteY3" fmla="*/ 3040106 h 3364143"/>
              <a:gd name="connsiteX4" fmla="*/ 2646956 w 2970992"/>
              <a:gd name="connsiteY4" fmla="*/ 3364142 h 3364143"/>
              <a:gd name="connsiteX5" fmla="*/ 2646956 w 2970992"/>
              <a:gd name="connsiteY5" fmla="*/ 3202124 h 3364143"/>
              <a:gd name="connsiteX6" fmla="*/ 0 w 2970992"/>
              <a:gd name="connsiteY6" fmla="*/ 1599011 h 3364143"/>
              <a:gd name="connsiteX7" fmla="*/ 911460 w 2970992"/>
              <a:gd name="connsiteY7" fmla="*/ -1 h 3364143"/>
              <a:gd name="connsiteX0" fmla="*/ 784412 w 2970992"/>
              <a:gd name="connsiteY0" fmla="*/ 0 h 3190541"/>
              <a:gd name="connsiteX1" fmla="*/ 2646956 w 2970992"/>
              <a:gd name="connsiteY1" fmla="*/ 2704486 h 3190541"/>
              <a:gd name="connsiteX2" fmla="*/ 2646956 w 2970992"/>
              <a:gd name="connsiteY2" fmla="*/ 2542468 h 3190541"/>
              <a:gd name="connsiteX3" fmla="*/ 2970992 w 2970992"/>
              <a:gd name="connsiteY3" fmla="*/ 2866504 h 3190541"/>
              <a:gd name="connsiteX4" fmla="*/ 2646956 w 2970992"/>
              <a:gd name="connsiteY4" fmla="*/ 3190540 h 3190541"/>
              <a:gd name="connsiteX5" fmla="*/ 2646956 w 2970992"/>
              <a:gd name="connsiteY5" fmla="*/ 3028522 h 3190541"/>
              <a:gd name="connsiteX6" fmla="*/ 0 w 2970992"/>
              <a:gd name="connsiteY6" fmla="*/ 1425409 h 3190541"/>
              <a:gd name="connsiteX7" fmla="*/ 784412 w 2970992"/>
              <a:gd name="connsiteY7" fmla="*/ 0 h 3190541"/>
              <a:gd name="connsiteX0" fmla="*/ 784412 w 2970992"/>
              <a:gd name="connsiteY0" fmla="*/ 0 h 3190541"/>
              <a:gd name="connsiteX1" fmla="*/ 2646956 w 2970992"/>
              <a:gd name="connsiteY1" fmla="*/ 2704486 h 3190541"/>
              <a:gd name="connsiteX2" fmla="*/ 2646956 w 2970992"/>
              <a:gd name="connsiteY2" fmla="*/ 2542468 h 3190541"/>
              <a:gd name="connsiteX3" fmla="*/ 2970992 w 2970992"/>
              <a:gd name="connsiteY3" fmla="*/ 2866504 h 3190541"/>
              <a:gd name="connsiteX4" fmla="*/ 2646956 w 2970992"/>
              <a:gd name="connsiteY4" fmla="*/ 3190540 h 3190541"/>
              <a:gd name="connsiteX5" fmla="*/ 2646956 w 2970992"/>
              <a:gd name="connsiteY5" fmla="*/ 3028522 h 3190541"/>
              <a:gd name="connsiteX6" fmla="*/ 0 w 2970992"/>
              <a:gd name="connsiteY6" fmla="*/ 1425409 h 3190541"/>
              <a:gd name="connsiteX7" fmla="*/ 784412 w 2970992"/>
              <a:gd name="connsiteY7" fmla="*/ 0 h 3190541"/>
              <a:gd name="connsiteX0" fmla="*/ 784412 w 2844381"/>
              <a:gd name="connsiteY0" fmla="*/ 0 h 3190541"/>
              <a:gd name="connsiteX1" fmla="*/ 2646956 w 2844381"/>
              <a:gd name="connsiteY1" fmla="*/ 2704486 h 3190541"/>
              <a:gd name="connsiteX2" fmla="*/ 2646956 w 2844381"/>
              <a:gd name="connsiteY2" fmla="*/ 2542468 h 3190541"/>
              <a:gd name="connsiteX3" fmla="*/ 2844381 w 2844381"/>
              <a:gd name="connsiteY3" fmla="*/ 2842416 h 3190541"/>
              <a:gd name="connsiteX4" fmla="*/ 2646956 w 2844381"/>
              <a:gd name="connsiteY4" fmla="*/ 3190540 h 3190541"/>
              <a:gd name="connsiteX5" fmla="*/ 2646956 w 2844381"/>
              <a:gd name="connsiteY5" fmla="*/ 3028522 h 3190541"/>
              <a:gd name="connsiteX6" fmla="*/ 0 w 2844381"/>
              <a:gd name="connsiteY6" fmla="*/ 1425409 h 3190541"/>
              <a:gd name="connsiteX7" fmla="*/ 784412 w 2844381"/>
              <a:gd name="connsiteY7" fmla="*/ 0 h 3190541"/>
              <a:gd name="connsiteX0" fmla="*/ 806534 w 2844381"/>
              <a:gd name="connsiteY0" fmla="*/ -1 h 3574342"/>
              <a:gd name="connsiteX1" fmla="*/ 2646956 w 2844381"/>
              <a:gd name="connsiteY1" fmla="*/ 3088287 h 3574342"/>
              <a:gd name="connsiteX2" fmla="*/ 2646956 w 2844381"/>
              <a:gd name="connsiteY2" fmla="*/ 2926269 h 3574342"/>
              <a:gd name="connsiteX3" fmla="*/ 2844381 w 2844381"/>
              <a:gd name="connsiteY3" fmla="*/ 3226217 h 3574342"/>
              <a:gd name="connsiteX4" fmla="*/ 2646956 w 2844381"/>
              <a:gd name="connsiteY4" fmla="*/ 3574341 h 3574342"/>
              <a:gd name="connsiteX5" fmla="*/ 2646956 w 2844381"/>
              <a:gd name="connsiteY5" fmla="*/ 3412323 h 3574342"/>
              <a:gd name="connsiteX6" fmla="*/ 0 w 2844381"/>
              <a:gd name="connsiteY6" fmla="*/ 1809210 h 3574342"/>
              <a:gd name="connsiteX7" fmla="*/ 806534 w 2844381"/>
              <a:gd name="connsiteY7" fmla="*/ -1 h 3574342"/>
              <a:gd name="connsiteX0" fmla="*/ 425387 w 2463234"/>
              <a:gd name="connsiteY0" fmla="*/ -1 h 3574342"/>
              <a:gd name="connsiteX1" fmla="*/ 2265809 w 2463234"/>
              <a:gd name="connsiteY1" fmla="*/ 3088287 h 3574342"/>
              <a:gd name="connsiteX2" fmla="*/ 2265809 w 2463234"/>
              <a:gd name="connsiteY2" fmla="*/ 2926269 h 3574342"/>
              <a:gd name="connsiteX3" fmla="*/ 2463234 w 2463234"/>
              <a:gd name="connsiteY3" fmla="*/ 3226217 h 3574342"/>
              <a:gd name="connsiteX4" fmla="*/ 2265809 w 2463234"/>
              <a:gd name="connsiteY4" fmla="*/ 3574341 h 3574342"/>
              <a:gd name="connsiteX5" fmla="*/ 2265809 w 2463234"/>
              <a:gd name="connsiteY5" fmla="*/ 3412323 h 3574342"/>
              <a:gd name="connsiteX6" fmla="*/ 1 w 2463234"/>
              <a:gd name="connsiteY6" fmla="*/ 1288406 h 3574342"/>
              <a:gd name="connsiteX7" fmla="*/ 425387 w 2463234"/>
              <a:gd name="connsiteY7" fmla="*/ -1 h 3574342"/>
              <a:gd name="connsiteX0" fmla="*/ 552436 w 2590283"/>
              <a:gd name="connsiteY0" fmla="*/ -1 h 3574342"/>
              <a:gd name="connsiteX1" fmla="*/ 2392858 w 2590283"/>
              <a:gd name="connsiteY1" fmla="*/ 3088287 h 3574342"/>
              <a:gd name="connsiteX2" fmla="*/ 2392858 w 2590283"/>
              <a:gd name="connsiteY2" fmla="*/ 2926269 h 3574342"/>
              <a:gd name="connsiteX3" fmla="*/ 2590283 w 2590283"/>
              <a:gd name="connsiteY3" fmla="*/ 3226217 h 3574342"/>
              <a:gd name="connsiteX4" fmla="*/ 2392858 w 2590283"/>
              <a:gd name="connsiteY4" fmla="*/ 3574341 h 3574342"/>
              <a:gd name="connsiteX5" fmla="*/ 2392858 w 2590283"/>
              <a:gd name="connsiteY5" fmla="*/ 3412323 h 3574342"/>
              <a:gd name="connsiteX6" fmla="*/ 1 w 2590283"/>
              <a:gd name="connsiteY6" fmla="*/ 1462009 h 3574342"/>
              <a:gd name="connsiteX7" fmla="*/ 552436 w 2590283"/>
              <a:gd name="connsiteY7" fmla="*/ -1 h 3574342"/>
              <a:gd name="connsiteX0" fmla="*/ 552436 w 2590283"/>
              <a:gd name="connsiteY0" fmla="*/ -1 h 3574342"/>
              <a:gd name="connsiteX1" fmla="*/ 2392858 w 2590283"/>
              <a:gd name="connsiteY1" fmla="*/ 3088287 h 3574342"/>
              <a:gd name="connsiteX2" fmla="*/ 2392858 w 2590283"/>
              <a:gd name="connsiteY2" fmla="*/ 2926269 h 3574342"/>
              <a:gd name="connsiteX3" fmla="*/ 2590283 w 2590283"/>
              <a:gd name="connsiteY3" fmla="*/ 3226217 h 3574342"/>
              <a:gd name="connsiteX4" fmla="*/ 2392858 w 2590283"/>
              <a:gd name="connsiteY4" fmla="*/ 3574341 h 3574342"/>
              <a:gd name="connsiteX5" fmla="*/ 2392858 w 2590283"/>
              <a:gd name="connsiteY5" fmla="*/ 3412323 h 3574342"/>
              <a:gd name="connsiteX6" fmla="*/ 1 w 2590283"/>
              <a:gd name="connsiteY6" fmla="*/ 1462009 h 3574342"/>
              <a:gd name="connsiteX7" fmla="*/ 552436 w 2590283"/>
              <a:gd name="connsiteY7" fmla="*/ -1 h 3574342"/>
              <a:gd name="connsiteX0" fmla="*/ 552436 w 2590283"/>
              <a:gd name="connsiteY0" fmla="*/ -1 h 3574342"/>
              <a:gd name="connsiteX1" fmla="*/ 2392858 w 2590283"/>
              <a:gd name="connsiteY1" fmla="*/ 3088287 h 3574342"/>
              <a:gd name="connsiteX2" fmla="*/ 2392858 w 2590283"/>
              <a:gd name="connsiteY2" fmla="*/ 2926269 h 3574342"/>
              <a:gd name="connsiteX3" fmla="*/ 2590283 w 2590283"/>
              <a:gd name="connsiteY3" fmla="*/ 3226217 h 3574342"/>
              <a:gd name="connsiteX4" fmla="*/ 2392858 w 2590283"/>
              <a:gd name="connsiteY4" fmla="*/ 3574341 h 3574342"/>
              <a:gd name="connsiteX5" fmla="*/ 2392858 w 2590283"/>
              <a:gd name="connsiteY5" fmla="*/ 3412323 h 3574342"/>
              <a:gd name="connsiteX6" fmla="*/ 1 w 2590283"/>
              <a:gd name="connsiteY6" fmla="*/ 1462009 h 3574342"/>
              <a:gd name="connsiteX7" fmla="*/ 552436 w 2590283"/>
              <a:gd name="connsiteY7" fmla="*/ -1 h 3574342"/>
              <a:gd name="connsiteX0" fmla="*/ 552436 w 2590283"/>
              <a:gd name="connsiteY0" fmla="*/ -1 h 3574342"/>
              <a:gd name="connsiteX1" fmla="*/ 2392858 w 2590283"/>
              <a:gd name="connsiteY1" fmla="*/ 3088287 h 3574342"/>
              <a:gd name="connsiteX2" fmla="*/ 2392858 w 2590283"/>
              <a:gd name="connsiteY2" fmla="*/ 2926269 h 3574342"/>
              <a:gd name="connsiteX3" fmla="*/ 2590283 w 2590283"/>
              <a:gd name="connsiteY3" fmla="*/ 3226217 h 3574342"/>
              <a:gd name="connsiteX4" fmla="*/ 2392858 w 2590283"/>
              <a:gd name="connsiteY4" fmla="*/ 3574341 h 3574342"/>
              <a:gd name="connsiteX5" fmla="*/ 2392858 w 2590283"/>
              <a:gd name="connsiteY5" fmla="*/ 3412323 h 3574342"/>
              <a:gd name="connsiteX6" fmla="*/ 1 w 2590283"/>
              <a:gd name="connsiteY6" fmla="*/ 1462009 h 3574342"/>
              <a:gd name="connsiteX7" fmla="*/ 552436 w 2590283"/>
              <a:gd name="connsiteY7" fmla="*/ -1 h 3574342"/>
              <a:gd name="connsiteX0" fmla="*/ 552436 w 2590283"/>
              <a:gd name="connsiteY0" fmla="*/ -1 h 3574342"/>
              <a:gd name="connsiteX1" fmla="*/ 2392858 w 2590283"/>
              <a:gd name="connsiteY1" fmla="*/ 3088287 h 3574342"/>
              <a:gd name="connsiteX2" fmla="*/ 2392858 w 2590283"/>
              <a:gd name="connsiteY2" fmla="*/ 2926269 h 3574342"/>
              <a:gd name="connsiteX3" fmla="*/ 2590283 w 2590283"/>
              <a:gd name="connsiteY3" fmla="*/ 3226217 h 3574342"/>
              <a:gd name="connsiteX4" fmla="*/ 2392858 w 2590283"/>
              <a:gd name="connsiteY4" fmla="*/ 3574341 h 3574342"/>
              <a:gd name="connsiteX5" fmla="*/ 2392858 w 2590283"/>
              <a:gd name="connsiteY5" fmla="*/ 3412323 h 3574342"/>
              <a:gd name="connsiteX6" fmla="*/ 1 w 2590283"/>
              <a:gd name="connsiteY6" fmla="*/ 1462009 h 3574342"/>
              <a:gd name="connsiteX7" fmla="*/ 552436 w 2590283"/>
              <a:gd name="connsiteY7" fmla="*/ -1 h 3574342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530313 w 2590283"/>
              <a:gd name="connsiteY0" fmla="*/ 1 h 3190537"/>
              <a:gd name="connsiteX1" fmla="*/ 2392858 w 2590283"/>
              <a:gd name="connsiteY1" fmla="*/ 2704482 h 3190537"/>
              <a:gd name="connsiteX2" fmla="*/ 2392858 w 2590283"/>
              <a:gd name="connsiteY2" fmla="*/ 2542464 h 3190537"/>
              <a:gd name="connsiteX3" fmla="*/ 2590283 w 2590283"/>
              <a:gd name="connsiteY3" fmla="*/ 2842412 h 3190537"/>
              <a:gd name="connsiteX4" fmla="*/ 2392858 w 2590283"/>
              <a:gd name="connsiteY4" fmla="*/ 3190536 h 3190537"/>
              <a:gd name="connsiteX5" fmla="*/ 2392858 w 2590283"/>
              <a:gd name="connsiteY5" fmla="*/ 3028518 h 3190537"/>
              <a:gd name="connsiteX6" fmla="*/ 1 w 2590283"/>
              <a:gd name="connsiteY6" fmla="*/ 1078204 h 3190537"/>
              <a:gd name="connsiteX7" fmla="*/ 530313 w 2590283"/>
              <a:gd name="connsiteY7" fmla="*/ 1 h 3190537"/>
              <a:gd name="connsiteX0" fmla="*/ 295140 w 2590283"/>
              <a:gd name="connsiteY0" fmla="*/ 1 h 3935372"/>
              <a:gd name="connsiteX1" fmla="*/ 2392858 w 2590283"/>
              <a:gd name="connsiteY1" fmla="*/ 3449317 h 3935372"/>
              <a:gd name="connsiteX2" fmla="*/ 2392858 w 2590283"/>
              <a:gd name="connsiteY2" fmla="*/ 3287299 h 3935372"/>
              <a:gd name="connsiteX3" fmla="*/ 2590283 w 2590283"/>
              <a:gd name="connsiteY3" fmla="*/ 3587247 h 3935372"/>
              <a:gd name="connsiteX4" fmla="*/ 2392858 w 2590283"/>
              <a:gd name="connsiteY4" fmla="*/ 3935371 h 3935372"/>
              <a:gd name="connsiteX5" fmla="*/ 2392858 w 2590283"/>
              <a:gd name="connsiteY5" fmla="*/ 3773353 h 3935372"/>
              <a:gd name="connsiteX6" fmla="*/ 1 w 2590283"/>
              <a:gd name="connsiteY6" fmla="*/ 1823039 h 3935372"/>
              <a:gd name="connsiteX7" fmla="*/ 295140 w 2590283"/>
              <a:gd name="connsiteY7" fmla="*/ 1 h 3935372"/>
              <a:gd name="connsiteX0" fmla="*/ 784409 w 3079552"/>
              <a:gd name="connsiteY0" fmla="*/ 1 h 3935372"/>
              <a:gd name="connsiteX1" fmla="*/ 2882127 w 3079552"/>
              <a:gd name="connsiteY1" fmla="*/ 3449317 h 3935372"/>
              <a:gd name="connsiteX2" fmla="*/ 2882127 w 3079552"/>
              <a:gd name="connsiteY2" fmla="*/ 3287299 h 3935372"/>
              <a:gd name="connsiteX3" fmla="*/ 3079552 w 3079552"/>
              <a:gd name="connsiteY3" fmla="*/ 3587247 h 3935372"/>
              <a:gd name="connsiteX4" fmla="*/ 2882127 w 3079552"/>
              <a:gd name="connsiteY4" fmla="*/ 3935371 h 3935372"/>
              <a:gd name="connsiteX5" fmla="*/ 2882127 w 3079552"/>
              <a:gd name="connsiteY5" fmla="*/ 3773353 h 3935372"/>
              <a:gd name="connsiteX6" fmla="*/ -1 w 3079552"/>
              <a:gd name="connsiteY6" fmla="*/ 1425408 h 3935372"/>
              <a:gd name="connsiteX7" fmla="*/ 784409 w 3079552"/>
              <a:gd name="connsiteY7" fmla="*/ 1 h 3935372"/>
              <a:gd name="connsiteX0" fmla="*/ 933578 w 3079552"/>
              <a:gd name="connsiteY0" fmla="*/ -1 h 4492775"/>
              <a:gd name="connsiteX1" fmla="*/ 2882127 w 3079552"/>
              <a:gd name="connsiteY1" fmla="*/ 4006720 h 4492775"/>
              <a:gd name="connsiteX2" fmla="*/ 2882127 w 3079552"/>
              <a:gd name="connsiteY2" fmla="*/ 3844702 h 4492775"/>
              <a:gd name="connsiteX3" fmla="*/ 3079552 w 3079552"/>
              <a:gd name="connsiteY3" fmla="*/ 4144650 h 4492775"/>
              <a:gd name="connsiteX4" fmla="*/ 2882127 w 3079552"/>
              <a:gd name="connsiteY4" fmla="*/ 4492774 h 4492775"/>
              <a:gd name="connsiteX5" fmla="*/ 2882127 w 3079552"/>
              <a:gd name="connsiteY5" fmla="*/ 4330756 h 4492775"/>
              <a:gd name="connsiteX6" fmla="*/ -1 w 3079552"/>
              <a:gd name="connsiteY6" fmla="*/ 1982811 h 4492775"/>
              <a:gd name="connsiteX7" fmla="*/ 933578 w 3079552"/>
              <a:gd name="connsiteY7" fmla="*/ -1 h 44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9552" h="4492775">
                <a:moveTo>
                  <a:pt x="933578" y="-1"/>
                </a:moveTo>
                <a:cubicBezTo>
                  <a:pt x="1487946" y="1674615"/>
                  <a:pt x="1803664" y="4013989"/>
                  <a:pt x="2882127" y="4006720"/>
                </a:cubicBezTo>
                <a:lnTo>
                  <a:pt x="2882127" y="3844702"/>
                </a:lnTo>
                <a:lnTo>
                  <a:pt x="3079552" y="4144650"/>
                </a:lnTo>
                <a:lnTo>
                  <a:pt x="2882127" y="4492774"/>
                </a:lnTo>
                <a:lnTo>
                  <a:pt x="2882127" y="4330756"/>
                </a:lnTo>
                <a:cubicBezTo>
                  <a:pt x="1814008" y="4360759"/>
                  <a:pt x="1183258" y="3673320"/>
                  <a:pt x="-1" y="1982811"/>
                </a:cubicBezTo>
                <a:cubicBezTo>
                  <a:pt x="243467" y="1948024"/>
                  <a:pt x="884430" y="675524"/>
                  <a:pt x="933578" y="-1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prstClr val="white"/>
                </a:solidFill>
              </a:rPr>
              <a:t>                        </a:t>
            </a:r>
          </a:p>
        </p:txBody>
      </p:sp>
      <p:sp>
        <p:nvSpPr>
          <p:cNvPr id="107" name="AutoShape 26"/>
          <p:cNvSpPr>
            <a:spLocks noChangeArrowheads="1"/>
          </p:cNvSpPr>
          <p:nvPr/>
        </p:nvSpPr>
        <p:spPr bwMode="auto">
          <a:xfrm>
            <a:off x="4429137" y="5750778"/>
            <a:ext cx="1312383" cy="9920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4000">
                <a:srgbClr val="FA9494"/>
              </a:gs>
              <a:gs pos="85000">
                <a:schemeClr val="accent6">
                  <a:lumMod val="75000"/>
                </a:schemeClr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Уровень </a:t>
            </a:r>
            <a:r>
              <a:rPr lang="ru-RU" sz="1100" b="1" i="1" dirty="0" smtClean="0">
                <a:solidFill>
                  <a:prstClr val="black"/>
                </a:solidFill>
                <a:latin typeface="Arial" charset="0"/>
              </a:rPr>
              <a:t>физической подготовки</a:t>
            </a:r>
            <a:r>
              <a:rPr lang="ru-RU" sz="600" dirty="0" smtClean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  <a:defRPr/>
            </a:pPr>
            <a:r>
              <a:rPr lang="ru-RU" sz="10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1000" b="1" dirty="0" smtClean="0">
                <a:solidFill>
                  <a:srgbClr val="0000FF"/>
                </a:solidFill>
                <a:latin typeface="Arial" charset="0"/>
              </a:rPr>
              <a:t>от 15% - до 100%</a:t>
            </a:r>
            <a:endParaRPr lang="ru-RU" sz="1000" b="1" i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" name="AutoShape 26"/>
          <p:cNvSpPr>
            <a:spLocks noChangeArrowheads="1"/>
          </p:cNvSpPr>
          <p:nvPr/>
        </p:nvSpPr>
        <p:spPr bwMode="auto">
          <a:xfrm>
            <a:off x="6000760" y="5786497"/>
            <a:ext cx="1143008" cy="94713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1000">
                <a:srgbClr val="FA9494"/>
              </a:gs>
              <a:gs pos="85000">
                <a:schemeClr val="accent6">
                  <a:lumMod val="7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E868F"/>
            </a:prstShdw>
          </a:effectLst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defRPr/>
            </a:pPr>
            <a:endParaRPr lang="ru-RU" sz="400" b="1" i="1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100" b="1" i="1" dirty="0" smtClean="0">
              <a:solidFill>
                <a:srgbClr val="0000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освоение </a:t>
            </a:r>
            <a:r>
              <a:rPr lang="ru-RU" sz="1100" b="1" i="1" dirty="0" smtClean="0">
                <a:solidFill>
                  <a:prstClr val="black"/>
                </a:solidFill>
                <a:latin typeface="Arial" charset="0"/>
              </a:rPr>
              <a:t>цикла огневой подготовки снайперов</a:t>
            </a:r>
          </a:p>
          <a:p>
            <a:pPr algn="ctr">
              <a:lnSpc>
                <a:spcPct val="80000"/>
              </a:lnSpc>
              <a:defRPr/>
            </a:pPr>
            <a:endParaRPr lang="ru-RU" sz="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srgbClr val="3333FF"/>
                </a:solidFill>
                <a:latin typeface="Arial" charset="0"/>
              </a:rPr>
              <a:t>70%</a:t>
            </a:r>
            <a:endParaRPr lang="en-US" sz="1000" b="1" dirty="0" smtClean="0">
              <a:solidFill>
                <a:srgbClr val="3333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800" b="1" i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57422" y="3106352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ДЕНЕЖНОЕ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ДОВОЛЬСТВИЕ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767000" y="3181350"/>
            <a:ext cx="714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prstClr val="black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от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000" b="1" dirty="0" smtClean="0">
                <a:solidFill>
                  <a:prstClr val="black"/>
                </a:solidFill>
                <a:effectLst>
                  <a:outerShdw blurRad="254000" dist="50800" dir="5400000" algn="ctr" rotWithShape="0">
                    <a:srgbClr val="1F497D">
                      <a:lumMod val="60000"/>
                      <a:lumOff val="40000"/>
                    </a:srgbClr>
                  </a:outerShdw>
                </a:effectLst>
                <a:latin typeface="Tahoma" pitchFamily="34" charset="0"/>
              </a:rPr>
              <a:t> оклада</a:t>
            </a:r>
          </a:p>
        </p:txBody>
      </p:sp>
      <p:sp>
        <p:nvSpPr>
          <p:cNvPr id="39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5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Полилиния 347"/>
          <p:cNvSpPr/>
          <p:nvPr/>
        </p:nvSpPr>
        <p:spPr>
          <a:xfrm>
            <a:off x="1619250" y="2776538"/>
            <a:ext cx="7056438" cy="2882900"/>
          </a:xfrm>
          <a:custGeom>
            <a:avLst/>
            <a:gdLst>
              <a:gd name="connsiteX0" fmla="*/ 0 w 4391025"/>
              <a:gd name="connsiteY0" fmla="*/ 2300287 h 2300287"/>
              <a:gd name="connsiteX1" fmla="*/ 447675 w 4391025"/>
              <a:gd name="connsiteY1" fmla="*/ 1509712 h 2300287"/>
              <a:gd name="connsiteX2" fmla="*/ 1362075 w 4391025"/>
              <a:gd name="connsiteY2" fmla="*/ 709612 h 2300287"/>
              <a:gd name="connsiteX3" fmla="*/ 2390775 w 4391025"/>
              <a:gd name="connsiteY3" fmla="*/ 233362 h 2300287"/>
              <a:gd name="connsiteX4" fmla="*/ 3333750 w 4391025"/>
              <a:gd name="connsiteY4" fmla="*/ 61912 h 2300287"/>
              <a:gd name="connsiteX5" fmla="*/ 4391025 w 4391025"/>
              <a:gd name="connsiteY5" fmla="*/ 4762 h 23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1025" h="2300287">
                <a:moveTo>
                  <a:pt x="0" y="2300287"/>
                </a:moveTo>
                <a:cubicBezTo>
                  <a:pt x="110331" y="2037556"/>
                  <a:pt x="220662" y="1774825"/>
                  <a:pt x="447675" y="1509712"/>
                </a:cubicBezTo>
                <a:cubicBezTo>
                  <a:pt x="674688" y="1244599"/>
                  <a:pt x="1038225" y="922337"/>
                  <a:pt x="1362075" y="709612"/>
                </a:cubicBezTo>
                <a:cubicBezTo>
                  <a:pt x="1685925" y="496887"/>
                  <a:pt x="2062163" y="341312"/>
                  <a:pt x="2390775" y="233362"/>
                </a:cubicBezTo>
                <a:cubicBezTo>
                  <a:pt x="2719387" y="125412"/>
                  <a:pt x="3000375" y="100012"/>
                  <a:pt x="3333750" y="61912"/>
                </a:cubicBezTo>
                <a:cubicBezTo>
                  <a:pt x="3667125" y="23812"/>
                  <a:pt x="4216400" y="0"/>
                  <a:pt x="4391025" y="4762"/>
                </a:cubicBezTo>
              </a:path>
            </a:pathLst>
          </a:custGeom>
          <a:noFill/>
          <a:ln w="25400">
            <a:solidFill>
              <a:srgbClr val="FFC00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7" name="Прямая соединительная линия 306"/>
          <p:cNvCxnSpPr/>
          <p:nvPr/>
        </p:nvCxnSpPr>
        <p:spPr>
          <a:xfrm>
            <a:off x="3708400" y="2273300"/>
            <a:ext cx="0" cy="3671888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>
            <a:off x="4932363" y="1625600"/>
            <a:ext cx="0" cy="4319588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1450975" y="-19050"/>
            <a:ext cx="70564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Взаимосвязь социальных гарантий и профессионального роста </a:t>
            </a:r>
          </a:p>
        </p:txBody>
      </p:sp>
      <p:cxnSp>
        <p:nvCxnSpPr>
          <p:cNvPr id="148" name="Прямая со стрелкой 147"/>
          <p:cNvCxnSpPr/>
          <p:nvPr/>
        </p:nvCxnSpPr>
        <p:spPr>
          <a:xfrm>
            <a:off x="1042988" y="5873750"/>
            <a:ext cx="7632700" cy="0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Прямоугольный треугольник 232"/>
          <p:cNvSpPr/>
          <p:nvPr/>
        </p:nvSpPr>
        <p:spPr>
          <a:xfrm flipH="1">
            <a:off x="1908175" y="3352800"/>
            <a:ext cx="4392613" cy="230505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  <a:latin typeface="Tahoma" pitchFamily="34" charset="0"/>
              <a:cs typeface="+mn-cs"/>
            </a:endParaRPr>
          </a:p>
        </p:txBody>
      </p:sp>
      <p:cxnSp>
        <p:nvCxnSpPr>
          <p:cNvPr id="150" name="Прямая со стрелкой 149"/>
          <p:cNvCxnSpPr/>
          <p:nvPr/>
        </p:nvCxnSpPr>
        <p:spPr>
          <a:xfrm flipV="1">
            <a:off x="1042988" y="1120775"/>
            <a:ext cx="0" cy="4752975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64"/>
          <p:cNvSpPr txBox="1">
            <a:spLocks noChangeArrowheads="1"/>
          </p:cNvSpPr>
          <p:nvPr/>
        </p:nvSpPr>
        <p:spPr bwMode="auto">
          <a:xfrm>
            <a:off x="1042988" y="1049338"/>
            <a:ext cx="1944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B050"/>
                </a:solidFill>
                <a:latin typeface="Calibri" pitchFamily="34" charset="0"/>
              </a:rPr>
              <a:t>Размер</a:t>
            </a:r>
          </a:p>
          <a:p>
            <a:r>
              <a:rPr lang="ru-RU" sz="1200" b="1">
                <a:solidFill>
                  <a:srgbClr val="00B050"/>
                </a:solidFill>
                <a:latin typeface="Calibri" pitchFamily="34" charset="0"/>
              </a:rPr>
              <a:t>денежного</a:t>
            </a:r>
          </a:p>
          <a:p>
            <a:r>
              <a:rPr lang="ru-RU" sz="1200" b="1">
                <a:solidFill>
                  <a:srgbClr val="00B050"/>
                </a:solidFill>
                <a:latin typeface="Calibri" pitchFamily="34" charset="0"/>
              </a:rPr>
              <a:t>довольствия</a:t>
            </a:r>
          </a:p>
          <a:p>
            <a:endParaRPr lang="ru-RU" sz="1200" b="1">
              <a:latin typeface="Calibri" pitchFamily="34" charset="0"/>
            </a:endParaRPr>
          </a:p>
          <a:p>
            <a:r>
              <a:rPr lang="ru-RU" sz="1200" b="1">
                <a:solidFill>
                  <a:srgbClr val="FFC000"/>
                </a:solidFill>
                <a:latin typeface="Calibri" pitchFamily="34" charset="0"/>
              </a:rPr>
              <a:t>Уровень профессионального</a:t>
            </a:r>
          </a:p>
          <a:p>
            <a:r>
              <a:rPr lang="ru-RU" sz="1200" b="1">
                <a:solidFill>
                  <a:srgbClr val="FFC000"/>
                </a:solidFill>
                <a:latin typeface="Calibri" pitchFamily="34" charset="0"/>
              </a:rPr>
              <a:t>мастерства</a:t>
            </a:r>
          </a:p>
        </p:txBody>
      </p:sp>
      <p:sp>
        <p:nvSpPr>
          <p:cNvPr id="5130" name="TextBox 166"/>
          <p:cNvSpPr txBox="1">
            <a:spLocks noChangeArrowheads="1"/>
          </p:cNvSpPr>
          <p:nvPr/>
        </p:nvSpPr>
        <p:spPr bwMode="auto">
          <a:xfrm>
            <a:off x="7812088" y="5903913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Выслуга лет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 flipV="1">
            <a:off x="1331913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flipV="1">
            <a:off x="1619250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V="1">
            <a:off x="1908175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2195513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V="1">
            <a:off x="2484438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Box 176"/>
          <p:cNvSpPr txBox="1">
            <a:spLocks noChangeArrowheads="1"/>
          </p:cNvSpPr>
          <p:nvPr/>
        </p:nvSpPr>
        <p:spPr bwMode="auto">
          <a:xfrm>
            <a:off x="1187450" y="594518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1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37" name="TextBox 177"/>
          <p:cNvSpPr txBox="1">
            <a:spLocks noChangeArrowheads="1"/>
          </p:cNvSpPr>
          <p:nvPr/>
        </p:nvSpPr>
        <p:spPr bwMode="auto">
          <a:xfrm>
            <a:off x="1476375" y="5945188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2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38" name="TextBox 178"/>
          <p:cNvSpPr txBox="1">
            <a:spLocks noChangeArrowheads="1"/>
          </p:cNvSpPr>
          <p:nvPr/>
        </p:nvSpPr>
        <p:spPr bwMode="auto">
          <a:xfrm>
            <a:off x="1763713" y="5945188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3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39" name="TextBox 179"/>
          <p:cNvSpPr txBox="1">
            <a:spLocks noChangeArrowheads="1"/>
          </p:cNvSpPr>
          <p:nvPr/>
        </p:nvSpPr>
        <p:spPr bwMode="auto">
          <a:xfrm>
            <a:off x="2051050" y="594518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4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40" name="TextBox 180"/>
          <p:cNvSpPr txBox="1">
            <a:spLocks noChangeArrowheads="1"/>
          </p:cNvSpPr>
          <p:nvPr/>
        </p:nvSpPr>
        <p:spPr bwMode="auto">
          <a:xfrm>
            <a:off x="2339975" y="5945188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5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V="1">
            <a:off x="3708400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V="1">
            <a:off x="4932363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flipV="1">
            <a:off x="6300788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V="1">
            <a:off x="7740650" y="5800725"/>
            <a:ext cx="0" cy="14446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TextBox 185"/>
          <p:cNvSpPr txBox="1">
            <a:spLocks noChangeArrowheads="1"/>
          </p:cNvSpPr>
          <p:nvPr/>
        </p:nvSpPr>
        <p:spPr bwMode="auto">
          <a:xfrm>
            <a:off x="3563938" y="5945188"/>
            <a:ext cx="28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10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46" name="TextBox 186"/>
          <p:cNvSpPr txBox="1">
            <a:spLocks noChangeArrowheads="1"/>
          </p:cNvSpPr>
          <p:nvPr/>
        </p:nvSpPr>
        <p:spPr bwMode="auto">
          <a:xfrm>
            <a:off x="4787900" y="594518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15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47" name="TextBox 187"/>
          <p:cNvSpPr txBox="1">
            <a:spLocks noChangeArrowheads="1"/>
          </p:cNvSpPr>
          <p:nvPr/>
        </p:nvSpPr>
        <p:spPr bwMode="auto">
          <a:xfrm>
            <a:off x="6156325" y="5945188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20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5148" name="TextBox 188"/>
          <p:cNvSpPr txBox="1">
            <a:spLocks noChangeArrowheads="1"/>
          </p:cNvSpPr>
          <p:nvPr/>
        </p:nvSpPr>
        <p:spPr bwMode="auto">
          <a:xfrm>
            <a:off x="7596188" y="5945188"/>
            <a:ext cx="28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25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>
            <a:off x="6300788" y="3352800"/>
            <a:ext cx="0" cy="2305050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 flipV="1">
            <a:off x="6299994" y="5009357"/>
            <a:ext cx="0" cy="144462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5400000" flipV="1">
            <a:off x="6299994" y="4433094"/>
            <a:ext cx="0" cy="144462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 flipV="1">
            <a:off x="6299994" y="3856832"/>
            <a:ext cx="0" cy="144462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rot="5400000" flipV="1">
            <a:off x="6299994" y="3280569"/>
            <a:ext cx="0" cy="144462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4" name="TextBox 211"/>
          <p:cNvSpPr txBox="1">
            <a:spLocks noChangeArrowheads="1"/>
          </p:cNvSpPr>
          <p:nvPr/>
        </p:nvSpPr>
        <p:spPr bwMode="auto">
          <a:xfrm>
            <a:off x="6392863" y="4994275"/>
            <a:ext cx="3429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25%</a:t>
            </a:r>
          </a:p>
        </p:txBody>
      </p:sp>
      <p:sp>
        <p:nvSpPr>
          <p:cNvPr id="5155" name="TextBox 213"/>
          <p:cNvSpPr txBox="1">
            <a:spLocks noChangeArrowheads="1"/>
          </p:cNvSpPr>
          <p:nvPr/>
        </p:nvSpPr>
        <p:spPr bwMode="auto">
          <a:xfrm>
            <a:off x="6372225" y="4413250"/>
            <a:ext cx="414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50%</a:t>
            </a:r>
          </a:p>
        </p:txBody>
      </p:sp>
      <p:sp>
        <p:nvSpPr>
          <p:cNvPr id="5156" name="TextBox 214"/>
          <p:cNvSpPr txBox="1">
            <a:spLocks noChangeArrowheads="1"/>
          </p:cNvSpPr>
          <p:nvPr/>
        </p:nvSpPr>
        <p:spPr bwMode="auto">
          <a:xfrm>
            <a:off x="6372225" y="3830638"/>
            <a:ext cx="414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75%</a:t>
            </a:r>
          </a:p>
        </p:txBody>
      </p:sp>
      <p:sp>
        <p:nvSpPr>
          <p:cNvPr id="5157" name="TextBox 215"/>
          <p:cNvSpPr txBox="1">
            <a:spLocks noChangeArrowheads="1"/>
          </p:cNvSpPr>
          <p:nvPr/>
        </p:nvSpPr>
        <p:spPr bwMode="auto">
          <a:xfrm>
            <a:off x="6372225" y="3259138"/>
            <a:ext cx="41433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100%</a:t>
            </a:r>
          </a:p>
        </p:txBody>
      </p:sp>
      <p:cxnSp>
        <p:nvCxnSpPr>
          <p:cNvPr id="243" name="Прямая соединительная линия 242"/>
          <p:cNvCxnSpPr/>
          <p:nvPr/>
        </p:nvCxnSpPr>
        <p:spPr>
          <a:xfrm>
            <a:off x="1619250" y="4505325"/>
            <a:ext cx="9525" cy="1152525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flipH="1">
            <a:off x="1619250" y="4505325"/>
            <a:ext cx="865188" cy="0"/>
          </a:xfrm>
          <a:prstGeom prst="line">
            <a:avLst/>
          </a:prstGeom>
          <a:ln w="158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flipH="1">
            <a:off x="4932363" y="1625600"/>
            <a:ext cx="1368425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Полилиния 270"/>
          <p:cNvSpPr/>
          <p:nvPr/>
        </p:nvSpPr>
        <p:spPr>
          <a:xfrm>
            <a:off x="1619250" y="1192213"/>
            <a:ext cx="7056438" cy="4457700"/>
          </a:xfrm>
          <a:custGeom>
            <a:avLst/>
            <a:gdLst>
              <a:gd name="connsiteX0" fmla="*/ 0 w 4391025"/>
              <a:gd name="connsiteY0" fmla="*/ 2300287 h 2300287"/>
              <a:gd name="connsiteX1" fmla="*/ 447675 w 4391025"/>
              <a:gd name="connsiteY1" fmla="*/ 1509712 h 2300287"/>
              <a:gd name="connsiteX2" fmla="*/ 1362075 w 4391025"/>
              <a:gd name="connsiteY2" fmla="*/ 709612 h 2300287"/>
              <a:gd name="connsiteX3" fmla="*/ 2390775 w 4391025"/>
              <a:gd name="connsiteY3" fmla="*/ 233362 h 2300287"/>
              <a:gd name="connsiteX4" fmla="*/ 3333750 w 4391025"/>
              <a:gd name="connsiteY4" fmla="*/ 61912 h 2300287"/>
              <a:gd name="connsiteX5" fmla="*/ 4391025 w 4391025"/>
              <a:gd name="connsiteY5" fmla="*/ 4762 h 230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1025" h="2300287">
                <a:moveTo>
                  <a:pt x="0" y="2300287"/>
                </a:moveTo>
                <a:cubicBezTo>
                  <a:pt x="110331" y="2037556"/>
                  <a:pt x="220662" y="1774825"/>
                  <a:pt x="447675" y="1509712"/>
                </a:cubicBezTo>
                <a:cubicBezTo>
                  <a:pt x="674688" y="1244599"/>
                  <a:pt x="1038225" y="922337"/>
                  <a:pt x="1362075" y="709612"/>
                </a:cubicBezTo>
                <a:cubicBezTo>
                  <a:pt x="1685925" y="496887"/>
                  <a:pt x="2062163" y="341312"/>
                  <a:pt x="2390775" y="233362"/>
                </a:cubicBezTo>
                <a:cubicBezTo>
                  <a:pt x="2719387" y="125412"/>
                  <a:pt x="3000375" y="100012"/>
                  <a:pt x="3333750" y="61912"/>
                </a:cubicBezTo>
                <a:cubicBezTo>
                  <a:pt x="3667125" y="23812"/>
                  <a:pt x="4216400" y="0"/>
                  <a:pt x="4391025" y="4762"/>
                </a:cubicBezTo>
              </a:path>
            </a:pathLst>
          </a:custGeom>
          <a:noFill/>
          <a:ln w="25400">
            <a:solidFill>
              <a:srgbClr val="00B050"/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1" name="Стрелка вниз 280"/>
          <p:cNvSpPr/>
          <p:nvPr/>
        </p:nvSpPr>
        <p:spPr>
          <a:xfrm flipH="1" flipV="1">
            <a:off x="179388" y="976313"/>
            <a:ext cx="755650" cy="4968875"/>
          </a:xfrm>
          <a:prstGeom prst="downArrow">
            <a:avLst>
              <a:gd name="adj1" fmla="val 67649"/>
              <a:gd name="adj2" fmla="val 128159"/>
            </a:avLst>
          </a:prstGeom>
          <a:gradFill flip="none" rotWithShape="1">
            <a:gsLst>
              <a:gs pos="0">
                <a:srgbClr val="FF0000"/>
              </a:gs>
              <a:gs pos="28000">
                <a:srgbClr val="FFFF00"/>
              </a:gs>
              <a:gs pos="100000">
                <a:srgbClr val="00B050"/>
              </a:gs>
            </a:gsLst>
            <a:lin ang="5400000" scaled="1"/>
            <a:tileRect/>
          </a:gradFill>
          <a:ln>
            <a:solidFill>
              <a:prstClr val="black"/>
            </a:solidFill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Tahoma" pitchFamily="34" charset="0"/>
                <a:cs typeface="+mn-cs"/>
              </a:rPr>
              <a:t>СОЦИАЛЬНЫЕ    ГАРАНТИИ</a:t>
            </a:r>
          </a:p>
        </p:txBody>
      </p:sp>
      <p:sp>
        <p:nvSpPr>
          <p:cNvPr id="5163" name="TextBox 281"/>
          <p:cNvSpPr txBox="1">
            <a:spLocks noChangeArrowheads="1"/>
          </p:cNvSpPr>
          <p:nvPr/>
        </p:nvSpPr>
        <p:spPr bwMode="auto">
          <a:xfrm>
            <a:off x="1042988" y="5441950"/>
            <a:ext cx="5762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17 400</a:t>
            </a:r>
          </a:p>
        </p:txBody>
      </p:sp>
      <p:sp>
        <p:nvSpPr>
          <p:cNvPr id="5164" name="TextBox 282"/>
          <p:cNvSpPr txBox="1">
            <a:spLocks noChangeArrowheads="1"/>
          </p:cNvSpPr>
          <p:nvPr/>
        </p:nvSpPr>
        <p:spPr bwMode="auto">
          <a:xfrm>
            <a:off x="1331913" y="4576763"/>
            <a:ext cx="13684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>
                <a:solidFill>
                  <a:srgbClr val="C00000"/>
                </a:solidFill>
                <a:latin typeface="Calibri" pitchFamily="34" charset="0"/>
              </a:rPr>
              <a:t>младший сержант</a:t>
            </a:r>
          </a:p>
        </p:txBody>
      </p:sp>
      <p:sp>
        <p:nvSpPr>
          <p:cNvPr id="5165" name="TextBox 293"/>
          <p:cNvSpPr txBox="1">
            <a:spLocks noChangeArrowheads="1"/>
          </p:cNvSpPr>
          <p:nvPr/>
        </p:nvSpPr>
        <p:spPr bwMode="auto">
          <a:xfrm>
            <a:off x="1042988" y="5657850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>
                <a:solidFill>
                  <a:srgbClr val="C00000"/>
                </a:solidFill>
                <a:latin typeface="Calibri" pitchFamily="34" charset="0"/>
              </a:rPr>
              <a:t>рядовой</a:t>
            </a:r>
          </a:p>
        </p:txBody>
      </p:sp>
      <p:sp>
        <p:nvSpPr>
          <p:cNvPr id="5166" name="TextBox 294"/>
          <p:cNvSpPr txBox="1">
            <a:spLocks noChangeArrowheads="1"/>
          </p:cNvSpPr>
          <p:nvPr/>
        </p:nvSpPr>
        <p:spPr bwMode="auto">
          <a:xfrm>
            <a:off x="2484438" y="3400425"/>
            <a:ext cx="1223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>
                <a:solidFill>
                  <a:srgbClr val="C00000"/>
                </a:solidFill>
                <a:latin typeface="Calibri" pitchFamily="34" charset="0"/>
              </a:rPr>
              <a:t>сержант</a:t>
            </a:r>
          </a:p>
        </p:txBody>
      </p:sp>
      <p:cxnSp>
        <p:nvCxnSpPr>
          <p:cNvPr id="303" name="Прямая соединительная линия 302"/>
          <p:cNvCxnSpPr/>
          <p:nvPr/>
        </p:nvCxnSpPr>
        <p:spPr>
          <a:xfrm>
            <a:off x="2484438" y="3208338"/>
            <a:ext cx="0" cy="2665412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>
            <a:off x="6300788" y="1336675"/>
            <a:ext cx="0" cy="4608513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>
            <a:off x="7740650" y="1192213"/>
            <a:ext cx="0" cy="4752975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/>
          <p:nvPr/>
        </p:nvCxnSpPr>
        <p:spPr>
          <a:xfrm flipH="1">
            <a:off x="1042988" y="5657850"/>
            <a:ext cx="576262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H="1">
            <a:off x="3708400" y="2273300"/>
            <a:ext cx="1223963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 flipH="1">
            <a:off x="6300788" y="1336675"/>
            <a:ext cx="1439862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H="1">
            <a:off x="7740650" y="1192213"/>
            <a:ext cx="935038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я соединительная линия 336"/>
          <p:cNvCxnSpPr/>
          <p:nvPr/>
        </p:nvCxnSpPr>
        <p:spPr>
          <a:xfrm flipH="1">
            <a:off x="2484438" y="3208338"/>
            <a:ext cx="1223962" cy="0"/>
          </a:xfrm>
          <a:prstGeom prst="line">
            <a:avLst/>
          </a:prstGeom>
          <a:ln w="190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5" name="TextBox 337"/>
          <p:cNvSpPr txBox="1">
            <a:spLocks noChangeArrowheads="1"/>
          </p:cNvSpPr>
          <p:nvPr/>
        </p:nvSpPr>
        <p:spPr bwMode="auto">
          <a:xfrm>
            <a:off x="3708400" y="2608263"/>
            <a:ext cx="1223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>
                <a:solidFill>
                  <a:srgbClr val="C00000"/>
                </a:solidFill>
                <a:latin typeface="Calibri" pitchFamily="34" charset="0"/>
              </a:rPr>
              <a:t>старший</a:t>
            </a:r>
            <a:r>
              <a:rPr lang="ru-RU" sz="8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100" b="1">
                <a:solidFill>
                  <a:srgbClr val="C00000"/>
                </a:solidFill>
                <a:latin typeface="Calibri" pitchFamily="34" charset="0"/>
              </a:rPr>
              <a:t>сержант</a:t>
            </a:r>
          </a:p>
        </p:txBody>
      </p:sp>
      <p:sp>
        <p:nvSpPr>
          <p:cNvPr id="5176" name="TextBox 338"/>
          <p:cNvSpPr txBox="1">
            <a:spLocks noChangeArrowheads="1"/>
          </p:cNvSpPr>
          <p:nvPr/>
        </p:nvSpPr>
        <p:spPr bwMode="auto">
          <a:xfrm>
            <a:off x="4932363" y="2032000"/>
            <a:ext cx="1368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100" b="1">
                <a:solidFill>
                  <a:srgbClr val="C00000"/>
                </a:solidFill>
                <a:latin typeface="Calibri" pitchFamily="34" charset="0"/>
              </a:rPr>
              <a:t>старшина</a:t>
            </a:r>
          </a:p>
        </p:txBody>
      </p:sp>
      <p:sp>
        <p:nvSpPr>
          <p:cNvPr id="5177" name="TextBox 341"/>
          <p:cNvSpPr txBox="1">
            <a:spLocks noChangeArrowheads="1"/>
          </p:cNvSpPr>
          <p:nvPr/>
        </p:nvSpPr>
        <p:spPr bwMode="auto">
          <a:xfrm>
            <a:off x="1619250" y="4289425"/>
            <a:ext cx="8651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33 350</a:t>
            </a:r>
          </a:p>
        </p:txBody>
      </p:sp>
      <p:sp>
        <p:nvSpPr>
          <p:cNvPr id="5178" name="TextBox 342"/>
          <p:cNvSpPr txBox="1">
            <a:spLocks noChangeArrowheads="1"/>
          </p:cNvSpPr>
          <p:nvPr/>
        </p:nvSpPr>
        <p:spPr bwMode="auto">
          <a:xfrm>
            <a:off x="2484438" y="2992438"/>
            <a:ext cx="12239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42 100</a:t>
            </a:r>
          </a:p>
        </p:txBody>
      </p:sp>
      <p:sp>
        <p:nvSpPr>
          <p:cNvPr id="5179" name="TextBox 343"/>
          <p:cNvSpPr txBox="1">
            <a:spLocks noChangeArrowheads="1"/>
          </p:cNvSpPr>
          <p:nvPr/>
        </p:nvSpPr>
        <p:spPr bwMode="auto">
          <a:xfrm>
            <a:off x="3708400" y="2057400"/>
            <a:ext cx="1223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49 800</a:t>
            </a:r>
          </a:p>
        </p:txBody>
      </p:sp>
      <p:sp>
        <p:nvSpPr>
          <p:cNvPr id="5180" name="TextBox 344"/>
          <p:cNvSpPr txBox="1">
            <a:spLocks noChangeArrowheads="1"/>
          </p:cNvSpPr>
          <p:nvPr/>
        </p:nvSpPr>
        <p:spPr bwMode="auto">
          <a:xfrm>
            <a:off x="4932363" y="1408113"/>
            <a:ext cx="13684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55 400</a:t>
            </a:r>
          </a:p>
        </p:txBody>
      </p:sp>
      <p:sp>
        <p:nvSpPr>
          <p:cNvPr id="5181" name="TextBox 345"/>
          <p:cNvSpPr txBox="1">
            <a:spLocks noChangeArrowheads="1"/>
          </p:cNvSpPr>
          <p:nvPr/>
        </p:nvSpPr>
        <p:spPr bwMode="auto">
          <a:xfrm>
            <a:off x="6300788" y="1120775"/>
            <a:ext cx="14398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56 600</a:t>
            </a:r>
          </a:p>
        </p:txBody>
      </p:sp>
      <p:sp>
        <p:nvSpPr>
          <p:cNvPr id="5182" name="TextBox 346"/>
          <p:cNvSpPr txBox="1">
            <a:spLocks noChangeArrowheads="1"/>
          </p:cNvSpPr>
          <p:nvPr/>
        </p:nvSpPr>
        <p:spPr bwMode="auto">
          <a:xfrm>
            <a:off x="7740650" y="10080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200" b="1">
                <a:latin typeface="Calibri" pitchFamily="34" charset="0"/>
              </a:rPr>
              <a:t>58 800</a:t>
            </a:r>
          </a:p>
        </p:txBody>
      </p:sp>
      <p:cxnSp>
        <p:nvCxnSpPr>
          <p:cNvPr id="349" name="Прямая соединительная линия 348"/>
          <p:cNvCxnSpPr/>
          <p:nvPr/>
        </p:nvCxnSpPr>
        <p:spPr>
          <a:xfrm flipH="1">
            <a:off x="2484438" y="4144963"/>
            <a:ext cx="1223962" cy="0"/>
          </a:xfrm>
          <a:prstGeom prst="line">
            <a:avLst/>
          </a:prstGeom>
          <a:ln w="1905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/>
          <p:nvPr/>
        </p:nvCxnSpPr>
        <p:spPr>
          <a:xfrm flipH="1">
            <a:off x="1331913" y="5008563"/>
            <a:ext cx="1152525" cy="0"/>
          </a:xfrm>
          <a:prstGeom prst="line">
            <a:avLst/>
          </a:prstGeom>
          <a:ln w="1905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/>
          <p:cNvCxnSpPr/>
          <p:nvPr/>
        </p:nvCxnSpPr>
        <p:spPr>
          <a:xfrm flipH="1">
            <a:off x="3708400" y="3425825"/>
            <a:ext cx="1223963" cy="0"/>
          </a:xfrm>
          <a:prstGeom prst="line">
            <a:avLst/>
          </a:prstGeom>
          <a:ln w="1905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Прямая соединительная линия 352"/>
          <p:cNvCxnSpPr/>
          <p:nvPr/>
        </p:nvCxnSpPr>
        <p:spPr>
          <a:xfrm flipH="1">
            <a:off x="4932363" y="2849563"/>
            <a:ext cx="3743325" cy="0"/>
          </a:xfrm>
          <a:prstGeom prst="line">
            <a:avLst/>
          </a:prstGeom>
          <a:ln w="1905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7" name="TextBox 354"/>
          <p:cNvSpPr txBox="1">
            <a:spLocks noChangeArrowheads="1"/>
          </p:cNvSpPr>
          <p:nvPr/>
        </p:nvSpPr>
        <p:spPr bwMode="auto">
          <a:xfrm>
            <a:off x="1547813" y="5081588"/>
            <a:ext cx="9366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latin typeface="Calibri" pitchFamily="34" charset="0"/>
              </a:rPr>
              <a:t>3 класс</a:t>
            </a:r>
          </a:p>
        </p:txBody>
      </p:sp>
      <p:sp>
        <p:nvSpPr>
          <p:cNvPr id="5188" name="TextBox 356"/>
          <p:cNvSpPr txBox="1">
            <a:spLocks noChangeArrowheads="1"/>
          </p:cNvSpPr>
          <p:nvPr/>
        </p:nvSpPr>
        <p:spPr bwMode="auto">
          <a:xfrm>
            <a:off x="2484438" y="4198938"/>
            <a:ext cx="1223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latin typeface="Calibri" pitchFamily="34" charset="0"/>
              </a:rPr>
              <a:t>2 класс</a:t>
            </a:r>
          </a:p>
        </p:txBody>
      </p:sp>
      <p:sp>
        <p:nvSpPr>
          <p:cNvPr id="5189" name="TextBox 357"/>
          <p:cNvSpPr txBox="1">
            <a:spLocks noChangeArrowheads="1"/>
          </p:cNvSpPr>
          <p:nvPr/>
        </p:nvSpPr>
        <p:spPr bwMode="auto">
          <a:xfrm>
            <a:off x="3708400" y="3484563"/>
            <a:ext cx="1223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latin typeface="Calibri" pitchFamily="34" charset="0"/>
              </a:rPr>
              <a:t>1 класс</a:t>
            </a:r>
          </a:p>
        </p:txBody>
      </p:sp>
      <p:sp>
        <p:nvSpPr>
          <p:cNvPr id="5190" name="TextBox 358"/>
          <p:cNvSpPr txBox="1">
            <a:spLocks noChangeArrowheads="1"/>
          </p:cNvSpPr>
          <p:nvPr/>
        </p:nvSpPr>
        <p:spPr bwMode="auto">
          <a:xfrm>
            <a:off x="4932363" y="2913063"/>
            <a:ext cx="3743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 b="1">
                <a:latin typeface="Calibri" pitchFamily="34" charset="0"/>
              </a:rPr>
              <a:t>мастер</a:t>
            </a:r>
          </a:p>
        </p:txBody>
      </p:sp>
      <p:sp>
        <p:nvSpPr>
          <p:cNvPr id="5191" name="Скругленная прямоугольная выноска 371"/>
          <p:cNvSpPr>
            <a:spLocks noChangeArrowheads="1"/>
          </p:cNvSpPr>
          <p:nvPr/>
        </p:nvSpPr>
        <p:spPr bwMode="auto">
          <a:xfrm>
            <a:off x="1116013" y="3136900"/>
            <a:ext cx="1312862" cy="920750"/>
          </a:xfrm>
          <a:prstGeom prst="wedgeRoundRectCallout">
            <a:avLst>
              <a:gd name="adj1" fmla="val -12870"/>
              <a:gd name="adj2" fmla="val 94597"/>
              <a:gd name="adj3" fmla="val 16667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900">
                <a:latin typeface="Calibri" pitchFamily="34" charset="0"/>
              </a:rPr>
              <a:t>очередное звание</a:t>
            </a:r>
          </a:p>
          <a:p>
            <a:pPr algn="ctr"/>
            <a:r>
              <a:rPr lang="ru-RU" sz="900">
                <a:latin typeface="Calibri" pitchFamily="34" charset="0"/>
              </a:rPr>
              <a:t>повышение в должности</a:t>
            </a:r>
          </a:p>
          <a:p>
            <a:pPr algn="ctr"/>
            <a:r>
              <a:rPr lang="ru-RU" sz="900">
                <a:latin typeface="Calibri" pitchFamily="34" charset="0"/>
              </a:rPr>
              <a:t>присвоение 3 класса</a:t>
            </a:r>
          </a:p>
          <a:p>
            <a:pPr algn="ctr"/>
            <a:r>
              <a:rPr lang="ru-RU" sz="900">
                <a:latin typeface="Calibri" pitchFamily="34" charset="0"/>
              </a:rPr>
              <a:t>надбавка за выслугу 10%</a:t>
            </a:r>
          </a:p>
        </p:txBody>
      </p:sp>
      <p:sp>
        <p:nvSpPr>
          <p:cNvPr id="5192" name="Скругленная прямоугольная выноска 372"/>
          <p:cNvSpPr>
            <a:spLocks noChangeArrowheads="1"/>
          </p:cNvSpPr>
          <p:nvPr/>
        </p:nvSpPr>
        <p:spPr bwMode="auto">
          <a:xfrm>
            <a:off x="2124075" y="2263775"/>
            <a:ext cx="1447800" cy="612775"/>
          </a:xfrm>
          <a:prstGeom prst="wedgeRoundRectCallout">
            <a:avLst>
              <a:gd name="adj1" fmla="val -24213"/>
              <a:gd name="adj2" fmla="val 101028"/>
              <a:gd name="adj3" fmla="val 16667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900">
                <a:latin typeface="Calibri" pitchFamily="34" charset="0"/>
              </a:rPr>
              <a:t>очередное звание</a:t>
            </a:r>
          </a:p>
          <a:p>
            <a:pPr algn="ctr"/>
            <a:r>
              <a:rPr lang="ru-RU" sz="900">
                <a:latin typeface="Calibri" pitchFamily="34" charset="0"/>
              </a:rPr>
              <a:t>повышение в  должности</a:t>
            </a:r>
          </a:p>
          <a:p>
            <a:pPr algn="ctr"/>
            <a:r>
              <a:rPr lang="ru-RU" sz="900">
                <a:latin typeface="Calibri" pitchFamily="34" charset="0"/>
              </a:rPr>
              <a:t>присвоение 2 класса</a:t>
            </a:r>
          </a:p>
          <a:p>
            <a:pPr algn="ctr"/>
            <a:r>
              <a:rPr lang="ru-RU" sz="900">
                <a:latin typeface="Calibri" pitchFamily="34" charset="0"/>
              </a:rPr>
              <a:t>надбавка за выслугу 15% </a:t>
            </a:r>
          </a:p>
        </p:txBody>
      </p:sp>
      <p:sp>
        <p:nvSpPr>
          <p:cNvPr id="5193" name="Скругленная прямоугольная выноска 373"/>
          <p:cNvSpPr>
            <a:spLocks noChangeArrowheads="1"/>
          </p:cNvSpPr>
          <p:nvPr/>
        </p:nvSpPr>
        <p:spPr bwMode="auto">
          <a:xfrm>
            <a:off x="2643188" y="1268413"/>
            <a:ext cx="1712912" cy="681037"/>
          </a:xfrm>
          <a:prstGeom prst="wedgeRoundRectCallout">
            <a:avLst>
              <a:gd name="adj1" fmla="val 12870"/>
              <a:gd name="adj2" fmla="val 90852"/>
              <a:gd name="adj3" fmla="val 16667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очередное звание</a:t>
            </a:r>
          </a:p>
          <a:p>
            <a:pPr algn="ctr"/>
            <a:r>
              <a:rPr lang="ru-RU" sz="1000">
                <a:latin typeface="Calibri" pitchFamily="34" charset="0"/>
              </a:rPr>
              <a:t>повышение в должности</a:t>
            </a:r>
          </a:p>
          <a:p>
            <a:pPr algn="ctr"/>
            <a:r>
              <a:rPr lang="ru-RU" sz="1000">
                <a:latin typeface="Calibri" pitchFamily="34" charset="0"/>
              </a:rPr>
              <a:t>присвоение 1 класса</a:t>
            </a:r>
          </a:p>
          <a:p>
            <a:pPr algn="ctr"/>
            <a:r>
              <a:rPr lang="ru-RU" sz="1000">
                <a:latin typeface="Calibri" pitchFamily="34" charset="0"/>
              </a:rPr>
              <a:t>надбавка за выслугу 20%</a:t>
            </a:r>
          </a:p>
        </p:txBody>
      </p:sp>
      <p:sp>
        <p:nvSpPr>
          <p:cNvPr id="5194" name="Скругленная прямоугольная выноска 374"/>
          <p:cNvSpPr>
            <a:spLocks noChangeArrowheads="1"/>
          </p:cNvSpPr>
          <p:nvPr/>
        </p:nvSpPr>
        <p:spPr bwMode="auto">
          <a:xfrm>
            <a:off x="4427538" y="620713"/>
            <a:ext cx="1858962" cy="681037"/>
          </a:xfrm>
          <a:prstGeom prst="wedgeRoundRectCallout">
            <a:avLst>
              <a:gd name="adj1" fmla="val -21819"/>
              <a:gd name="adj2" fmla="val 95421"/>
              <a:gd name="adj3" fmla="val 16667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очередное звание</a:t>
            </a:r>
          </a:p>
          <a:p>
            <a:pPr algn="ctr"/>
            <a:r>
              <a:rPr lang="ru-RU" sz="1000">
                <a:latin typeface="Calibri" pitchFamily="34" charset="0"/>
              </a:rPr>
              <a:t>повышение в должности</a:t>
            </a:r>
          </a:p>
          <a:p>
            <a:pPr algn="ctr"/>
            <a:r>
              <a:rPr lang="ru-RU" sz="1000">
                <a:latin typeface="Calibri" pitchFamily="34" charset="0"/>
              </a:rPr>
              <a:t>присвоение  класса «мастер»</a:t>
            </a:r>
          </a:p>
          <a:p>
            <a:pPr algn="ctr"/>
            <a:r>
              <a:rPr lang="ru-RU" sz="1000">
                <a:latin typeface="Calibri" pitchFamily="34" charset="0"/>
              </a:rPr>
              <a:t>надбавка за выслугу 25%</a:t>
            </a:r>
          </a:p>
        </p:txBody>
      </p:sp>
      <p:sp>
        <p:nvSpPr>
          <p:cNvPr id="5195" name="Скругленная прямоугольная выноска 375"/>
          <p:cNvSpPr>
            <a:spLocks noChangeArrowheads="1"/>
          </p:cNvSpPr>
          <p:nvPr/>
        </p:nvSpPr>
        <p:spPr bwMode="auto">
          <a:xfrm>
            <a:off x="6372225" y="1581150"/>
            <a:ext cx="1152525" cy="511175"/>
          </a:xfrm>
          <a:prstGeom prst="wedgeRoundRectCallout">
            <a:avLst>
              <a:gd name="adj1" fmla="val -56028"/>
              <a:gd name="adj2" fmla="val -99500"/>
              <a:gd name="adj3" fmla="val 16667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надбавка за выслугу</a:t>
            </a:r>
          </a:p>
          <a:p>
            <a:pPr algn="ctr"/>
            <a:r>
              <a:rPr lang="ru-RU" sz="1000">
                <a:latin typeface="Calibri" pitchFamily="34" charset="0"/>
              </a:rPr>
              <a:t> 30 % </a:t>
            </a:r>
          </a:p>
        </p:txBody>
      </p:sp>
      <p:sp>
        <p:nvSpPr>
          <p:cNvPr id="5196" name="Скругленная прямоугольная выноска 376"/>
          <p:cNvSpPr>
            <a:spLocks noChangeArrowheads="1"/>
          </p:cNvSpPr>
          <p:nvPr/>
        </p:nvSpPr>
        <p:spPr bwMode="auto">
          <a:xfrm>
            <a:off x="7740650" y="1535113"/>
            <a:ext cx="1295400" cy="339725"/>
          </a:xfrm>
          <a:prstGeom prst="wedgeRoundRectCallout">
            <a:avLst>
              <a:gd name="adj1" fmla="val -48407"/>
              <a:gd name="adj2" fmla="val -146236"/>
              <a:gd name="adj3" fmla="val 16667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надбавка за выслугу</a:t>
            </a:r>
          </a:p>
          <a:p>
            <a:pPr algn="ctr"/>
            <a:r>
              <a:rPr lang="ru-RU" sz="1000">
                <a:latin typeface="Calibri" pitchFamily="34" charset="0"/>
              </a:rPr>
              <a:t> 40% </a:t>
            </a:r>
          </a:p>
        </p:txBody>
      </p:sp>
      <p:sp>
        <p:nvSpPr>
          <p:cNvPr id="5197" name="TextBox 235"/>
          <p:cNvSpPr txBox="1">
            <a:spLocks noChangeArrowheads="1"/>
          </p:cNvSpPr>
          <p:nvPr/>
        </p:nvSpPr>
        <p:spPr bwMode="auto">
          <a:xfrm>
            <a:off x="3059113" y="4538663"/>
            <a:ext cx="3025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Calibri" pitchFamily="34" charset="0"/>
              </a:rPr>
              <a:t>Приобретение </a:t>
            </a:r>
          </a:p>
          <a:p>
            <a:pPr algn="r"/>
            <a:r>
              <a:rPr lang="ru-RU" sz="1600">
                <a:latin typeface="Calibri" pitchFamily="34" charset="0"/>
              </a:rPr>
              <a:t>постоянного жилья по целевому жилищному займу</a:t>
            </a:r>
          </a:p>
        </p:txBody>
      </p:sp>
      <p:grpSp>
        <p:nvGrpSpPr>
          <p:cNvPr id="2" name="Группа 84"/>
          <p:cNvGrpSpPr>
            <a:grpSpLocks/>
          </p:cNvGrpSpPr>
          <p:nvPr/>
        </p:nvGrpSpPr>
        <p:grpSpPr bwMode="auto">
          <a:xfrm>
            <a:off x="6769100" y="3784600"/>
            <a:ext cx="2374900" cy="1785938"/>
            <a:chOff x="6905153" y="4293094"/>
            <a:chExt cx="2411760" cy="1785106"/>
          </a:xfrm>
        </p:grpSpPr>
        <p:sp>
          <p:nvSpPr>
            <p:cNvPr id="369" name="Прямоугольник 368"/>
            <p:cNvSpPr/>
            <p:nvPr/>
          </p:nvSpPr>
          <p:spPr>
            <a:xfrm flipV="1">
              <a:off x="6905153" y="4869089"/>
              <a:ext cx="288573" cy="28879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01" name="TextBox 369"/>
            <p:cNvSpPr txBox="1">
              <a:spLocks noChangeArrowheads="1"/>
            </p:cNvSpPr>
            <p:nvPr/>
          </p:nvSpPr>
          <p:spPr bwMode="auto">
            <a:xfrm>
              <a:off x="7156673" y="4293096"/>
              <a:ext cx="216024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  <a:buFontTx/>
                <a:buChar char="-"/>
              </a:pPr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Рост профессионального уровня,  наличие классной квалификации не ниже</a:t>
              </a:r>
              <a:endParaRPr lang="en-US" sz="1000" b="1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spcBef>
                  <a:spcPts val="800"/>
                </a:spcBef>
                <a:buFontTx/>
                <a:buChar char="-"/>
              </a:pPr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Рост денежного </a:t>
              </a:r>
            </a:p>
            <a:p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довольствия</a:t>
              </a:r>
            </a:p>
            <a:p>
              <a:pPr>
                <a:spcBef>
                  <a:spcPts val="1200"/>
                </a:spcBef>
                <a:buFontTx/>
                <a:buChar char="-"/>
              </a:pPr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  Погашение целевого жилищного займа за приобретенное жилье за счет Министерства обороны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 flipV="1">
              <a:off x="6905153" y="4293094"/>
              <a:ext cx="288573" cy="2887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flipV="1">
              <a:off x="6905153" y="5332423"/>
              <a:ext cx="288573" cy="2872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7" name="Стрелка вниз 86"/>
          <p:cNvSpPr/>
          <p:nvPr/>
        </p:nvSpPr>
        <p:spPr>
          <a:xfrm rot="5400000" flipH="1" flipV="1">
            <a:off x="4657725" y="2551113"/>
            <a:ext cx="620713" cy="7850187"/>
          </a:xfrm>
          <a:prstGeom prst="downArrow">
            <a:avLst>
              <a:gd name="adj1" fmla="val 67649"/>
              <a:gd name="adj2" fmla="val 128159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  <a:tileRect/>
          </a:gradFill>
          <a:ln>
            <a:solidFill>
              <a:prstClr val="black"/>
            </a:solidFill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Прохождение военной службы контрактниками,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соответствующими установленным требованиям</a:t>
            </a:r>
          </a:p>
        </p:txBody>
      </p:sp>
      <p:sp>
        <p:nvSpPr>
          <p:cNvPr id="86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6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0"/>
            <a:ext cx="9036496" cy="6926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РАЗМЕР ДЕНЕЖНОГО ДОВОЛЬСТВИЯ ВОЕННОСЛУЖАЩЕГО</a:t>
            </a:r>
          </a:p>
          <a:p>
            <a:pPr algn="ctr" defTabSz="9318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 УЧЕТОМ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ВЫСЛУГИ ЛЕТ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ОПОЛНИТЕЛЬНЫХ ВЫПЛАТ</a:t>
            </a:r>
            <a:r>
              <a:rPr lang="ru-RU" sz="17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9999" y="905347"/>
          <a:ext cx="8892485" cy="5712022"/>
        </p:xfrm>
        <a:graphic>
          <a:graphicData uri="http://schemas.openxmlformats.org/drawingml/2006/table">
            <a:tbl>
              <a:tblPr/>
              <a:tblGrid>
                <a:gridCol w="1610061"/>
                <a:gridCol w="910303"/>
                <a:gridCol w="831517"/>
                <a:gridCol w="792088"/>
                <a:gridCol w="936104"/>
                <a:gridCol w="936104"/>
                <a:gridCol w="1008112"/>
                <a:gridCol w="957893"/>
                <a:gridCol w="910303"/>
              </a:tblGrid>
              <a:tr h="867469"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Категория </a:t>
                      </a:r>
                      <a:r>
                        <a:rPr lang="ru-RU" sz="9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военнослужащих</a:t>
                      </a:r>
                    </a:p>
                    <a:p>
                      <a:pPr marL="0" marR="71755" indent="0" algn="ctr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в/звание, тарифный разряд)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 оклада по воинской должности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 оклада по </a:t>
                      </a:r>
                      <a:b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воинскому званию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Надбавка за выслугу </a:t>
                      </a: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Надбавка за классную квалификацию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Материальная помощь,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месяц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Премия за добросовестное исполнение служебных обязанностей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Надбавка за особые условия военной службы до 100% оклада по должности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</a:t>
                      </a:r>
                      <a:r>
                        <a:rPr lang="ru-RU" sz="95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 руки с вычетом </a:t>
                      </a:r>
                      <a:r>
                        <a:rPr lang="ru-RU" sz="9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подоходного налога 13%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Стрелок (рядовой,  выслуга до 2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288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Командир отделения (младший сержант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класс,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выслуга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до 5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288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Командир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отделения (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сержант, </a:t>
                      </a: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класс, выслуга от 5 до 10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110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Заместитель командира взвода (старший сержант, 1 класс, выслуга от 10 до 15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46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Командир взвода (старшина, мастер, выслуга от 15 до 20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Командир взвода (старшина, мастер, выслуга от 20 до 25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608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Командир взвода (старшина, мастер, выслуга  от 25 лет)</a:t>
                      </a: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7 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66" marR="5266" marT="52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7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792163" y="165102"/>
            <a:ext cx="8316912" cy="3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Раздел службы по контракту на сайте Минобороны России</a:t>
            </a:r>
          </a:p>
        </p:txBody>
      </p:sp>
      <p:pic>
        <p:nvPicPr>
          <p:cNvPr id="6144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885"/>
            <a:ext cx="4319588" cy="29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4646613" y="679492"/>
            <a:ext cx="4318000" cy="3325283"/>
            <a:chOff x="1" y="1157288"/>
            <a:chExt cx="9144000" cy="5650394"/>
          </a:xfrm>
        </p:grpSpPr>
        <p:pic>
          <p:nvPicPr>
            <p:cNvPr id="614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57288"/>
              <a:ext cx="9144000" cy="505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7" name="TextBox 27"/>
            <p:cNvSpPr txBox="1">
              <a:spLocks noChangeArrowheads="1"/>
            </p:cNvSpPr>
            <p:nvPr/>
          </p:nvSpPr>
          <p:spPr bwMode="auto">
            <a:xfrm>
              <a:off x="2343773" y="2418417"/>
              <a:ext cx="4286281" cy="107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500" b="1"/>
                <a:t>Старшина  запаса Иванов Сергей Петрович, мой тлф. 9-915-256-45-96, проживаю в Мурманской области, д. Пузыри, ул.Советская, д.4, служил ранее(по призыву) в в/ч 25694, ВУС153025, личный номер У-264515, образование среднее техническое, в 1999 году окончил Саратовский техникум по специальности электросварщик, хотел бы проходить службу в ВДВ, предпочтительно в Костромской области.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1976719" y="2078040"/>
              <a:ext cx="4928347" cy="205370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61459" name="TextBox 29"/>
            <p:cNvSpPr txBox="1">
              <a:spLocks noChangeArrowheads="1"/>
            </p:cNvSpPr>
            <p:nvPr/>
          </p:nvSpPr>
          <p:spPr bwMode="auto">
            <a:xfrm>
              <a:off x="1408607" y="6234056"/>
              <a:ext cx="6600314" cy="470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FF0000"/>
                  </a:solidFill>
                </a:rPr>
                <a:t>Сообщение для отправки на пункт отбора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408579" y="6807682"/>
              <a:ext cx="6861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40238" y="3872785"/>
              <a:ext cx="2329704" cy="29348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45" name="TextBox 46"/>
          <p:cNvSpPr>
            <a:spLocks noChangeArrowheads="1"/>
          </p:cNvSpPr>
          <p:nvPr/>
        </p:nvSpPr>
        <p:spPr bwMode="auto">
          <a:xfrm>
            <a:off x="4787900" y="4292600"/>
            <a:ext cx="4032250" cy="2017184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За </a:t>
            </a:r>
            <a:r>
              <a:rPr lang="ru-RU" altLang="ru-RU" sz="2000" b="1" dirty="0" smtClean="0"/>
              <a:t>2013 – 2014  </a:t>
            </a:r>
            <a:r>
              <a:rPr lang="ru-RU" altLang="ru-RU" sz="2000" b="1" dirty="0"/>
              <a:t>год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новую страницу сайта </a:t>
            </a:r>
            <a:endParaRPr lang="en-US" altLang="ru-RU" sz="2000" b="1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посетило более </a:t>
            </a:r>
            <a:r>
              <a:rPr lang="en-US" altLang="ru-RU" sz="2000" b="1" dirty="0"/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200 тыс. </a:t>
            </a:r>
            <a:r>
              <a:rPr lang="ru-RU" altLang="ru-RU" sz="2000" b="1" dirty="0"/>
              <a:t>человек, из них </a:t>
            </a:r>
            <a:r>
              <a:rPr lang="ru-RU" altLang="ru-RU" sz="2000" b="1" dirty="0">
                <a:solidFill>
                  <a:srgbClr val="FF0000"/>
                </a:solidFill>
              </a:rPr>
              <a:t>более 80 тыс. </a:t>
            </a:r>
            <a:r>
              <a:rPr lang="ru-RU" altLang="ru-RU" sz="2000" b="1" dirty="0"/>
              <a:t>проявляют интерес к военной службе</a:t>
            </a:r>
            <a:endParaRPr lang="en-US" altLang="ru-RU" sz="2000" b="1" dirty="0"/>
          </a:p>
        </p:txBody>
      </p:sp>
      <p:sp>
        <p:nvSpPr>
          <p:cNvPr id="50" name="Блок-схема: узел 49"/>
          <p:cNvSpPr/>
          <p:nvPr/>
        </p:nvSpPr>
        <p:spPr>
          <a:xfrm>
            <a:off x="4716463" y="4197352"/>
            <a:ext cx="215900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8675741" y="4197352"/>
            <a:ext cx="217487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8675741" y="6117169"/>
            <a:ext cx="217487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4716463" y="6117169"/>
            <a:ext cx="215900" cy="287867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596"/>
            <a:ext cx="4319588" cy="297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Овал 54"/>
          <p:cNvSpPr/>
          <p:nvPr/>
        </p:nvSpPr>
        <p:spPr>
          <a:xfrm>
            <a:off x="3382963" y="1807635"/>
            <a:ext cx="1079500" cy="673100"/>
          </a:xfrm>
          <a:prstGeom prst="ellipse">
            <a:avLst/>
          </a:prstGeom>
          <a:solidFill>
            <a:srgbClr val="FFFF00">
              <a:alpha val="0"/>
            </a:srgbClr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351" y="-59266"/>
            <a:ext cx="1470025" cy="698500"/>
            <a:chOff x="0" y="-37"/>
            <a:chExt cx="1074" cy="440"/>
          </a:xfrm>
        </p:grpSpPr>
        <p:pic>
          <p:nvPicPr>
            <p:cNvPr id="61454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7"/>
              <a:ext cx="107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5" name="Picture 2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" y="10"/>
              <a:ext cx="615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8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23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трелка вправо 25"/>
          <p:cNvSpPr>
            <a:spLocks noChangeArrowheads="1"/>
          </p:cNvSpPr>
          <p:nvPr/>
        </p:nvSpPr>
        <p:spPr bwMode="auto">
          <a:xfrm rot="5400000" flipV="1">
            <a:off x="7986186" y="5316743"/>
            <a:ext cx="216023" cy="299255"/>
          </a:xfrm>
          <a:prstGeom prst="rightArrow">
            <a:avLst>
              <a:gd name="adj1" fmla="val 50000"/>
              <a:gd name="adj2" fmla="val 65577"/>
            </a:avLst>
          </a:prstGeom>
          <a:solidFill>
            <a:srgbClr val="E56D6D"/>
          </a:solidFill>
          <a:ln w="25400" algn="ctr">
            <a:solidFill>
              <a:srgbClr val="E56D6D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403350" y="0"/>
            <a:ext cx="7272338" cy="9807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Алгоритм организации и проведения </a:t>
            </a:r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отбора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кандидатов для прохождения военной службы по контракту </a:t>
            </a:r>
            <a:endParaRPr lang="ru-RU" sz="2000" b="1" i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97684" y="2420888"/>
            <a:ext cx="434156" cy="327397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0711" y="1196752"/>
            <a:ext cx="506973" cy="2777869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wordArtVert"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Агитация</a:t>
            </a:r>
          </a:p>
        </p:txBody>
      </p:sp>
      <p:sp>
        <p:nvSpPr>
          <p:cNvPr id="1031" name="Стрелка вправо 14"/>
          <p:cNvSpPr>
            <a:spLocks noChangeArrowheads="1"/>
          </p:cNvSpPr>
          <p:nvPr/>
        </p:nvSpPr>
        <p:spPr bwMode="auto">
          <a:xfrm rot="-2706891">
            <a:off x="3538042" y="1975644"/>
            <a:ext cx="355600" cy="153987"/>
          </a:xfrm>
          <a:prstGeom prst="rightArrow">
            <a:avLst>
              <a:gd name="adj1" fmla="val 50000"/>
              <a:gd name="adj2" fmla="val 38360"/>
            </a:avLst>
          </a:prstGeom>
          <a:solidFill>
            <a:srgbClr val="E56D6D"/>
          </a:solidFill>
          <a:ln w="25400" algn="ctr">
            <a:solidFill>
              <a:srgbClr val="E56D6D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906742">
            <a:off x="3491706" y="3898107"/>
            <a:ext cx="458787" cy="152400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10038" y="1844824"/>
            <a:ext cx="458787" cy="152400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113213" y="4571157"/>
            <a:ext cx="458787" cy="153987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4534" y="1124744"/>
            <a:ext cx="1944216" cy="4248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square" anchor="t" anchorCtr="0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изучение и проверка персональных данных и благонадежности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направление на медицинское освидетельствование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углубленный профессиональный психологический отбор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проверка физической подготовленности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оформление допуска к сведениям, составляющим государственную тайну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оформление личного дела</a:t>
            </a:r>
          </a:p>
        </p:txBody>
      </p:sp>
      <p:sp>
        <p:nvSpPr>
          <p:cNvPr id="1042" name="Стрелка вправо 25"/>
          <p:cNvSpPr>
            <a:spLocks noChangeArrowheads="1"/>
          </p:cNvSpPr>
          <p:nvPr/>
        </p:nvSpPr>
        <p:spPr bwMode="auto">
          <a:xfrm>
            <a:off x="4427761" y="5949280"/>
            <a:ext cx="144016" cy="144016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E56D6D"/>
          </a:solidFill>
          <a:ln w="25400" algn="ctr">
            <a:solidFill>
              <a:srgbClr val="E56D6D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 sz="1400">
              <a:solidFill>
                <a:srgbClr val="FF0000"/>
              </a:solidFill>
            </a:endParaRPr>
          </a:p>
        </p:txBody>
      </p:sp>
      <p:grpSp>
        <p:nvGrpSpPr>
          <p:cNvPr id="6" name="Группа 44"/>
          <p:cNvGrpSpPr/>
          <p:nvPr/>
        </p:nvGrpSpPr>
        <p:grpSpPr>
          <a:xfrm>
            <a:off x="6654899" y="5585048"/>
            <a:ext cx="2448272" cy="648072"/>
            <a:chOff x="6540599" y="5661248"/>
            <a:chExt cx="2448272" cy="64807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732240" y="5661248"/>
              <a:ext cx="2232248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ru-RU" b="1" dirty="0">
                <a:solidFill>
                  <a:srgbClr val="003399"/>
                </a:solidFill>
                <a:effectLst>
                  <a:outerShdw blurRad="2540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40599" y="5661248"/>
              <a:ext cx="2448272" cy="648072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pPr indent="180975" algn="ctr">
                <a:lnSpc>
                  <a:spcPct val="80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Заключение контракта</a:t>
              </a:r>
            </a:p>
            <a:p>
              <a:pPr indent="180975" algn="ctr">
                <a:lnSpc>
                  <a:spcPct val="80000"/>
                </a:lnSpc>
                <a:defRPr/>
              </a:pPr>
              <a:r>
                <a:rPr lang="ru-RU" sz="1200" b="1" dirty="0" smtClean="0">
                  <a:solidFill>
                    <a:srgbClr val="FF8265"/>
                  </a:solidFill>
                </a:rPr>
                <a:t>(</a:t>
              </a:r>
              <a:r>
                <a:rPr lang="ru-RU" sz="1000" b="1" dirty="0" smtClean="0">
                  <a:solidFill>
                    <a:srgbClr val="FF8265"/>
                  </a:solidFill>
                </a:rPr>
                <a:t>испытательный срок  3 месяца)</a:t>
              </a:r>
              <a:endParaRPr lang="ru-RU" sz="1000" b="1" dirty="0">
                <a:solidFill>
                  <a:srgbClr val="FF8265"/>
                </a:solidFill>
              </a:endParaRPr>
            </a:p>
          </p:txBody>
        </p:sp>
      </p:grpSp>
      <p:sp>
        <p:nvSpPr>
          <p:cNvPr id="29" name="Стрелка вправо 28"/>
          <p:cNvSpPr/>
          <p:nvPr/>
        </p:nvSpPr>
        <p:spPr>
          <a:xfrm>
            <a:off x="4102100" y="3212976"/>
            <a:ext cx="460375" cy="152400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455988" y="3101975"/>
            <a:ext cx="458787" cy="152400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4534" y="1196752"/>
            <a:ext cx="570704" cy="27778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wordArtVert" lIns="36000" tIns="3600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Кандидат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453111" y="2727325"/>
          <a:ext cx="2159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3" imgW="607712" imgH="2051768" progId="Visio.Drawing.11">
                  <p:embed/>
                </p:oleObj>
              </mc:Choice>
              <mc:Fallback>
                <p:oleObj name="Visio" r:id="rId3" imgW="607712" imgH="205176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111" y="2727325"/>
                        <a:ext cx="2159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ая прямоугольная выноска 30"/>
          <p:cNvSpPr>
            <a:spLocks noChangeArrowheads="1"/>
          </p:cNvSpPr>
          <p:nvPr/>
        </p:nvSpPr>
        <p:spPr bwMode="auto">
          <a:xfrm>
            <a:off x="107504" y="908720"/>
            <a:ext cx="1872208" cy="1368152"/>
          </a:xfrm>
          <a:prstGeom prst="wedgeRoundRectCallout">
            <a:avLst>
              <a:gd name="adj1" fmla="val 66912"/>
              <a:gd name="adj2" fmla="val 57255"/>
              <a:gd name="adj3" fmla="val 16667"/>
            </a:avLst>
          </a:prstGeom>
          <a:solidFill>
            <a:srgbClr val="FFFF66">
              <a:alpha val="73000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     </a:t>
            </a:r>
            <a:r>
              <a:rPr lang="ru-RU" sz="1200" b="1" dirty="0" smtClean="0">
                <a:latin typeface="Calibri" pitchFamily="34" charset="0"/>
                <a:cs typeface="+mn-cs"/>
              </a:rPr>
              <a:t>Средства агитации:</a:t>
            </a:r>
            <a:endParaRPr lang="ru-RU" sz="1200" b="1" dirty="0">
              <a:latin typeface="Calibri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+mn-cs"/>
              </a:rPr>
              <a:t>Телевидение и </a:t>
            </a:r>
            <a:r>
              <a:rPr lang="ru-RU" sz="1200" dirty="0" smtClean="0">
                <a:latin typeface="Calibri" pitchFamily="34" charset="0"/>
                <a:cs typeface="+mn-cs"/>
              </a:rPr>
              <a:t>радио</a:t>
            </a:r>
            <a:endParaRPr lang="ru-RU" sz="1200" dirty="0">
              <a:latin typeface="Calibri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Calibri" pitchFamily="34" charset="0"/>
                <a:cs typeface="+mn-cs"/>
              </a:rPr>
              <a:t>Интернет</a:t>
            </a:r>
            <a:endParaRPr lang="ru-RU" sz="1200" dirty="0">
              <a:latin typeface="Calibri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Calibri" pitchFamily="34" charset="0"/>
                <a:cs typeface="+mn-cs"/>
              </a:rPr>
              <a:t>Пресса</a:t>
            </a:r>
            <a:endParaRPr lang="ru-RU" sz="1200" dirty="0">
              <a:latin typeface="Calibri" pitchFamily="34" charset="0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+mn-cs"/>
              </a:rPr>
              <a:t>Агитационные материалы (плакаты, листовки, брошюры</a:t>
            </a:r>
            <a:r>
              <a:rPr lang="ru-RU" sz="1200" dirty="0" smtClean="0">
                <a:latin typeface="Calibri" pitchFamily="34" charset="0"/>
                <a:cs typeface="+mn-cs"/>
              </a:rPr>
              <a:t>)</a:t>
            </a:r>
            <a:endParaRPr lang="ru-RU" sz="1200" dirty="0">
              <a:latin typeface="Calibri" pitchFamily="34" charset="0"/>
              <a:cs typeface="+mn-cs"/>
            </a:endParaRPr>
          </a:p>
        </p:txBody>
      </p:sp>
      <p:sp>
        <p:nvSpPr>
          <p:cNvPr id="1049" name="AutoShape 31"/>
          <p:cNvSpPr>
            <a:spLocks noChangeArrowheads="1"/>
          </p:cNvSpPr>
          <p:nvPr/>
        </p:nvSpPr>
        <p:spPr bwMode="auto">
          <a:xfrm rot="-5400000">
            <a:off x="3596385" y="2872606"/>
            <a:ext cx="1120228" cy="504825"/>
          </a:xfrm>
          <a:prstGeom prst="roundRect">
            <a:avLst>
              <a:gd name="adj" fmla="val 16667"/>
            </a:avLst>
          </a:prstGeom>
          <a:solidFill>
            <a:srgbClr val="F8DCD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58484"/>
            </a:prstShdw>
          </a:effectLst>
        </p:spPr>
        <p:txBody>
          <a:bodyPr wrap="none" anchor="ctr"/>
          <a:lstStyle/>
          <a:p>
            <a:pPr algn="ctr"/>
            <a:r>
              <a:rPr lang="ru-RU" sz="1000" b="1" dirty="0"/>
              <a:t>Передвижной</a:t>
            </a:r>
          </a:p>
          <a:p>
            <a:pPr algn="ctr"/>
            <a:r>
              <a:rPr lang="ru-RU" sz="1000" b="1" dirty="0" smtClean="0"/>
              <a:t>пункт отбора</a:t>
            </a:r>
            <a:endParaRPr lang="ru-RU" sz="1000" b="1" dirty="0"/>
          </a:p>
        </p:txBody>
      </p:sp>
      <p:sp>
        <p:nvSpPr>
          <p:cNvPr id="1051" name="AutoShape 33"/>
          <p:cNvSpPr>
            <a:spLocks noChangeArrowheads="1"/>
          </p:cNvSpPr>
          <p:nvPr/>
        </p:nvSpPr>
        <p:spPr bwMode="auto">
          <a:xfrm rot="-5400000">
            <a:off x="3455356" y="1554423"/>
            <a:ext cx="1362819" cy="503461"/>
          </a:xfrm>
          <a:prstGeom prst="roundRect">
            <a:avLst>
              <a:gd name="adj" fmla="val 16667"/>
            </a:avLst>
          </a:prstGeom>
          <a:solidFill>
            <a:srgbClr val="F8DCD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58484"/>
            </a:prstShdw>
          </a:effectLst>
        </p:spPr>
        <p:txBody>
          <a:bodyPr wrap="square" anchor="ctr"/>
          <a:lstStyle/>
          <a:p>
            <a:pPr algn="ctr"/>
            <a:r>
              <a:rPr lang="ru-RU" sz="1000" b="1" dirty="0" smtClean="0"/>
              <a:t>Пункт отбора на военную службу по контракту</a:t>
            </a:r>
            <a:endParaRPr lang="ru-RU" sz="1000" b="1" dirty="0"/>
          </a:p>
        </p:txBody>
      </p:sp>
      <p:sp>
        <p:nvSpPr>
          <p:cNvPr id="1052" name="AutoShape 34"/>
          <p:cNvSpPr>
            <a:spLocks noChangeArrowheads="1"/>
          </p:cNvSpPr>
          <p:nvPr/>
        </p:nvSpPr>
        <p:spPr bwMode="auto">
          <a:xfrm rot="-5400000">
            <a:off x="3347222" y="4292946"/>
            <a:ext cx="1655887" cy="504057"/>
          </a:xfrm>
          <a:prstGeom prst="roundRect">
            <a:avLst>
              <a:gd name="adj" fmla="val 16667"/>
            </a:avLst>
          </a:prstGeom>
          <a:solidFill>
            <a:srgbClr val="F8DCD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58484"/>
            </a:prstShdw>
          </a:effectLst>
        </p:spPr>
        <p:txBody>
          <a:bodyPr wrap="none" anchor="ctr"/>
          <a:lstStyle/>
          <a:p>
            <a:pPr algn="ctr"/>
            <a:r>
              <a:rPr lang="ru-RU" sz="1000" b="1" dirty="0"/>
              <a:t>Муниципальный отдел</a:t>
            </a:r>
          </a:p>
          <a:p>
            <a:pPr algn="ctr"/>
            <a:r>
              <a:rPr lang="ru-RU" sz="1000" b="1" dirty="0"/>
              <a:t>военного комиссариата </a:t>
            </a:r>
          </a:p>
          <a:p>
            <a:pPr algn="ctr"/>
            <a:r>
              <a:rPr lang="ru-RU" sz="1000" b="1" dirty="0"/>
              <a:t>субъекта РФ</a:t>
            </a:r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2162026" y="4292600"/>
            <a:ext cx="1081087" cy="792163"/>
          </a:xfrm>
          <a:prstGeom prst="wedgeRectCallou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3399"/>
              </a:solidFill>
              <a:effectLst>
                <a:outerShdw blurRad="2540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Tahoma" pitchFamily="34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2377926" y="4149725"/>
            <a:ext cx="144462" cy="863600"/>
          </a:xfrm>
          <a:prstGeom prst="wedgeRectCallou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3399"/>
              </a:solidFill>
              <a:effectLst>
                <a:outerShdw blurRad="2540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Tahoma" pitchFamily="34" charset="0"/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3132138" y="4365625"/>
            <a:ext cx="71437" cy="431800"/>
          </a:xfrm>
          <a:prstGeom prst="wedgeRectCallou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3399"/>
              </a:solidFill>
              <a:effectLst>
                <a:outerShdw blurRad="2540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Tahoma" pitchFamily="34" charset="0"/>
            </a:endParaRPr>
          </a:p>
        </p:txBody>
      </p:sp>
      <p:sp>
        <p:nvSpPr>
          <p:cNvPr id="1057" name="Скругленная прямоугольная выноска 56"/>
          <p:cNvSpPr>
            <a:spLocks noChangeArrowheads="1"/>
          </p:cNvSpPr>
          <p:nvPr/>
        </p:nvSpPr>
        <p:spPr bwMode="auto">
          <a:xfrm>
            <a:off x="1947813" y="4005064"/>
            <a:ext cx="1872208" cy="2088232"/>
          </a:xfrm>
          <a:prstGeom prst="wedgeRoundRectCallout">
            <a:avLst>
              <a:gd name="adj1" fmla="val 34424"/>
              <a:gd name="adj2" fmla="val -87684"/>
              <a:gd name="adj3" fmla="val 16667"/>
            </a:avLst>
          </a:prstGeom>
          <a:solidFill>
            <a:schemeClr val="accent3">
              <a:lumMod val="40000"/>
              <a:lumOff val="60000"/>
              <a:alpha val="73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80000"/>
              </a:lnSpc>
              <a:spcBef>
                <a:spcPts val="200"/>
              </a:spcBef>
              <a:defRPr/>
            </a:pPr>
            <a:endParaRPr lang="ru-RU" sz="12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Граждане,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пребывающие в запасе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/>
            </a:pPr>
            <a:r>
              <a:rPr lang="ru-RU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Граждане мужского пола,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 имеющие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профессиональное образование не ниже среднего и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не пребывающие в запасе</a:t>
            </a:r>
          </a:p>
          <a:p>
            <a:pPr>
              <a:lnSpc>
                <a:spcPct val="80000"/>
              </a:lnSpc>
              <a:spcBef>
                <a:spcPts val="200"/>
              </a:spcBef>
              <a:defRPr/>
            </a:pPr>
            <a:r>
              <a:rPr lang="ru-RU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Граждане женского пола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имеющие профильное образование военно-учетной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специальности</a:t>
            </a:r>
          </a:p>
          <a:p>
            <a:pPr algn="just">
              <a:defRPr/>
            </a:pPr>
            <a:endParaRPr lang="ru-RU" sz="800" dirty="0">
              <a:cs typeface="Times New Roman" pitchFamily="18" charset="0"/>
            </a:endParaRPr>
          </a:p>
        </p:txBody>
      </p:sp>
      <p:sp>
        <p:nvSpPr>
          <p:cNvPr id="2" name="AutoShape 33"/>
          <p:cNvSpPr>
            <a:spLocks noChangeArrowheads="1"/>
          </p:cNvSpPr>
          <p:nvPr/>
        </p:nvSpPr>
        <p:spPr bwMode="auto">
          <a:xfrm rot="-5400000">
            <a:off x="3492032" y="5805636"/>
            <a:ext cx="1295400" cy="576064"/>
          </a:xfrm>
          <a:prstGeom prst="roundRect">
            <a:avLst>
              <a:gd name="adj" fmla="val 16667"/>
            </a:avLst>
          </a:prstGeom>
          <a:solidFill>
            <a:srgbClr val="F8DCD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58484"/>
            </a:prstShdw>
          </a:effectLst>
        </p:spPr>
        <p:txBody>
          <a:bodyPr wrap="none" tIns="0"/>
          <a:lstStyle/>
          <a:p>
            <a:pPr algn="ctr"/>
            <a:r>
              <a:rPr lang="ru-RU" sz="1000" b="1" dirty="0" smtClean="0"/>
              <a:t>Воинская </a:t>
            </a:r>
            <a:r>
              <a:rPr lang="ru-RU" sz="1000" b="1" dirty="0"/>
              <a:t>часть</a:t>
            </a:r>
          </a:p>
        </p:txBody>
      </p:sp>
      <p:sp>
        <p:nvSpPr>
          <p:cNvPr id="1058" name="Скругленная прямоугольная выноска 56"/>
          <p:cNvSpPr>
            <a:spLocks noChangeArrowheads="1"/>
          </p:cNvSpPr>
          <p:nvPr/>
        </p:nvSpPr>
        <p:spPr bwMode="auto">
          <a:xfrm>
            <a:off x="1979712" y="6165304"/>
            <a:ext cx="1800200" cy="618596"/>
          </a:xfrm>
          <a:prstGeom prst="wedgeRoundRectCallout">
            <a:avLst>
              <a:gd name="adj1" fmla="val 57609"/>
              <a:gd name="adj2" fmla="val -44850"/>
              <a:gd name="adj3" fmla="val 16667"/>
            </a:avLst>
          </a:prstGeom>
          <a:solidFill>
            <a:schemeClr val="accent3">
              <a:lumMod val="40000"/>
              <a:lumOff val="60000"/>
              <a:alpha val="73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Военнослужащие,</a:t>
            </a:r>
            <a:r>
              <a:rPr lang="ru-RU" sz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у которых заканчивается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срок военной службу по призыву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9" name="Picture 37" descr="C:\Documents and Settings\123\Рабочий стол\Контабасы\ris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721" y="5589041"/>
            <a:ext cx="346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ая прямоугольная выноска 34"/>
          <p:cNvSpPr>
            <a:spLocks noChangeArrowheads="1"/>
          </p:cNvSpPr>
          <p:nvPr/>
        </p:nvSpPr>
        <p:spPr bwMode="auto">
          <a:xfrm>
            <a:off x="107504" y="2564904"/>
            <a:ext cx="1800200" cy="3816424"/>
          </a:xfrm>
          <a:prstGeom prst="wedgeRoundRectCallout">
            <a:avLst>
              <a:gd name="adj1" fmla="val 70632"/>
              <a:gd name="adj2" fmla="val -40952"/>
              <a:gd name="adj3" fmla="val 16667"/>
            </a:avLst>
          </a:prstGeom>
          <a:solidFill>
            <a:srgbClr val="FFFF66">
              <a:alpha val="73000"/>
            </a:srgb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+mn-lt"/>
                <a:cs typeface="Arial" pitchFamily="34" charset="0"/>
              </a:rPr>
              <a:t> 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Формы и методы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Calibri" pitchFamily="34" charset="0"/>
                <a:cs typeface="Calibri" pitchFamily="34" charset="0"/>
              </a:rPr>
              <a:t>а г и т а </a:t>
            </a:r>
            <a:r>
              <a:rPr lang="ru-RU" sz="1200" b="1" dirty="0" err="1">
                <a:latin typeface="Calibri" pitchFamily="34" charset="0"/>
                <a:cs typeface="Calibri" pitchFamily="34" charset="0"/>
              </a:rPr>
              <a:t>ц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 и и: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Взаимодействие с биржами труда и центрами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занятости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Рассылка рекламного и агитационного материала по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домам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Проведение рекламных бесед, организация посещений воинских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частей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Организация рекламных компаний в спортивных комплексах и местах проведения массовых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мероприятий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Посещение колледжей, учреждений СПО и других образовательных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учреждений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86710" y="2571744"/>
            <a:ext cx="914400" cy="914400"/>
          </a:xfrm>
          <a:prstGeom prst="round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txBody>
          <a:bodyPr wrap="none" rtlCol="0" anchor="ctr">
            <a:spAutoFit/>
          </a:bodyPr>
          <a:lstStyle/>
          <a:p>
            <a:pPr algn="ctr"/>
            <a:endParaRPr lang="ru-RU" b="1" dirty="0">
              <a:solidFill>
                <a:srgbClr val="003399"/>
              </a:solidFill>
              <a:effectLst>
                <a:outerShdw blurRad="2540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3921" y="1226940"/>
            <a:ext cx="1620688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Окончательный отбор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226771" y="4581128"/>
            <a:ext cx="1732384" cy="720080"/>
          </a:xfrm>
          <a:prstGeom prst="roundRect">
            <a:avLst>
              <a:gd name="adj" fmla="val 7438"/>
            </a:avLst>
          </a:prstGeom>
          <a:solidFill>
            <a:schemeClr val="accent6">
              <a:lumMod val="75000"/>
              <a:alpha val="28000"/>
            </a:schemeClr>
          </a:solidFill>
          <a:ln w="3175" cap="rnd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Принятие решения о годности кандидата к военной службе по контракту</a:t>
            </a:r>
          </a:p>
        </p:txBody>
      </p:sp>
      <p:grpSp>
        <p:nvGrpSpPr>
          <p:cNvPr id="8" name="Группа 47"/>
          <p:cNvGrpSpPr/>
          <p:nvPr/>
        </p:nvGrpSpPr>
        <p:grpSpPr>
          <a:xfrm>
            <a:off x="6842348" y="6287269"/>
            <a:ext cx="2232248" cy="504056"/>
            <a:chOff x="6842348" y="6287269"/>
            <a:chExt cx="2232248" cy="50405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842348" y="6287269"/>
              <a:ext cx="2232248" cy="50405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ru-RU" b="1" dirty="0">
                <a:solidFill>
                  <a:srgbClr val="003399"/>
                </a:solidFill>
                <a:effectLst>
                  <a:outerShdw blurRad="2540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48264" y="6295604"/>
              <a:ext cx="208823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Прохождение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военной службы</a:t>
              </a:r>
              <a:endParaRPr lang="ru-RU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7" name="Стрелка вправо 25"/>
          <p:cNvSpPr>
            <a:spLocks noChangeArrowheads="1"/>
          </p:cNvSpPr>
          <p:nvPr/>
        </p:nvSpPr>
        <p:spPr bwMode="auto">
          <a:xfrm rot="5400000" flipV="1">
            <a:off x="8010754" y="6087685"/>
            <a:ext cx="144016" cy="299255"/>
          </a:xfrm>
          <a:prstGeom prst="rightArrow">
            <a:avLst>
              <a:gd name="adj1" fmla="val 50000"/>
              <a:gd name="adj2" fmla="val 65577"/>
            </a:avLst>
          </a:prstGeom>
          <a:solidFill>
            <a:srgbClr val="E56D6D"/>
          </a:solidFill>
          <a:ln w="25400" algn="ctr">
            <a:solidFill>
              <a:srgbClr val="E56D6D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 sz="1400">
              <a:solidFill>
                <a:srgbClr val="FF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864947" y="3284984"/>
            <a:ext cx="299341" cy="432048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AutoShape 32"/>
          <p:cNvSpPr>
            <a:spLocks noChangeArrowheads="1"/>
          </p:cNvSpPr>
          <p:nvPr/>
        </p:nvSpPr>
        <p:spPr bwMode="auto">
          <a:xfrm rot="-5400000">
            <a:off x="4679342" y="3176302"/>
            <a:ext cx="4032448" cy="505396"/>
          </a:xfrm>
          <a:prstGeom prst="roundRect">
            <a:avLst>
              <a:gd name="adj" fmla="val 16667"/>
            </a:avLst>
          </a:prstGeom>
          <a:solidFill>
            <a:srgbClr val="F8DCD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58484"/>
            </a:prstShdw>
          </a:effectLst>
        </p:spPr>
        <p:txBody>
          <a:bodyPr wrap="square" anchor="ctr"/>
          <a:lstStyle/>
          <a:p>
            <a:pPr algn="ctr"/>
            <a:r>
              <a:rPr lang="ru-RU" sz="2000" b="1" dirty="0" smtClean="0"/>
              <a:t>Пункт отбора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6228184" y="3212976"/>
            <a:ext cx="288032" cy="720080"/>
          </a:xfrm>
          <a:prstGeom prst="rightArrow">
            <a:avLst/>
          </a:prstGeom>
          <a:solidFill>
            <a:srgbClr val="E56D6D"/>
          </a:solidFill>
          <a:ln>
            <a:solidFill>
              <a:srgbClr val="E5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48"/>
          <p:cNvGrpSpPr/>
          <p:nvPr/>
        </p:nvGrpSpPr>
        <p:grpSpPr>
          <a:xfrm>
            <a:off x="4572000" y="1124744"/>
            <a:ext cx="1728192" cy="5472608"/>
            <a:chOff x="4212629" y="1124744"/>
            <a:chExt cx="2087563" cy="547260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212629" y="1124744"/>
              <a:ext cx="2087563" cy="54726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schemeClr val="tx2">
                  <a:alpha val="40000"/>
                </a:schemeClr>
              </a:outerShdw>
            </a:effectLst>
          </p:spPr>
          <p:txBody>
            <a:bodyPr wrap="square" lIns="0" rIns="0" anchor="t" anchorCtr="1">
              <a:noAutofit/>
            </a:bodyPr>
            <a:lstStyle/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ru-RU" sz="1100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endParaRPr lang="ru-RU" sz="1100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военно-профессиональное ориентирование</a:t>
              </a:r>
            </a:p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заполнение анкеты - заявления</a:t>
              </a:r>
            </a:p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изучение и проверка персональных данных и благонадежности</a:t>
              </a:r>
            </a:p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предварительное медицинское освидетельствование нештатной медицинской комиссией</a:t>
              </a:r>
            </a:p>
            <a:p>
              <a:pPr fontAlgn="auto">
                <a:spcBef>
                  <a:spcPts val="180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предварительный профессиональный психологический отбор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4381028" y="5661248"/>
              <a:ext cx="1728192" cy="792088"/>
            </a:xfrm>
            <a:prstGeom prst="roundRect">
              <a:avLst>
                <a:gd name="adj" fmla="val 7438"/>
              </a:avLst>
            </a:prstGeom>
            <a:solidFill>
              <a:schemeClr val="accent3">
                <a:lumMod val="50000"/>
                <a:alpha val="42000"/>
              </a:schemeClr>
            </a:solidFill>
            <a:ln w="3175" cap="rnd"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0" tIns="36000" rIns="0" bIns="3600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Заключение о целесообразности дальнейшего рассмотрения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99992" y="1196752"/>
            <a:ext cx="187220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Предварительный отбор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9" name="AutoShape 28" descr="Пергамент"/>
          <p:cNvSpPr>
            <a:spLocks noChangeArrowheads="1"/>
          </p:cNvSpPr>
          <p:nvPr/>
        </p:nvSpPr>
        <p:spPr bwMode="auto">
          <a:xfrm>
            <a:off x="8460432" y="116632"/>
            <a:ext cx="468312" cy="404813"/>
          </a:xfrm>
          <a:prstGeom prst="roundRect">
            <a:avLst>
              <a:gd name="adj" fmla="val 43912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solidFill>
              <a:srgbClr val="FFCCCC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fld id="{531EFBD5-DFCB-4BC8-B1AE-873440077914}" type="slidenum"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>
                <a:defRPr/>
              </a:pPr>
              <a:t>9</a:t>
            </a:fld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2393</Words>
  <Application>Microsoft Office PowerPoint</Application>
  <PresentationFormat>Экран (4:3)</PresentationFormat>
  <Paragraphs>492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Tihonov</dc:creator>
  <cp:lastModifiedBy>Прохоров</cp:lastModifiedBy>
  <cp:revision>89</cp:revision>
  <cp:lastPrinted>2014-07-04T15:28:37Z</cp:lastPrinted>
  <dcterms:created xsi:type="dcterms:W3CDTF">2013-03-28T09:34:40Z</dcterms:created>
  <dcterms:modified xsi:type="dcterms:W3CDTF">2015-03-17T04:25:10Z</dcterms:modified>
</cp:coreProperties>
</file>