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8"/>
  </p:notesMasterIdLst>
  <p:sldIdLst>
    <p:sldId id="324" r:id="rId2"/>
    <p:sldId id="282" r:id="rId3"/>
    <p:sldId id="312" r:id="rId4"/>
    <p:sldId id="311" r:id="rId5"/>
    <p:sldId id="317" r:id="rId6"/>
    <p:sldId id="280" r:id="rId7"/>
  </p:sldIdLst>
  <p:sldSz cx="9144000" cy="6858000" type="screen4x3"/>
  <p:notesSz cx="6797675" cy="99266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  <a:srgbClr val="FFFF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Стиль из темы 1 - акцент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00A15C55-8517-42AA-B614-E9B94910E393}" styleName="Средний стиль 2 - акцент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69C7853C-536D-4A76-A0AE-DD22124D55A5}" styleName="Стиль из темы 1 - акцент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775DCB02-9BB8-47FD-8907-85C794F793BA}" styleName="Стиль из темы 1 - акцент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5758FB7-9AC5-4552-8A53-C91805E547FA}" styleName="Стиль из темы 1 - акцент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08FB837D-C827-4EFA-A057-4D05807E0F7C}" styleName="Стиль из темы 1 - акцент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A488322-F2BA-4B5B-9748-0D474271808F}" styleName="Средний стиль 3 - акцент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8A107856-5554-42FB-B03E-39F5DBC370BA}" styleName="Средний стиль 4 - акцент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8EC20E35-A176-4012-BC5E-935CFFF8708E}" styleName="Средний стиль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B344D84-9AFB-497E-A393-DC336BA19D2E}" styleName="Средний стиль 3 - акцент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8FD4443E-F989-4FC4-A0C8-D5A2AF1F390B}" styleName="Темный стиль 1 - акцент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AF606853-7671-496A-8E4F-DF71F8EC918B}" styleName="Темный стиль 1 - акцент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C4B1156A-380E-4F78-BDF5-A606A8083BF9}" styleName="Средний стиль 4 - акцент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22838BEF-8BB2-4498-84A7-C5851F593DF1}" styleName="Средний стиль 4 -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16D9F66E-5EB9-4882-86FB-DCBF35E3C3E4}" styleName="Средний стиль 4 -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93296810-A885-4BE3-A3E7-6D5BEEA58F35}" styleName="Средний стиль 2 -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85BE263C-DBD7-4A20-BB59-AAB30ACAA65A}" styleName="Средний стиль 3 - акцент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17009" autoAdjust="0"/>
    <p:restoredTop sz="97531" autoAdjust="0"/>
  </p:normalViewPr>
  <p:slideViewPr>
    <p:cSldViewPr>
      <p:cViewPr varScale="1">
        <p:scale>
          <a:sx n="89" d="100"/>
          <a:sy n="89" d="100"/>
        </p:scale>
        <p:origin x="-131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B34FBC-C07E-4A2E-8E9C-7884742AA71D}" type="datetimeFigureOut">
              <a:rPr lang="ru-RU" smtClean="0"/>
              <a:pPr/>
              <a:t>15.06.2016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714875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CDF68B4-CAB5-4B50-85D8-836108D8B35D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0"/>
          <p:cNvGrpSpPr>
            <a:grpSpLocks/>
          </p:cNvGrpSpPr>
          <p:nvPr/>
        </p:nvGrpSpPr>
        <p:grpSpPr bwMode="auto">
          <a:xfrm>
            <a:off x="-1035050" y="1552575"/>
            <a:ext cx="10179050" cy="5305425"/>
            <a:chOff x="-652" y="978"/>
            <a:chExt cx="6412" cy="3342"/>
          </a:xfrm>
        </p:grpSpPr>
        <p:sp>
          <p:nvSpPr>
            <p:cNvPr id="5" name="Freeform 3"/>
            <p:cNvSpPr>
              <a:spLocks/>
            </p:cNvSpPr>
            <p:nvPr/>
          </p:nvSpPr>
          <p:spPr bwMode="auto">
            <a:xfrm>
              <a:off x="2061" y="1707"/>
              <a:ext cx="3699" cy="2613"/>
            </a:xfrm>
            <a:custGeom>
              <a:avLst/>
              <a:gdLst/>
              <a:ahLst/>
              <a:cxnLst>
                <a:cxn ang="0">
                  <a:pos x="1523" y="2611"/>
                </a:cxn>
                <a:cxn ang="0">
                  <a:pos x="3698" y="2612"/>
                </a:cxn>
                <a:cxn ang="0">
                  <a:pos x="3698" y="2228"/>
                </a:cxn>
                <a:cxn ang="0">
                  <a:pos x="0" y="0"/>
                </a:cxn>
                <a:cxn ang="0">
                  <a:pos x="160" y="118"/>
                </a:cxn>
                <a:cxn ang="0">
                  <a:pos x="292" y="219"/>
                </a:cxn>
                <a:cxn ang="0">
                  <a:pos x="441" y="347"/>
                </a:cxn>
                <a:cxn ang="0">
                  <a:pos x="585" y="482"/>
                </a:cxn>
                <a:cxn ang="0">
                  <a:pos x="796" y="711"/>
                </a:cxn>
                <a:cxn ang="0">
                  <a:pos x="983" y="955"/>
                </a:cxn>
                <a:cxn ang="0">
                  <a:pos x="1119" y="1168"/>
                </a:cxn>
                <a:cxn ang="0">
                  <a:pos x="1238" y="1388"/>
                </a:cxn>
                <a:cxn ang="0">
                  <a:pos x="1331" y="1608"/>
                </a:cxn>
                <a:cxn ang="0">
                  <a:pos x="1400" y="1809"/>
                </a:cxn>
                <a:cxn ang="0">
                  <a:pos x="1447" y="1979"/>
                </a:cxn>
                <a:cxn ang="0">
                  <a:pos x="1490" y="2190"/>
                </a:cxn>
                <a:cxn ang="0">
                  <a:pos x="1511" y="2374"/>
                </a:cxn>
                <a:cxn ang="0">
                  <a:pos x="1523" y="2611"/>
                </a:cxn>
              </a:cxnLst>
              <a:rect l="0" t="0" r="r" b="b"/>
              <a:pathLst>
                <a:path w="3699" h="2613">
                  <a:moveTo>
                    <a:pt x="1523" y="2611"/>
                  </a:moveTo>
                  <a:lnTo>
                    <a:pt x="3698" y="2612"/>
                  </a:lnTo>
                  <a:lnTo>
                    <a:pt x="3698" y="2228"/>
                  </a:lnTo>
                  <a:lnTo>
                    <a:pt x="0" y="0"/>
                  </a:lnTo>
                  <a:lnTo>
                    <a:pt x="160" y="118"/>
                  </a:lnTo>
                  <a:lnTo>
                    <a:pt x="292" y="219"/>
                  </a:lnTo>
                  <a:lnTo>
                    <a:pt x="441" y="347"/>
                  </a:lnTo>
                  <a:lnTo>
                    <a:pt x="585" y="482"/>
                  </a:lnTo>
                  <a:lnTo>
                    <a:pt x="796" y="711"/>
                  </a:lnTo>
                  <a:lnTo>
                    <a:pt x="983" y="955"/>
                  </a:lnTo>
                  <a:lnTo>
                    <a:pt x="1119" y="1168"/>
                  </a:lnTo>
                  <a:lnTo>
                    <a:pt x="1238" y="1388"/>
                  </a:lnTo>
                  <a:lnTo>
                    <a:pt x="1331" y="1608"/>
                  </a:lnTo>
                  <a:lnTo>
                    <a:pt x="1400" y="1809"/>
                  </a:lnTo>
                  <a:lnTo>
                    <a:pt x="1447" y="1979"/>
                  </a:lnTo>
                  <a:lnTo>
                    <a:pt x="1490" y="2190"/>
                  </a:lnTo>
                  <a:lnTo>
                    <a:pt x="1511" y="2374"/>
                  </a:lnTo>
                  <a:lnTo>
                    <a:pt x="1523" y="2611"/>
                  </a:lnTo>
                </a:path>
              </a:pathLst>
            </a:custGeom>
            <a:gradFill rotWithShape="0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100000">
                  <a:schemeClr val="accent2"/>
                </a:gs>
              </a:gsLst>
              <a:lin ang="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latin typeface="Times New Roman" charset="0"/>
              </a:endParaRPr>
            </a:p>
          </p:txBody>
        </p:sp>
        <p:sp>
          <p:nvSpPr>
            <p:cNvPr id="6" name="Arc 4"/>
            <p:cNvSpPr>
              <a:spLocks/>
            </p:cNvSpPr>
            <p:nvPr/>
          </p:nvSpPr>
          <p:spPr bwMode="auto">
            <a:xfrm>
              <a:off x="-652" y="978"/>
              <a:ext cx="4237" cy="3342"/>
            </a:xfrm>
            <a:custGeom>
              <a:avLst/>
              <a:gdLst>
                <a:gd name="G0" fmla="+- 0 0 0"/>
                <a:gd name="G1" fmla="+- 21231 0 0"/>
                <a:gd name="G2" fmla="+- 21600 0 0"/>
                <a:gd name="T0" fmla="*/ 3977 w 21600"/>
                <a:gd name="T1" fmla="*/ 0 h 21231"/>
                <a:gd name="T2" fmla="*/ 21600 w 21600"/>
                <a:gd name="T3" fmla="*/ 21231 h 21231"/>
                <a:gd name="T4" fmla="*/ 0 w 21600"/>
                <a:gd name="T5" fmla="*/ 21231 h 212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1231" fill="none" extrusionOk="0">
                  <a:moveTo>
                    <a:pt x="3976" y="0"/>
                  </a:moveTo>
                  <a:cubicBezTo>
                    <a:pt x="14194" y="1914"/>
                    <a:pt x="21600" y="10835"/>
                    <a:pt x="21600" y="21231"/>
                  </a:cubicBezTo>
                </a:path>
                <a:path w="21600" h="21231" stroke="0" extrusionOk="0">
                  <a:moveTo>
                    <a:pt x="3976" y="0"/>
                  </a:moveTo>
                  <a:cubicBezTo>
                    <a:pt x="14194" y="1914"/>
                    <a:pt x="21600" y="10835"/>
                    <a:pt x="21600" y="21231"/>
                  </a:cubicBezTo>
                  <a:lnTo>
                    <a:pt x="0" y="21231"/>
                  </a:lnTo>
                  <a:close/>
                </a:path>
              </a:pathLst>
            </a:custGeom>
            <a:noFill/>
            <a:ln w="12700" cap="rnd">
              <a:solidFill>
                <a:schemeClr val="accent2"/>
              </a:solidFill>
              <a:round/>
              <a:headEnd type="none" w="sm" len="sm"/>
              <a:tailEnd type="none" w="sm" len="sm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ru-RU">
                <a:latin typeface="Times New Roman" charset="0"/>
              </a:endParaRPr>
            </a:p>
          </p:txBody>
        </p:sp>
      </p:grpSp>
      <p:sp>
        <p:nvSpPr>
          <p:cNvPr id="3077" name="Rectangle 5"/>
          <p:cNvSpPr>
            <a:spLocks noGrp="1" noChangeArrowheads="1"/>
          </p:cNvSpPr>
          <p:nvPr>
            <p:ph type="ctrTitle" sz="quarter"/>
          </p:nvPr>
        </p:nvSpPr>
        <p:spPr>
          <a:xfrm>
            <a:off x="1293813" y="762000"/>
            <a:ext cx="77724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685800" y="3429000"/>
            <a:ext cx="6400800" cy="1752600"/>
          </a:xfrm>
        </p:spPr>
        <p:txBody>
          <a:bodyPr lIns="92075" tIns="46038" rIns="92075" bIns="46038"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9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C23C2A-42BA-4D81-A48C-6C27782DC1D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861085-3E1C-40F2-BF49-5B59275040C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604E40-4309-43DF-892E-A505F0AA72F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FCBE70-266E-42E5-A3CC-FFFC08AAA84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278638-69B4-4A85-BD06-95CF184C517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767935-9830-4833-A77A-AC61D722815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97BDC9-8CD8-4ADC-BD9C-FDB104A38E3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85BDBB-EBFD-464A-A31B-758C560E9D6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C54FF0-9273-4530-8AFC-E9BB3398E9D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23BDE3-FA52-461C-9D10-9CB35E6BC7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B61D89-532C-42B9-AE6B-CFF0297FA3D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0" name="Group 10"/>
          <p:cNvGrpSpPr>
            <a:grpSpLocks/>
          </p:cNvGrpSpPr>
          <p:nvPr/>
        </p:nvGrpSpPr>
        <p:grpSpPr bwMode="auto">
          <a:xfrm>
            <a:off x="0" y="1588"/>
            <a:ext cx="9132888" cy="6845300"/>
            <a:chOff x="0" y="1"/>
            <a:chExt cx="5753" cy="4312"/>
          </a:xfrm>
        </p:grpSpPr>
        <p:sp>
          <p:nvSpPr>
            <p:cNvPr id="2051" name="Freeform 3"/>
            <p:cNvSpPr>
              <a:spLocks/>
            </p:cNvSpPr>
            <p:nvPr/>
          </p:nvSpPr>
          <p:spPr bwMode="auto">
            <a:xfrm>
              <a:off x="3394" y="999"/>
              <a:ext cx="2359" cy="3314"/>
            </a:xfrm>
            <a:custGeom>
              <a:avLst/>
              <a:gdLst/>
              <a:ahLst/>
              <a:cxnLst>
                <a:cxn ang="0">
                  <a:pos x="1905" y="3312"/>
                </a:cxn>
                <a:cxn ang="0">
                  <a:pos x="2358" y="3313"/>
                </a:cxn>
                <a:cxn ang="0">
                  <a:pos x="2358" y="1437"/>
                </a:cxn>
                <a:cxn ang="0">
                  <a:pos x="0" y="0"/>
                </a:cxn>
                <a:cxn ang="0">
                  <a:pos x="201" y="150"/>
                </a:cxn>
                <a:cxn ang="0">
                  <a:pos x="366" y="279"/>
                </a:cxn>
                <a:cxn ang="0">
                  <a:pos x="552" y="441"/>
                </a:cxn>
                <a:cxn ang="0">
                  <a:pos x="732" y="612"/>
                </a:cxn>
                <a:cxn ang="0">
                  <a:pos x="996" y="903"/>
                </a:cxn>
                <a:cxn ang="0">
                  <a:pos x="1230" y="1212"/>
                </a:cxn>
                <a:cxn ang="0">
                  <a:pos x="1400" y="1482"/>
                </a:cxn>
                <a:cxn ang="0">
                  <a:pos x="1548" y="1761"/>
                </a:cxn>
                <a:cxn ang="0">
                  <a:pos x="1665" y="2040"/>
                </a:cxn>
                <a:cxn ang="0">
                  <a:pos x="1751" y="2295"/>
                </a:cxn>
                <a:cxn ang="0">
                  <a:pos x="1809" y="2511"/>
                </a:cxn>
                <a:cxn ang="0">
                  <a:pos x="1863" y="2778"/>
                </a:cxn>
                <a:cxn ang="0">
                  <a:pos x="1890" y="3012"/>
                </a:cxn>
                <a:cxn ang="0">
                  <a:pos x="1905" y="3312"/>
                </a:cxn>
              </a:cxnLst>
              <a:rect l="0" t="0" r="r" b="b"/>
              <a:pathLst>
                <a:path w="2359" h="3314">
                  <a:moveTo>
                    <a:pt x="1905" y="3312"/>
                  </a:moveTo>
                  <a:lnTo>
                    <a:pt x="2358" y="3313"/>
                  </a:lnTo>
                  <a:lnTo>
                    <a:pt x="2358" y="1437"/>
                  </a:lnTo>
                  <a:lnTo>
                    <a:pt x="0" y="0"/>
                  </a:lnTo>
                  <a:lnTo>
                    <a:pt x="201" y="150"/>
                  </a:lnTo>
                  <a:lnTo>
                    <a:pt x="366" y="279"/>
                  </a:lnTo>
                  <a:lnTo>
                    <a:pt x="552" y="441"/>
                  </a:lnTo>
                  <a:lnTo>
                    <a:pt x="732" y="612"/>
                  </a:lnTo>
                  <a:lnTo>
                    <a:pt x="996" y="903"/>
                  </a:lnTo>
                  <a:lnTo>
                    <a:pt x="1230" y="1212"/>
                  </a:lnTo>
                  <a:lnTo>
                    <a:pt x="1400" y="1482"/>
                  </a:lnTo>
                  <a:lnTo>
                    <a:pt x="1548" y="1761"/>
                  </a:lnTo>
                  <a:lnTo>
                    <a:pt x="1665" y="2040"/>
                  </a:lnTo>
                  <a:lnTo>
                    <a:pt x="1751" y="2295"/>
                  </a:lnTo>
                  <a:lnTo>
                    <a:pt x="1809" y="2511"/>
                  </a:lnTo>
                  <a:lnTo>
                    <a:pt x="1863" y="2778"/>
                  </a:lnTo>
                  <a:lnTo>
                    <a:pt x="1890" y="3012"/>
                  </a:lnTo>
                  <a:lnTo>
                    <a:pt x="1905" y="3312"/>
                  </a:lnTo>
                </a:path>
              </a:pathLst>
            </a:custGeom>
            <a:gradFill rotWithShape="0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100000">
                  <a:schemeClr val="accent2"/>
                </a:gs>
              </a:gsLst>
              <a:lin ang="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latin typeface="Times New Roman" charset="0"/>
              </a:endParaRPr>
            </a:p>
          </p:txBody>
        </p:sp>
        <p:sp>
          <p:nvSpPr>
            <p:cNvPr id="2052" name="Arc 4"/>
            <p:cNvSpPr>
              <a:spLocks/>
            </p:cNvSpPr>
            <p:nvPr/>
          </p:nvSpPr>
          <p:spPr bwMode="auto">
            <a:xfrm>
              <a:off x="0" y="1"/>
              <a:ext cx="5298" cy="4312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1600"/>
                <a:gd name="T2" fmla="*/ 21600 w 21600"/>
                <a:gd name="T3" fmla="*/ 21600 h 21600"/>
                <a:gd name="T4" fmla="*/ 0 w 21600"/>
                <a:gd name="T5" fmla="*/ 216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1600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</a:path>
                <a:path w="21600" h="21600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 cap="rnd">
              <a:solidFill>
                <a:schemeClr val="accent2"/>
              </a:solidFill>
              <a:round/>
              <a:headEnd type="none" w="sm" len="sm"/>
              <a:tailEnd type="none" w="sm" len="sm"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ru-RU">
                <a:latin typeface="Times New Roman" charset="0"/>
              </a:endParaRPr>
            </a:p>
          </p:txBody>
        </p:sp>
      </p:grpSp>
      <p:sp>
        <p:nvSpPr>
          <p:cNvPr id="2053" name="Rectangle 5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>
                <a:latin typeface="Times New Roman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056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Times New Roman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057" name="Rectangle 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Times New Roman" charset="0"/>
              </a:defRPr>
            </a:lvl1pPr>
          </a:lstStyle>
          <a:p>
            <a:pPr>
              <a:defRPr/>
            </a:pPr>
            <a:fld id="{6EEB1E49-C3AD-491F-9D45-C5A11F47C2B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2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4434" r:id="rId1"/>
    <p:sldLayoutId id="2147484433" r:id="rId2"/>
    <p:sldLayoutId id="2147484432" r:id="rId3"/>
    <p:sldLayoutId id="2147484431" r:id="rId4"/>
    <p:sldLayoutId id="2147484430" r:id="rId5"/>
    <p:sldLayoutId id="2147484429" r:id="rId6"/>
    <p:sldLayoutId id="2147484428" r:id="rId7"/>
    <p:sldLayoutId id="2147484427" r:id="rId8"/>
    <p:sldLayoutId id="2147484426" r:id="rId9"/>
    <p:sldLayoutId id="2147484425" r:id="rId10"/>
    <p:sldLayoutId id="2147484424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l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90000"/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714348" y="609600"/>
            <a:ext cx="7743852" cy="5819796"/>
          </a:xfrm>
        </p:spPr>
        <p:txBody>
          <a:bodyPr/>
          <a:lstStyle/>
          <a:p>
            <a:r>
              <a:rPr lang="ru-RU" sz="3800" dirty="0" smtClean="0">
                <a:solidFill>
                  <a:srgbClr val="FFC000"/>
                </a:solidFill>
                <a:latin typeface="+mn-lt"/>
              </a:rPr>
              <a:t>Управление Федеральной службы </a:t>
            </a:r>
            <a:br>
              <a:rPr lang="ru-RU" sz="3800" dirty="0" smtClean="0">
                <a:solidFill>
                  <a:srgbClr val="FFC000"/>
                </a:solidFill>
                <a:latin typeface="+mn-lt"/>
              </a:rPr>
            </a:br>
            <a:r>
              <a:rPr lang="ru-RU" sz="3800" dirty="0" smtClean="0">
                <a:solidFill>
                  <a:srgbClr val="FFC000"/>
                </a:solidFill>
                <a:latin typeface="+mn-lt"/>
              </a:rPr>
              <a:t>по надзору в сфере связи, информационных технологий и </a:t>
            </a:r>
            <a:r>
              <a:rPr lang="ru-RU" sz="3800" dirty="0" smtClean="0">
                <a:solidFill>
                  <a:schemeClr val="tx2">
                    <a:lumMod val="75000"/>
                  </a:schemeClr>
                </a:solidFill>
                <a:latin typeface="+mn-lt"/>
              </a:rPr>
              <a:t>массовых</a:t>
            </a:r>
            <a:r>
              <a:rPr lang="ru-RU" sz="3800" dirty="0" smtClean="0">
                <a:solidFill>
                  <a:srgbClr val="FFC000"/>
                </a:solidFill>
                <a:latin typeface="+mn-lt"/>
              </a:rPr>
              <a:t> коммуникаций </a:t>
            </a:r>
            <a:br>
              <a:rPr lang="ru-RU" sz="3800" dirty="0" smtClean="0">
                <a:solidFill>
                  <a:srgbClr val="FFC000"/>
                </a:solidFill>
                <a:latin typeface="+mn-lt"/>
              </a:rPr>
            </a:br>
            <a:r>
              <a:rPr lang="ru-RU" sz="3800" dirty="0" smtClean="0">
                <a:solidFill>
                  <a:srgbClr val="FFC000"/>
                </a:solidFill>
                <a:latin typeface="+mn-lt"/>
              </a:rPr>
              <a:t>по Приморскому краю</a:t>
            </a:r>
            <a:br>
              <a:rPr lang="ru-RU" sz="3800" dirty="0" smtClean="0">
                <a:solidFill>
                  <a:srgbClr val="FFC000"/>
                </a:solidFill>
                <a:latin typeface="+mn-lt"/>
              </a:rPr>
            </a:br>
            <a:r>
              <a:rPr lang="ru-RU" sz="3800" dirty="0" smtClean="0">
                <a:solidFill>
                  <a:srgbClr val="FFC000"/>
                </a:solidFill>
                <a:latin typeface="+mn-lt"/>
              </a:rPr>
              <a:t> </a:t>
            </a:r>
            <a:br>
              <a:rPr lang="ru-RU" sz="3800" dirty="0" smtClean="0">
                <a:solidFill>
                  <a:srgbClr val="FFC000"/>
                </a:solidFill>
                <a:latin typeface="+mn-lt"/>
              </a:rPr>
            </a:br>
            <a:r>
              <a:rPr lang="ru-RU" sz="3800" dirty="0" smtClean="0">
                <a:solidFill>
                  <a:srgbClr val="FFC000"/>
                </a:solidFill>
                <a:latin typeface="+mn-lt"/>
              </a:rPr>
              <a:t>( Управление </a:t>
            </a:r>
            <a:r>
              <a:rPr lang="ru-RU" sz="3800" dirty="0" err="1" smtClean="0">
                <a:solidFill>
                  <a:srgbClr val="FFC000"/>
                </a:solidFill>
                <a:latin typeface="+mn-lt"/>
              </a:rPr>
              <a:t>Роскомнадзора</a:t>
            </a:r>
            <a:r>
              <a:rPr lang="ru-RU" sz="3800" dirty="0" smtClean="0">
                <a:solidFill>
                  <a:srgbClr val="FFC000"/>
                </a:solidFill>
                <a:latin typeface="+mn-lt"/>
              </a:rPr>
              <a:t> по Приморскому краю )</a:t>
            </a:r>
            <a:endParaRPr lang="ru-RU" sz="3800" dirty="0">
              <a:solidFill>
                <a:srgbClr val="FFC000"/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одзаголовок 4"/>
          <p:cNvSpPr>
            <a:spLocks noGrp="1"/>
          </p:cNvSpPr>
          <p:nvPr>
            <p:ph type="subTitle" sz="quarter" idx="1"/>
          </p:nvPr>
        </p:nvSpPr>
        <p:spPr>
          <a:xfrm>
            <a:off x="500034" y="714356"/>
            <a:ext cx="8143932" cy="4929222"/>
          </a:xfrm>
        </p:spPr>
        <p:txBody>
          <a:bodyPr/>
          <a:lstStyle/>
          <a:p>
            <a:r>
              <a:rPr lang="ru-RU" sz="3800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+mj-ea"/>
                <a:cs typeface="+mj-cs"/>
              </a:rPr>
              <a:t>Актуальные вопросы применения Федерального закона от 29 декабря 2010 года № 436 – ФЗ «О защите детей от информации, причиняющей вред их здоровью и развитию» в Приморском крае.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одзаголовок 4"/>
          <p:cNvSpPr>
            <a:spLocks noGrp="1"/>
          </p:cNvSpPr>
          <p:nvPr>
            <p:ph type="subTitle" sz="quarter" idx="1"/>
          </p:nvPr>
        </p:nvSpPr>
        <p:spPr>
          <a:xfrm>
            <a:off x="214282" y="785794"/>
            <a:ext cx="8501122" cy="5500726"/>
          </a:xfrm>
        </p:spPr>
        <p:txBody>
          <a:bodyPr/>
          <a:lstStyle/>
          <a:p>
            <a:pPr algn="l"/>
            <a:endParaRPr lang="ru-RU" sz="1800" dirty="0" smtClean="0"/>
          </a:p>
          <a:p>
            <a:pPr algn="l"/>
            <a:endParaRPr lang="ru-RU" sz="1800" dirty="0" smtClean="0"/>
          </a:p>
          <a:p>
            <a:pPr algn="l"/>
            <a:endParaRPr lang="ru-RU" sz="1800" dirty="0" smtClean="0"/>
          </a:p>
          <a:p>
            <a:pPr algn="l"/>
            <a:endParaRPr lang="ru-RU" sz="1800" dirty="0" smtClean="0"/>
          </a:p>
          <a:p>
            <a:pPr algn="l"/>
            <a:endParaRPr lang="ru-RU" sz="1800" dirty="0" smtClean="0"/>
          </a:p>
        </p:txBody>
      </p:sp>
      <p:sp>
        <p:nvSpPr>
          <p:cNvPr id="12" name="Заголовок 3"/>
          <p:cNvSpPr>
            <a:spLocks noGrp="1"/>
          </p:cNvSpPr>
          <p:nvPr>
            <p:ph type="ctrTitle" sz="quarter"/>
          </p:nvPr>
        </p:nvSpPr>
        <p:spPr>
          <a:xfrm>
            <a:off x="500034" y="214290"/>
            <a:ext cx="8072494" cy="357190"/>
          </a:xfrm>
        </p:spPr>
        <p:txBody>
          <a:bodyPr/>
          <a:lstStyle/>
          <a:p>
            <a:r>
              <a:rPr lang="ru-RU" sz="2000" b="1" i="1" dirty="0" smtClean="0">
                <a:solidFill>
                  <a:srgbClr val="FFC000"/>
                </a:solidFill>
                <a:latin typeface="+mn-lt"/>
              </a:rPr>
              <a:t>Информация о СМИ по состоянию на </a:t>
            </a:r>
            <a:r>
              <a:rPr lang="en-US" sz="2000" b="1" i="1" dirty="0" smtClean="0">
                <a:solidFill>
                  <a:srgbClr val="FFC000"/>
                </a:solidFill>
                <a:latin typeface="+mn-lt"/>
              </a:rPr>
              <a:t>20</a:t>
            </a:r>
            <a:r>
              <a:rPr lang="ru-RU" sz="2000" b="1" i="1" dirty="0" smtClean="0">
                <a:solidFill>
                  <a:srgbClr val="FFC000"/>
                </a:solidFill>
                <a:latin typeface="+mn-lt"/>
              </a:rPr>
              <a:t> </a:t>
            </a:r>
            <a:r>
              <a:rPr lang="ru-RU" sz="2000" b="1" i="1" dirty="0" smtClean="0">
                <a:solidFill>
                  <a:srgbClr val="FFC000"/>
                </a:solidFill>
                <a:latin typeface="+mn-lt"/>
              </a:rPr>
              <a:t>июня</a:t>
            </a:r>
            <a:r>
              <a:rPr lang="ru-RU" sz="2000" b="1" i="1" dirty="0" smtClean="0">
                <a:solidFill>
                  <a:srgbClr val="FFC000"/>
                </a:solidFill>
                <a:latin typeface="+mn-lt"/>
              </a:rPr>
              <a:t> 2016 </a:t>
            </a:r>
            <a:r>
              <a:rPr lang="ru-RU" sz="2000" b="1" i="1" dirty="0" smtClean="0">
                <a:solidFill>
                  <a:srgbClr val="FFC000"/>
                </a:solidFill>
                <a:latin typeface="+mn-lt"/>
              </a:rPr>
              <a:t>года</a:t>
            </a:r>
            <a:endParaRPr lang="ru-RU" sz="2000" b="1" i="1" dirty="0">
              <a:solidFill>
                <a:srgbClr val="FFC000"/>
              </a:solidFill>
              <a:latin typeface="+mn-lt"/>
            </a:endParaRP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/>
        </p:nvGraphicFramePr>
        <p:xfrm>
          <a:off x="785786" y="642918"/>
          <a:ext cx="7786743" cy="5753990"/>
        </p:xfrm>
        <a:graphic>
          <a:graphicData uri="http://schemas.openxmlformats.org/drawingml/2006/table">
            <a:tbl>
              <a:tblPr firstRow="1" bandRow="1">
                <a:tableStyleId>{16D9F66E-5EB9-4882-86FB-DCBF35E3C3E4}</a:tableStyleId>
              </a:tblPr>
              <a:tblGrid>
                <a:gridCol w="912516"/>
                <a:gridCol w="3873831"/>
                <a:gridCol w="3000396"/>
              </a:tblGrid>
              <a:tr h="5170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 err="1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п</a:t>
                      </a: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/</a:t>
                      </a:r>
                      <a:r>
                        <a:rPr lang="ru-RU" sz="1600" dirty="0" err="1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п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Средства массовой информации</a:t>
                      </a:r>
                      <a:endParaRPr lang="ru-RU" sz="20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Общее количество действующих         СМИ</a:t>
                      </a:r>
                      <a:endParaRPr lang="ru-RU" sz="15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1023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1.</a:t>
                      </a:r>
                      <a:endParaRPr lang="ru-RU" sz="1800" b="1" dirty="0">
                        <a:solidFill>
                          <a:schemeClr val="bg2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Печатные СМИ, в том числе</a:t>
                      </a:r>
                      <a:endParaRPr lang="ru-RU" sz="1800" b="1" dirty="0">
                        <a:solidFill>
                          <a:schemeClr val="bg2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800" b="1" i="0" dirty="0" smtClean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194</a:t>
                      </a:r>
                      <a:endParaRPr lang="ru-RU" sz="1800" b="1" i="0" dirty="0">
                        <a:solidFill>
                          <a:schemeClr val="bg2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810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1.1.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газет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1</a:t>
                      </a:r>
                      <a:r>
                        <a:rPr lang="en-US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39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7576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1.2.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журналов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48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7576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1.3.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сборников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5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810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1.4.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альманахов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0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810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1.5.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бюллетеней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2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1023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2.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Электронные СМИ, в том числе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800" b="1" i="0" kern="1200" dirty="0" smtClean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97</a:t>
                      </a:r>
                      <a:endParaRPr lang="ru-RU" sz="1800" b="1" i="0" kern="1200" dirty="0">
                        <a:solidFill>
                          <a:schemeClr val="dk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2810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2.1.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телепрограмм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9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810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2.2.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радиопрограмм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3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810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2.3.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видеопрограмм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2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810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2.4.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 err="1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аудиопрограмм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0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810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2.5.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телеканалов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2</a:t>
                      </a:r>
                      <a:r>
                        <a:rPr lang="en-US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6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810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2.6.</a:t>
                      </a:r>
                      <a:endParaRPr lang="ru-RU" sz="110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радиоканалов</a:t>
                      </a:r>
                      <a:endParaRPr lang="ru-RU" sz="110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5</a:t>
                      </a:r>
                      <a:r>
                        <a:rPr lang="en-US" sz="1600" i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7</a:t>
                      </a:r>
                      <a:endParaRPr lang="ru-RU" sz="1100" i="0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6315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3.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Информационные агентства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800" b="1" i="0" kern="1200" dirty="0" smtClean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7</a:t>
                      </a:r>
                      <a:endParaRPr lang="ru-RU" sz="1800" b="1" i="0" kern="1200" dirty="0">
                        <a:solidFill>
                          <a:schemeClr val="dk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62047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4.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Электронные периодические издания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i="0" kern="1200" dirty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68580" marR="68580" marT="0" marB="0"/>
                </a:tc>
              </a:tr>
              <a:tr h="51324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5</a:t>
                      </a: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ИТОГО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i="0" kern="1200" dirty="0" smtClean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3</a:t>
                      </a:r>
                      <a:r>
                        <a:rPr lang="en-US" sz="1800" b="1" i="0" kern="1200" dirty="0" smtClean="0">
                          <a:solidFill>
                            <a:schemeClr val="dk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+mn-lt"/>
                          <a:ea typeface="+mn-ea"/>
                          <a:cs typeface="+mn-cs"/>
                        </a:rPr>
                        <a:t>04</a:t>
                      </a:r>
                      <a:endParaRPr lang="ru-RU" sz="1800" b="1" i="0" kern="1200" dirty="0">
                        <a:solidFill>
                          <a:schemeClr val="dk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3"/>
          <p:cNvSpPr>
            <a:spLocks noGrp="1"/>
          </p:cNvSpPr>
          <p:nvPr>
            <p:ph type="ctrTitle" sz="quarter"/>
          </p:nvPr>
        </p:nvSpPr>
        <p:spPr>
          <a:xfrm>
            <a:off x="500034" y="0"/>
            <a:ext cx="8072494" cy="928694"/>
          </a:xfrm>
        </p:spPr>
        <p:txBody>
          <a:bodyPr/>
          <a:lstStyle/>
          <a:p>
            <a:r>
              <a:rPr lang="ru-RU" sz="2400" b="1" i="1" dirty="0" smtClean="0">
                <a:solidFill>
                  <a:srgbClr val="FFC000"/>
                </a:solidFill>
                <a:latin typeface="+mn-lt"/>
              </a:rPr>
              <a:t>СМИ работающие в сети «Интернет»</a:t>
            </a:r>
            <a:br>
              <a:rPr lang="ru-RU" sz="2400" b="1" i="1" dirty="0" smtClean="0">
                <a:solidFill>
                  <a:srgbClr val="FFC000"/>
                </a:solidFill>
                <a:latin typeface="+mn-lt"/>
              </a:rPr>
            </a:br>
            <a:endParaRPr lang="ru-RU" sz="2400" b="1" i="1" dirty="0">
              <a:solidFill>
                <a:srgbClr val="FFC000"/>
              </a:solidFill>
              <a:latin typeface="+mn-lt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571472" y="642918"/>
          <a:ext cx="8001060" cy="5795016"/>
        </p:xfrm>
        <a:graphic>
          <a:graphicData uri="http://schemas.openxmlformats.org/drawingml/2006/table">
            <a:tbl>
              <a:tblPr firstRow="1" bandRow="1">
                <a:tableStyleId>{16D9F66E-5EB9-4882-86FB-DCBF35E3C3E4}</a:tableStyleId>
              </a:tblPr>
              <a:tblGrid>
                <a:gridCol w="642942"/>
                <a:gridCol w="1857390"/>
                <a:gridCol w="1785950"/>
                <a:gridCol w="1714512"/>
                <a:gridCol w="2000266"/>
              </a:tblGrid>
              <a:tr h="857256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№ </a:t>
                      </a:r>
                      <a:r>
                        <a:rPr lang="ru-RU" sz="1600" dirty="0" err="1">
                          <a:latin typeface="Times New Roman"/>
                          <a:ea typeface="Calibri"/>
                          <a:cs typeface="Times New Roman"/>
                        </a:rPr>
                        <a:t>п</a:t>
                      </a: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/</a:t>
                      </a:r>
                      <a:r>
                        <a:rPr lang="ru-RU" sz="1600" dirty="0" err="1">
                          <a:latin typeface="Times New Roman"/>
                          <a:ea typeface="Calibri"/>
                          <a:cs typeface="Times New Roman"/>
                        </a:rPr>
                        <a:t>п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endParaRPr lang="ru-RU" sz="16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latin typeface="Times New Roman"/>
                          <a:ea typeface="Calibri"/>
                          <a:cs typeface="Times New Roman"/>
                        </a:rPr>
                        <a:t>Города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latin typeface="Times New Roman"/>
                          <a:ea typeface="Calibri"/>
                          <a:cs typeface="Times New Roman"/>
                        </a:rPr>
                        <a:t>Сетевые издания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Электронные периодические издания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Информационные агентства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Владивосток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Times New Roman"/>
                          <a:ea typeface="Calibri"/>
                          <a:cs typeface="Times New Roman"/>
                        </a:rPr>
                        <a:t>29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latin typeface="Times New Roman"/>
                          <a:ea typeface="Calibri"/>
                          <a:cs typeface="Times New Roman"/>
                        </a:rPr>
                        <a:t>30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latin typeface="Times New Roman"/>
                          <a:ea typeface="Calibri"/>
                          <a:cs typeface="Times New Roman"/>
                        </a:rPr>
                        <a:t>28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2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Уссурийск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3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Находка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4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Артем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5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Лесозаводск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6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Дальнегорск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7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Дальнереченск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8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Арсеньев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9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Большой Камень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10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 err="1">
                          <a:latin typeface="Times New Roman"/>
                          <a:ea typeface="Calibri"/>
                          <a:cs typeface="Times New Roman"/>
                        </a:rPr>
                        <a:t>Партизанск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11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 err="1">
                          <a:latin typeface="Times New Roman"/>
                          <a:ea typeface="Calibri"/>
                          <a:cs typeface="Times New Roman"/>
                        </a:rPr>
                        <a:t>Спасск-Дальний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12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Фокино</a:t>
                      </a:r>
                      <a:endParaRPr lang="ru-RU" sz="11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endParaRPr lang="ru-RU" sz="16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Calibri"/>
                          <a:cs typeface="Times New Roman"/>
                        </a:rPr>
                        <a:t>Итого: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en-US" sz="1600" b="1" dirty="0" smtClean="0">
                          <a:latin typeface="Times New Roman"/>
                          <a:ea typeface="Calibri"/>
                          <a:cs typeface="Times New Roman"/>
                        </a:rPr>
                        <a:t>30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 smtClean="0">
                          <a:latin typeface="Times New Roman"/>
                          <a:ea typeface="Calibri"/>
                          <a:cs typeface="Times New Roman"/>
                        </a:rPr>
                        <a:t>34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ru-RU" sz="1600" b="1" dirty="0" smtClean="0">
                          <a:latin typeface="Times New Roman"/>
                          <a:ea typeface="Calibri"/>
                          <a:cs typeface="Times New Roman"/>
                        </a:rPr>
                        <a:t>29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714348" y="2285992"/>
            <a:ext cx="7929618" cy="33547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b="1" i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j-ea"/>
                <a:cs typeface="+mj-cs"/>
              </a:rPr>
              <a:t>http://</a:t>
            </a:r>
            <a:r>
              <a:rPr lang="en-US" sz="6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eais</a:t>
            </a:r>
            <a:r>
              <a:rPr lang="ru-RU" sz="6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r>
              <a:rPr lang="en-US" sz="6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rkn</a:t>
            </a:r>
            <a:r>
              <a:rPr lang="ru-RU" sz="6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r>
              <a:rPr lang="en-US" sz="6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gov</a:t>
            </a:r>
            <a:r>
              <a:rPr lang="ru-RU" sz="6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r>
              <a:rPr lang="en-US" sz="6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ru</a:t>
            </a:r>
            <a:r>
              <a:rPr lang="ru-RU" sz="6000" b="1" i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j-ea"/>
                <a:cs typeface="+mj-cs"/>
              </a:rPr>
              <a:t>/,</a:t>
            </a:r>
          </a:p>
          <a:p>
            <a:pPr algn="ctr"/>
            <a:r>
              <a:rPr lang="ru-RU" sz="6000" b="1" i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j-ea"/>
                <a:cs typeface="+mj-cs"/>
              </a:rPr>
              <a:t>ранее</a:t>
            </a:r>
          </a:p>
          <a:p>
            <a:pPr algn="ctr"/>
            <a:r>
              <a:rPr lang="en-US" sz="3200" b="1" i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j-ea"/>
                <a:cs typeface="+mj-cs"/>
              </a:rPr>
              <a:t>http://</a:t>
            </a:r>
            <a:r>
              <a:rPr lang="ru-RU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32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zapret-info.gov.ru</a:t>
            </a:r>
            <a:r>
              <a:rPr lang="ru-RU" sz="32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/</a:t>
            </a:r>
            <a:endParaRPr lang="ru-RU" sz="3200" b="1" dirty="0" smtClean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endParaRPr lang="ru-RU" sz="6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785786" y="2857496"/>
            <a:ext cx="74295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800" b="1" i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j-ea"/>
                <a:cs typeface="+mj-cs"/>
              </a:rPr>
              <a:t>Спасибо за внимание!</a:t>
            </a:r>
            <a:endParaRPr lang="ru-RU" sz="4800" b="1" i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/>
                </a:outerShdw>
              </a:effectLst>
              <a:latin typeface="+mn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Синий обелиск">
  <a:themeElements>
    <a:clrScheme name="Синий обелиск 1">
      <a:dk1>
        <a:srgbClr val="000000"/>
      </a:dk1>
      <a:lt1>
        <a:srgbClr val="FFFFFF"/>
      </a:lt1>
      <a:dk2>
        <a:srgbClr val="0000FF"/>
      </a:dk2>
      <a:lt2>
        <a:srgbClr val="FFCC66"/>
      </a:lt2>
      <a:accent1>
        <a:srgbClr val="00FFFF"/>
      </a:accent1>
      <a:accent2>
        <a:srgbClr val="3366FF"/>
      </a:accent2>
      <a:accent3>
        <a:srgbClr val="AAAAFF"/>
      </a:accent3>
      <a:accent4>
        <a:srgbClr val="DADADA"/>
      </a:accent4>
      <a:accent5>
        <a:srgbClr val="AAFFFF"/>
      </a:accent5>
      <a:accent6>
        <a:srgbClr val="2D5CE7"/>
      </a:accent6>
      <a:hlink>
        <a:srgbClr val="FF0033"/>
      </a:hlink>
      <a:folHlink>
        <a:srgbClr val="FFFF00"/>
      </a:folHlink>
    </a:clrScheme>
    <a:fontScheme name="Классическая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Синий обелиск 1">
        <a:dk1>
          <a:srgbClr val="000000"/>
        </a:dk1>
        <a:lt1>
          <a:srgbClr val="FFFFFF"/>
        </a:lt1>
        <a:dk2>
          <a:srgbClr val="0000FF"/>
        </a:dk2>
        <a:lt2>
          <a:srgbClr val="FFCC66"/>
        </a:lt2>
        <a:accent1>
          <a:srgbClr val="00FFFF"/>
        </a:accent1>
        <a:accent2>
          <a:srgbClr val="3366FF"/>
        </a:accent2>
        <a:accent3>
          <a:srgbClr val="AAAAFF"/>
        </a:accent3>
        <a:accent4>
          <a:srgbClr val="DADADA"/>
        </a:accent4>
        <a:accent5>
          <a:srgbClr val="AAFFFF"/>
        </a:accent5>
        <a:accent6>
          <a:srgbClr val="2D5CE7"/>
        </a:accent6>
        <a:hlink>
          <a:srgbClr val="FF0033"/>
        </a:hlink>
        <a:folHlink>
          <a:srgbClr val="FF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иний обелиск 2">
        <a:dk1>
          <a:srgbClr val="000000"/>
        </a:dk1>
        <a:lt1>
          <a:srgbClr val="FFFFFF"/>
        </a:lt1>
        <a:dk2>
          <a:srgbClr val="000000"/>
        </a:dk2>
        <a:lt2>
          <a:srgbClr val="CCECFF"/>
        </a:lt2>
        <a:accent1>
          <a:srgbClr val="6699FF"/>
        </a:accent1>
        <a:accent2>
          <a:srgbClr val="66CCFF"/>
        </a:accent2>
        <a:accent3>
          <a:srgbClr val="FFFFFF"/>
        </a:accent3>
        <a:accent4>
          <a:srgbClr val="000000"/>
        </a:accent4>
        <a:accent5>
          <a:srgbClr val="B8CAFF"/>
        </a:accent5>
        <a:accent6>
          <a:srgbClr val="5CB9E7"/>
        </a:accent6>
        <a:hlink>
          <a:srgbClr val="CC99FF"/>
        </a:hlink>
        <a:folHlink>
          <a:srgbClr val="00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иний обелиск 3">
        <a:dk1>
          <a:srgbClr val="000000"/>
        </a:dk1>
        <a:lt1>
          <a:srgbClr val="FFFFFF"/>
        </a:lt1>
        <a:dk2>
          <a:srgbClr val="000000"/>
        </a:dk2>
        <a:lt2>
          <a:srgbClr val="FFFFFF"/>
        </a:lt2>
        <a:accent1>
          <a:srgbClr val="CBCBCB"/>
        </a:accent1>
        <a:accent2>
          <a:srgbClr val="EAEAEA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D4D4D4"/>
        </a:accent6>
        <a:hlink>
          <a:srgbClr val="5F5F5F"/>
        </a:hlink>
        <a:folHlink>
          <a:srgbClr val="96969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иний обелиск 4">
        <a:dk1>
          <a:srgbClr val="000000"/>
        </a:dk1>
        <a:lt1>
          <a:srgbClr val="FFFFFF"/>
        </a:lt1>
        <a:dk2>
          <a:srgbClr val="008080"/>
        </a:dk2>
        <a:lt2>
          <a:srgbClr val="FFCC66"/>
        </a:lt2>
        <a:accent1>
          <a:srgbClr val="0099CC"/>
        </a:accent1>
        <a:accent2>
          <a:srgbClr val="009999"/>
        </a:accent2>
        <a:accent3>
          <a:srgbClr val="AAC0C0"/>
        </a:accent3>
        <a:accent4>
          <a:srgbClr val="DADADA"/>
        </a:accent4>
        <a:accent5>
          <a:srgbClr val="AACAE2"/>
        </a:accent5>
        <a:accent6>
          <a:srgbClr val="008A8A"/>
        </a:accent6>
        <a:hlink>
          <a:srgbClr val="6600CC"/>
        </a:hlink>
        <a:folHlink>
          <a:srgbClr val="FF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иний обелиск 5">
        <a:dk1>
          <a:srgbClr val="000000"/>
        </a:dk1>
        <a:lt1>
          <a:srgbClr val="FFFFFF"/>
        </a:lt1>
        <a:dk2>
          <a:srgbClr val="993300"/>
        </a:dk2>
        <a:lt2>
          <a:srgbClr val="FFCC66"/>
        </a:lt2>
        <a:accent1>
          <a:srgbClr val="FF6633"/>
        </a:accent1>
        <a:accent2>
          <a:srgbClr val="CC6600"/>
        </a:accent2>
        <a:accent3>
          <a:srgbClr val="CAADAA"/>
        </a:accent3>
        <a:accent4>
          <a:srgbClr val="DADADA"/>
        </a:accent4>
        <a:accent5>
          <a:srgbClr val="FFB8AD"/>
        </a:accent5>
        <a:accent6>
          <a:srgbClr val="B95C00"/>
        </a:accent6>
        <a:hlink>
          <a:srgbClr val="CC0000"/>
        </a:hlink>
        <a:folHlink>
          <a:srgbClr val="FFFF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Designs\Синий обелиск.pot</Template>
  <TotalTime>5975</TotalTime>
  <Words>236</Words>
  <Application>Microsoft Office PowerPoint</Application>
  <PresentationFormat>Экран (4:3)</PresentationFormat>
  <Paragraphs>132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Синий обелиск</vt:lpstr>
      <vt:lpstr>Управление Федеральной службы  по надзору в сфере связи, информационных технологий и массовых коммуникаций  по Приморскому краю   ( Управление Роскомнадзора по Приморскому краю )</vt:lpstr>
      <vt:lpstr>Слайд 2</vt:lpstr>
      <vt:lpstr>Информация о СМИ по состоянию на 20 июня 2016 года</vt:lpstr>
      <vt:lpstr>СМИ работающие в сети «Интернет» </vt:lpstr>
      <vt:lpstr>Слайд 5</vt:lpstr>
      <vt:lpstr>Слайд 6</vt:lpstr>
    </vt:vector>
  </TitlesOfParts>
  <Company>Research Center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Borisova</dc:creator>
  <cp:lastModifiedBy>Наталия Андрейченко</cp:lastModifiedBy>
  <cp:revision>660</cp:revision>
  <cp:lastPrinted>1601-01-01T00:00:00Z</cp:lastPrinted>
  <dcterms:created xsi:type="dcterms:W3CDTF">2003-10-25T20:18:40Z</dcterms:created>
  <dcterms:modified xsi:type="dcterms:W3CDTF">2016-06-15T04:14:37Z</dcterms:modified>
</cp:coreProperties>
</file>

<file path=docProps/thumbnail.jpeg>
</file>