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notesMasterIdLst>
    <p:notesMasterId r:id="rId8"/>
  </p:notesMasterIdLst>
  <p:handoutMasterIdLst>
    <p:handoutMasterId r:id="rId9"/>
  </p:handoutMasterIdLst>
  <p:sldIdLst>
    <p:sldId id="256" r:id="rId2"/>
    <p:sldId id="257" r:id="rId3"/>
    <p:sldId id="258" r:id="rId4"/>
    <p:sldId id="260" r:id="rId5"/>
    <p:sldId id="345" r:id="rId6"/>
    <p:sldId id="328" r:id="rId7"/>
  </p:sldIdLst>
  <p:sldSz cx="9144000" cy="6858000" type="screen4x3"/>
  <p:notesSz cx="6788150" cy="9917113"/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3123">
          <p15:clr>
            <a:srgbClr val="A4A3A4"/>
          </p15:clr>
        </p15:guide>
        <p15:guide id="2" pos="213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336600"/>
    <a:srgbClr val="003300"/>
    <a:srgbClr val="FA581E"/>
    <a:srgbClr val="005000"/>
    <a:srgbClr val="006600"/>
    <a:srgbClr val="2E5D8C"/>
    <a:srgbClr val="2F5F8F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932" autoAdjust="0"/>
    <p:restoredTop sz="94660" autoAdjust="0"/>
  </p:normalViewPr>
  <p:slideViewPr>
    <p:cSldViewPr>
      <p:cViewPr varScale="1">
        <p:scale>
          <a:sx n="116" d="100"/>
          <a:sy n="116" d="100"/>
        </p:scale>
        <p:origin x="-1608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6" d="100"/>
          <a:sy n="76" d="100"/>
        </p:scale>
        <p:origin x="-2166" y="-84"/>
      </p:cViewPr>
      <p:guideLst>
        <p:guide orient="horz" pos="3123"/>
        <p:guide pos="2138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1638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44925" y="0"/>
            <a:ext cx="2941638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48EBF98-72CF-43C9-8661-96FB3BE9F938}" type="datetimeFigureOut">
              <a:rPr lang="ru-RU" smtClean="0"/>
              <a:pPr/>
              <a:t>01.11.2016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420225"/>
            <a:ext cx="2941638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44925" y="9420225"/>
            <a:ext cx="2941638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79BA6E-144A-4892-BF03-3E0A620D171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22684530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16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989" tIns="45994" rIns="91989" bIns="45994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4925" y="0"/>
            <a:ext cx="29416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989" tIns="45994" rIns="91989" bIns="45994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174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2813" y="742950"/>
            <a:ext cx="4962525" cy="37211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7863" y="4710113"/>
            <a:ext cx="5432425" cy="4464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989" tIns="45994" rIns="91989" bIns="4599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18638"/>
            <a:ext cx="2941638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989" tIns="45994" rIns="91989" bIns="45994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4925" y="9418638"/>
            <a:ext cx="2941638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989" tIns="45994" rIns="91989" bIns="45994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5D2DBCB8-6651-4EAE-81EC-C440AF21F63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80825766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hidden">
            <a:xfrm>
              <a:off x="0" y="0"/>
              <a:ext cx="2208" cy="4320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>
                <a:defRPr/>
              </a:pPr>
              <a:endParaRPr lang="ru-RU" sz="2400">
                <a:latin typeface="Times New Roman" pitchFamily="18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/>
          </p:nvSpPr>
          <p:spPr bwMode="hidden">
            <a:xfrm>
              <a:off x="1081" y="1065"/>
              <a:ext cx="4679" cy="1596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ru-RU" sz="2400">
                <a:latin typeface="Times New Roman" pitchFamily="18" charset="0"/>
              </a:endParaRPr>
            </a:p>
          </p:txBody>
        </p:sp>
        <p:grpSp>
          <p:nvGrpSpPr>
            <p:cNvPr id="7" name="Group 5"/>
            <p:cNvGrpSpPr>
              <a:grpSpLocks/>
            </p:cNvGrpSpPr>
            <p:nvPr/>
          </p:nvGrpSpPr>
          <p:grpSpPr bwMode="auto">
            <a:xfrm>
              <a:off x="0" y="672"/>
              <a:ext cx="1806" cy="1989"/>
              <a:chOff x="0" y="672"/>
              <a:chExt cx="1806" cy="1989"/>
            </a:xfrm>
          </p:grpSpPr>
          <p:sp>
            <p:nvSpPr>
              <p:cNvPr id="8" name="Rectangle 6"/>
              <p:cNvSpPr>
                <a:spLocks noChangeArrowheads="1"/>
              </p:cNvSpPr>
              <p:nvPr userDrawn="1"/>
            </p:nvSpPr>
            <p:spPr bwMode="auto">
              <a:xfrm>
                <a:off x="361" y="2257"/>
                <a:ext cx="363" cy="404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9" name="Rectangle 7"/>
              <p:cNvSpPr>
                <a:spLocks noChangeArrowheads="1"/>
              </p:cNvSpPr>
              <p:nvPr userDrawn="1"/>
            </p:nvSpPr>
            <p:spPr bwMode="auto">
              <a:xfrm>
                <a:off x="1081" y="1065"/>
                <a:ext cx="362" cy="405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10" name="Rectangle 8"/>
              <p:cNvSpPr>
                <a:spLocks noChangeArrowheads="1"/>
              </p:cNvSpPr>
              <p:nvPr userDrawn="1"/>
            </p:nvSpPr>
            <p:spPr bwMode="auto">
              <a:xfrm>
                <a:off x="1437" y="672"/>
                <a:ext cx="369" cy="400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11" name="Rectangle 9"/>
              <p:cNvSpPr>
                <a:spLocks noChangeArrowheads="1"/>
              </p:cNvSpPr>
              <p:nvPr userDrawn="1"/>
            </p:nvSpPr>
            <p:spPr bwMode="auto">
              <a:xfrm>
                <a:off x="719" y="2257"/>
                <a:ext cx="368" cy="404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12" name="Rectangle 10"/>
              <p:cNvSpPr>
                <a:spLocks noChangeArrowheads="1"/>
              </p:cNvSpPr>
              <p:nvPr userDrawn="1"/>
            </p:nvSpPr>
            <p:spPr bwMode="auto">
              <a:xfrm>
                <a:off x="1437" y="1065"/>
                <a:ext cx="369" cy="405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13" name="Rectangle 11"/>
              <p:cNvSpPr>
                <a:spLocks noChangeArrowheads="1"/>
              </p:cNvSpPr>
              <p:nvPr userDrawn="1"/>
            </p:nvSpPr>
            <p:spPr bwMode="auto">
              <a:xfrm>
                <a:off x="719" y="1464"/>
                <a:ext cx="368" cy="399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14" name="Rectangle 12"/>
              <p:cNvSpPr>
                <a:spLocks noChangeArrowheads="1"/>
              </p:cNvSpPr>
              <p:nvPr userDrawn="1"/>
            </p:nvSpPr>
            <p:spPr bwMode="auto">
              <a:xfrm>
                <a:off x="0" y="1464"/>
                <a:ext cx="367" cy="399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15" name="Rectangle 13"/>
              <p:cNvSpPr>
                <a:spLocks noChangeArrowheads="1"/>
              </p:cNvSpPr>
              <p:nvPr userDrawn="1"/>
            </p:nvSpPr>
            <p:spPr bwMode="auto">
              <a:xfrm>
                <a:off x="1081" y="1464"/>
                <a:ext cx="362" cy="399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16" name="Rectangle 14"/>
              <p:cNvSpPr>
                <a:spLocks noChangeArrowheads="1"/>
              </p:cNvSpPr>
              <p:nvPr userDrawn="1"/>
            </p:nvSpPr>
            <p:spPr bwMode="auto">
              <a:xfrm>
                <a:off x="361" y="1857"/>
                <a:ext cx="363" cy="406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17" name="Rectangle 15"/>
              <p:cNvSpPr>
                <a:spLocks noChangeArrowheads="1"/>
              </p:cNvSpPr>
              <p:nvPr userDrawn="1"/>
            </p:nvSpPr>
            <p:spPr bwMode="auto">
              <a:xfrm>
                <a:off x="719" y="1857"/>
                <a:ext cx="368" cy="406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</p:grpSp>
      </p:grpSp>
      <p:sp>
        <p:nvSpPr>
          <p:cNvPr id="92179" name="Rectangle 19"/>
          <p:cNvSpPr>
            <a:spLocks noGrp="1" noChangeArrowheads="1"/>
          </p:cNvSpPr>
          <p:nvPr>
            <p:ph type="ctrTitle"/>
          </p:nvPr>
        </p:nvSpPr>
        <p:spPr>
          <a:xfrm>
            <a:off x="2971800" y="1828800"/>
            <a:ext cx="6019800" cy="2209800"/>
          </a:xfrm>
        </p:spPr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92180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2971800" y="4267200"/>
            <a:ext cx="6019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18" name="Rectangle 16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C671EB-7DC0-4A2C-A9A6-A69B04CF3195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  <p:sp>
        <p:nvSpPr>
          <p:cNvPr id="19" name="Rectangle 1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0" name="Rectangle 1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6C0AFE-7077-472D-B4D0-5F2BC8BFBC5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371B46-2AA6-467F-BBBD-D3CC5099C5C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5E5779-92BA-4CA9-8E32-860B32718FD1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457200"/>
            <a:ext cx="2057400" cy="54102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457200"/>
            <a:ext cx="6019800" cy="54102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BDCB53-52F7-4766-BE1D-3E16BF1BDDB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06C190-D3F4-467A-9D70-528CDB7FA93C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AE9035-48B2-473E-8B40-17C190BDB83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F7F83-55C8-4B33-BE35-813B1406C094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D4DD34-38BE-46DB-AC0A-67E253C9F2D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B5829BC-27C9-4132-9581-BC174F00E10B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40386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40386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596A1A-0E63-437C-94D0-287A856F44F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7EEEF47-472D-47A6-8335-5875CB14F7A1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1359211-D27D-4BB5-8E33-1C2F730A46D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9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385CC3-A328-4781-9206-2EBD6364D419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861FC09-D6B9-4E85-A074-09F39AF5D1A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5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8E1C06-2FAE-4A08-A5DB-97BD0207123B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7F40AB-EAD8-44DF-911E-F0C0EFFCCF5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4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BC7F9B-9F87-4803-A753-24A396A5763E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1D8106-3321-4A05-AE2E-DB9A9D1D7F9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2A3EAB-3A31-49A9-AAAA-EC6AC01C64D7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8B43D2C-4D76-4610-B94D-32A3B9063B9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0C88D1-2587-4A9B-A2F9-A6EAC658597F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1139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 Black" pitchFamily="34" charset="0"/>
              </a:defRPr>
            </a:lvl1pPr>
          </a:lstStyle>
          <a:p>
            <a:pPr>
              <a:defRPr/>
            </a:pPr>
            <a:fld id="{D277FB14-DF04-4327-B811-8DB3329FF0B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4000" cy="546100"/>
            <a:chOff x="0" y="0"/>
            <a:chExt cx="5760" cy="344"/>
          </a:xfrm>
        </p:grpSpPr>
        <p:sp>
          <p:nvSpPr>
            <p:cNvPr id="91141" name="Rectangle 5"/>
            <p:cNvSpPr>
              <a:spLocks noChangeArrowheads="1"/>
            </p:cNvSpPr>
            <p:nvPr/>
          </p:nvSpPr>
          <p:spPr bwMode="auto">
            <a:xfrm>
              <a:off x="0" y="0"/>
              <a:ext cx="180" cy="336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>
                <a:defRPr/>
              </a:pPr>
              <a:endParaRPr lang="ru-RU" sz="2400">
                <a:latin typeface="Times New Roman" pitchFamily="18" charset="0"/>
              </a:endParaRPr>
            </a:p>
          </p:txBody>
        </p:sp>
        <p:sp>
          <p:nvSpPr>
            <p:cNvPr id="91142" name="Rectangle 6"/>
            <p:cNvSpPr>
              <a:spLocks noChangeArrowheads="1"/>
            </p:cNvSpPr>
            <p:nvPr/>
          </p:nvSpPr>
          <p:spPr bwMode="auto">
            <a:xfrm>
              <a:off x="260" y="85"/>
              <a:ext cx="5500" cy="173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ru-RU" sz="2400">
                <a:latin typeface="Times New Roman" pitchFamily="18" charset="0"/>
              </a:endParaRPr>
            </a:p>
          </p:txBody>
        </p:sp>
        <p:sp>
          <p:nvSpPr>
            <p:cNvPr id="91143" name="Rectangle 7"/>
            <p:cNvSpPr>
              <a:spLocks noChangeArrowheads="1"/>
            </p:cNvSpPr>
            <p:nvPr/>
          </p:nvSpPr>
          <p:spPr bwMode="auto">
            <a:xfrm>
              <a:off x="258" y="85"/>
              <a:ext cx="87" cy="89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ru-RU">
                <a:solidFill>
                  <a:schemeClr val="hlink"/>
                </a:solidFill>
              </a:endParaRPr>
            </a:p>
          </p:txBody>
        </p:sp>
        <p:sp>
          <p:nvSpPr>
            <p:cNvPr id="91144" name="Rectangle 8"/>
            <p:cNvSpPr>
              <a:spLocks noChangeArrowheads="1"/>
            </p:cNvSpPr>
            <p:nvPr/>
          </p:nvSpPr>
          <p:spPr bwMode="auto">
            <a:xfrm>
              <a:off x="345" y="0"/>
              <a:ext cx="88" cy="87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ru-RU">
                <a:solidFill>
                  <a:schemeClr val="hlink"/>
                </a:solidFill>
              </a:endParaRPr>
            </a:p>
          </p:txBody>
        </p:sp>
        <p:sp>
          <p:nvSpPr>
            <p:cNvPr id="91145" name="Rectangle 9"/>
            <p:cNvSpPr>
              <a:spLocks noChangeArrowheads="1"/>
            </p:cNvSpPr>
            <p:nvPr/>
          </p:nvSpPr>
          <p:spPr bwMode="auto">
            <a:xfrm>
              <a:off x="345" y="85"/>
              <a:ext cx="88" cy="89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ru-RU">
                <a:solidFill>
                  <a:schemeClr val="accent2"/>
                </a:solidFill>
              </a:endParaRPr>
            </a:p>
          </p:txBody>
        </p:sp>
        <p:sp>
          <p:nvSpPr>
            <p:cNvPr id="91146" name="Rectangle 10"/>
            <p:cNvSpPr>
              <a:spLocks noChangeArrowheads="1"/>
            </p:cNvSpPr>
            <p:nvPr/>
          </p:nvSpPr>
          <p:spPr bwMode="auto">
            <a:xfrm>
              <a:off x="173" y="173"/>
              <a:ext cx="86" cy="87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ru-RU">
                <a:solidFill>
                  <a:schemeClr val="hlink"/>
                </a:solidFill>
              </a:endParaRPr>
            </a:p>
          </p:txBody>
        </p:sp>
        <p:sp>
          <p:nvSpPr>
            <p:cNvPr id="91147" name="Rectangle 11"/>
            <p:cNvSpPr>
              <a:spLocks noChangeArrowheads="1"/>
            </p:cNvSpPr>
            <p:nvPr/>
          </p:nvSpPr>
          <p:spPr bwMode="auto">
            <a:xfrm>
              <a:off x="83" y="86"/>
              <a:ext cx="89" cy="87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ru-RU" sz="2400">
                <a:latin typeface="Times New Roman" pitchFamily="18" charset="0"/>
              </a:endParaRPr>
            </a:p>
          </p:txBody>
        </p:sp>
        <p:sp>
          <p:nvSpPr>
            <p:cNvPr id="91148" name="Rectangle 12"/>
            <p:cNvSpPr>
              <a:spLocks noChangeArrowheads="1"/>
            </p:cNvSpPr>
            <p:nvPr/>
          </p:nvSpPr>
          <p:spPr bwMode="auto">
            <a:xfrm>
              <a:off x="258" y="171"/>
              <a:ext cx="87" cy="87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ru-RU">
                <a:solidFill>
                  <a:schemeClr val="accent2"/>
                </a:solidFill>
              </a:endParaRPr>
            </a:p>
          </p:txBody>
        </p:sp>
        <p:sp>
          <p:nvSpPr>
            <p:cNvPr id="91149" name="Rectangle 13"/>
            <p:cNvSpPr>
              <a:spLocks noChangeArrowheads="1"/>
            </p:cNvSpPr>
            <p:nvPr/>
          </p:nvSpPr>
          <p:spPr bwMode="auto">
            <a:xfrm>
              <a:off x="173" y="258"/>
              <a:ext cx="86" cy="86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ru-RU">
                <a:solidFill>
                  <a:schemeClr val="accent2"/>
                </a:solidFill>
              </a:endParaRPr>
            </a:p>
          </p:txBody>
        </p:sp>
      </p:grpSp>
      <p:sp>
        <p:nvSpPr>
          <p:cNvPr id="1029" name="Rectangle 1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57200"/>
            <a:ext cx="8229600" cy="1371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30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81200"/>
            <a:ext cx="8229600" cy="3886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91152" name="Rectangle 1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fld id="{6C074153-2F3E-412D-80AB-2D44F3943CEA}" type="datetime1">
              <a:rPr lang="ru-RU"/>
              <a:pPr>
                <a:defRPr/>
              </a:pPr>
              <a:t>01.11.2016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7" r:id="rId1"/>
    <p:sldLayoutId id="2147483817" r:id="rId2"/>
    <p:sldLayoutId id="2147483818" r:id="rId3"/>
    <p:sldLayoutId id="2147483819" r:id="rId4"/>
    <p:sldLayoutId id="2147483820" r:id="rId5"/>
    <p:sldLayoutId id="2147483821" r:id="rId6"/>
    <p:sldLayoutId id="2147483822" r:id="rId7"/>
    <p:sldLayoutId id="2147483823" r:id="rId8"/>
    <p:sldLayoutId id="2147483824" r:id="rId9"/>
    <p:sldLayoutId id="2147483825" r:id="rId10"/>
    <p:sldLayoutId id="2147483826" r:id="rId11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75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¨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¨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Номер слайда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7FA1D376-92F9-4E60-981C-D159CD98D9DC}" type="slidenum">
              <a:rPr lang="ru-RU" smtClean="0"/>
              <a:pPr/>
              <a:t>1</a:t>
            </a:fld>
            <a:endParaRPr lang="ru-RU" smtClean="0"/>
          </a:p>
        </p:txBody>
      </p:sp>
      <p:sp>
        <p:nvSpPr>
          <p:cNvPr id="4" name="Rectangle 46"/>
          <p:cNvSpPr txBox="1">
            <a:spLocks noGrp="1" noChangeArrowheads="1"/>
          </p:cNvSpPr>
          <p:nvPr/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anchor="b"/>
          <a:lstStyle/>
          <a:p>
            <a:pPr algn="r" eaLnBrk="1" hangingPunct="1">
              <a:defRPr/>
            </a:pPr>
            <a:endParaRPr lang="ru-RU" sz="120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076" name="Rectangle 7"/>
          <p:cNvSpPr>
            <a:spLocks noGrp="1" noChangeArrowheads="1"/>
          </p:cNvSpPr>
          <p:nvPr>
            <p:ph type="title"/>
          </p:nvPr>
        </p:nvSpPr>
        <p:spPr>
          <a:xfrm>
            <a:off x="468313" y="764704"/>
            <a:ext cx="8229600" cy="5450378"/>
          </a:xfrm>
        </p:spPr>
        <p:txBody>
          <a:bodyPr/>
          <a:lstStyle/>
          <a:p>
            <a:pPr algn="ctr" eaLnBrk="1" hangingPunct="1"/>
            <a:r>
              <a:rPr lang="ru-RU" sz="5400" b="1" dirty="0" smtClean="0">
                <a:latin typeface="Times New Roman" pitchFamily="18" charset="0"/>
              </a:rPr>
              <a:t>Порядок изменения кадастровой стоимости земельных участков</a:t>
            </a:r>
            <a:r>
              <a:rPr lang="ru-RU" sz="5400" b="1" dirty="0" smtClean="0">
                <a:latin typeface="Times New Roman" pitchFamily="18" charset="0"/>
              </a:rPr>
              <a:t/>
            </a:r>
            <a:br>
              <a:rPr lang="ru-RU" sz="5400" b="1" dirty="0" smtClean="0">
                <a:latin typeface="Times New Roman" pitchFamily="18" charset="0"/>
              </a:rPr>
            </a:br>
            <a:r>
              <a:rPr lang="ru-RU" sz="3200" b="1" dirty="0" smtClean="0">
                <a:latin typeface="Times New Roman" pitchFamily="18" charset="0"/>
              </a:rPr>
              <a:t/>
            </a:r>
            <a:br>
              <a:rPr lang="ru-RU" sz="3200" b="1" dirty="0" smtClean="0">
                <a:latin typeface="Times New Roman" pitchFamily="18" charset="0"/>
              </a:rPr>
            </a:br>
            <a:endParaRPr lang="ru-RU" sz="3200" dirty="0" smtClean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p14:dur="0"/>
    </mc:Choice>
    <mc:Fallback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Номер слайда 2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7311AE11-1275-46DA-B0CB-32C3FD76B324}" type="slidenum">
              <a:rPr lang="ru-RU" smtClean="0"/>
              <a:pPr/>
              <a:t>2</a:t>
            </a:fld>
            <a:endParaRPr lang="ru-RU" smtClean="0"/>
          </a:p>
        </p:txBody>
      </p:sp>
      <p:sp>
        <p:nvSpPr>
          <p:cNvPr id="4" name="Номер слайда 5"/>
          <p:cNvSpPr txBox="1">
            <a:spLocks noGrp="1"/>
          </p:cNvSpPr>
          <p:nvPr/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anchor="b"/>
          <a:lstStyle/>
          <a:p>
            <a:pPr algn="r" eaLnBrk="1" hangingPunct="1">
              <a:defRPr/>
            </a:pPr>
            <a:endParaRPr lang="ru-RU" sz="120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4100" name="Rectangle 38"/>
          <p:cNvSpPr>
            <a:spLocks noGrp="1" noChangeArrowheads="1"/>
          </p:cNvSpPr>
          <p:nvPr>
            <p:ph type="title" idx="4294967295"/>
          </p:nvPr>
        </p:nvSpPr>
        <p:spPr>
          <a:xfrm>
            <a:off x="323528" y="332656"/>
            <a:ext cx="8497888" cy="381700"/>
          </a:xfrm>
        </p:spPr>
        <p:txBody>
          <a:bodyPr/>
          <a:lstStyle/>
          <a:p>
            <a:pPr algn="ctr" eaLnBrk="1" hangingPunct="1"/>
            <a:r>
              <a:rPr lang="ru-RU" sz="2400" b="1" dirty="0" smtClean="0">
                <a:solidFill>
                  <a:schemeClr val="bg2">
                    <a:lumMod val="60000"/>
                    <a:lumOff val="40000"/>
                  </a:schemeClr>
                </a:solidFill>
              </a:rPr>
              <a:t>Основные понятия</a:t>
            </a:r>
            <a:endParaRPr lang="ru-RU" sz="2200" b="1" dirty="0" smtClean="0">
              <a:solidFill>
                <a:schemeClr val="bg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15751" name="Rectangle 39"/>
          <p:cNvSpPr>
            <a:spLocks noGrp="1" noChangeArrowheads="1"/>
          </p:cNvSpPr>
          <p:nvPr>
            <p:ph type="body" idx="4294967295"/>
          </p:nvPr>
        </p:nvSpPr>
        <p:spPr>
          <a:xfrm>
            <a:off x="395536" y="642919"/>
            <a:ext cx="8429625" cy="6215082"/>
          </a:xfrm>
        </p:spPr>
        <p:txBody>
          <a:bodyPr/>
          <a:lstStyle/>
          <a:p>
            <a:pPr>
              <a:buNone/>
            </a:pPr>
            <a:endParaRPr lang="ru-RU" sz="1800" b="1" dirty="0" smtClean="0">
              <a:solidFill>
                <a:srgbClr val="336600"/>
              </a:solidFill>
            </a:endParaRPr>
          </a:p>
          <a:p>
            <a:pPr indent="342900">
              <a:buNone/>
            </a:pPr>
            <a:endParaRPr lang="ru-RU" sz="1800" b="1" dirty="0" smtClean="0">
              <a:solidFill>
                <a:srgbClr val="00B0F0"/>
              </a:solidFill>
            </a:endParaRPr>
          </a:p>
          <a:p>
            <a:pPr indent="342900">
              <a:buNone/>
            </a:pPr>
            <a:r>
              <a:rPr lang="ru-RU" sz="1800" b="1" dirty="0" smtClean="0">
                <a:solidFill>
                  <a:srgbClr val="00B0F0"/>
                </a:solidFill>
              </a:rPr>
              <a:t>государственная </a:t>
            </a:r>
            <a:r>
              <a:rPr lang="ru-RU" sz="1800" b="1" dirty="0" smtClean="0">
                <a:solidFill>
                  <a:srgbClr val="00B0F0"/>
                </a:solidFill>
              </a:rPr>
              <a:t>кадастровая оценка </a:t>
            </a:r>
            <a:r>
              <a:rPr lang="ru-RU" sz="1800" dirty="0" smtClean="0"/>
              <a:t>- совокупность установленных </a:t>
            </a:r>
            <a:r>
              <a:rPr lang="ru-RU" sz="1800" dirty="0" smtClean="0"/>
              <a:t>процедур</a:t>
            </a:r>
            <a:r>
              <a:rPr lang="ru-RU" sz="1800" dirty="0" smtClean="0"/>
              <a:t>, направленных на определение кадастровой стоимости и осуществляемых в порядке, установленном настоящим Федеральным законом</a:t>
            </a:r>
          </a:p>
          <a:p>
            <a:pPr indent="342900">
              <a:buNone/>
            </a:pPr>
            <a:endParaRPr lang="ru-RU" sz="1800" dirty="0" smtClean="0">
              <a:solidFill>
                <a:srgbClr val="00B0F0"/>
              </a:solidFill>
            </a:endParaRPr>
          </a:p>
          <a:p>
            <a:pPr indent="342900">
              <a:buNone/>
            </a:pPr>
            <a:r>
              <a:rPr lang="ru-RU" sz="1800" b="1" dirty="0" smtClean="0">
                <a:solidFill>
                  <a:srgbClr val="00B0F0"/>
                </a:solidFill>
              </a:rPr>
              <a:t>кадастровая </a:t>
            </a:r>
            <a:r>
              <a:rPr lang="ru-RU" sz="1800" b="1" dirty="0" smtClean="0">
                <a:solidFill>
                  <a:srgbClr val="00B0F0"/>
                </a:solidFill>
              </a:rPr>
              <a:t>стоимость </a:t>
            </a:r>
            <a:r>
              <a:rPr lang="ru-RU" sz="1800" dirty="0" smtClean="0"/>
              <a:t>- </a:t>
            </a:r>
            <a:r>
              <a:rPr lang="ru-RU" sz="1800" dirty="0" err="1" smtClean="0"/>
              <a:t>стоимость</a:t>
            </a:r>
            <a:r>
              <a:rPr lang="ru-RU" sz="1800" dirty="0" smtClean="0"/>
              <a:t> объекта недвижимости, определенная в порядке, предусмотренном </a:t>
            </a:r>
            <a:r>
              <a:rPr lang="ru-RU" sz="1800" dirty="0" smtClean="0"/>
              <a:t>Федеральным законом «О государственной кадастровой оценке»</a:t>
            </a:r>
            <a:r>
              <a:rPr lang="ru-RU" sz="1800" dirty="0" smtClean="0"/>
              <a:t> от 3 июля 2016 года  N 237-ФЗ</a:t>
            </a:r>
            <a:r>
              <a:rPr lang="ru-RU" sz="1800" dirty="0" smtClean="0"/>
              <a:t> , </a:t>
            </a:r>
            <a:r>
              <a:rPr lang="ru-RU" sz="1800" dirty="0" smtClean="0"/>
              <a:t>в результате проведения государственной кадастровой оценки в соответствии с </a:t>
            </a:r>
            <a:r>
              <a:rPr lang="ru-RU" sz="1800" dirty="0" smtClean="0">
                <a:solidFill>
                  <a:schemeClr val="tx2"/>
                </a:solidFill>
              </a:rPr>
              <a:t>методическими  </a:t>
            </a:r>
            <a:r>
              <a:rPr lang="ru-RU" sz="1800" dirty="0" smtClean="0">
                <a:solidFill>
                  <a:schemeClr val="tx2"/>
                </a:solidFill>
              </a:rPr>
              <a:t>указаниями </a:t>
            </a:r>
            <a:r>
              <a:rPr lang="ru-RU" sz="1800" dirty="0" smtClean="0"/>
              <a:t>о </a:t>
            </a:r>
            <a:r>
              <a:rPr lang="ru-RU" sz="1800" dirty="0" smtClean="0"/>
              <a:t>государственной кадастровой оценке или в соответствии </a:t>
            </a:r>
            <a:r>
              <a:rPr lang="ru-RU" sz="1800" dirty="0" smtClean="0"/>
              <a:t>с требованиями Федерального закона</a:t>
            </a:r>
            <a:r>
              <a:rPr lang="ru-RU" sz="1800" dirty="0" smtClean="0"/>
              <a:t> от 3 июля 2016 года  N 237-ФЗ </a:t>
            </a:r>
          </a:p>
          <a:p>
            <a:endParaRPr lang="ru-RU" sz="1800" dirty="0" smtClean="0"/>
          </a:p>
          <a:p>
            <a:pPr>
              <a:buNone/>
            </a:pPr>
            <a:endParaRPr lang="ru-RU" sz="1800" dirty="0" smtClean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p14:dur="0"/>
    </mc:Choice>
    <mc:Fallback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Номер слайда 2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9C22D7BC-AFBB-43D8-9B9C-C57398ABBEC4}" type="slidenum">
              <a:rPr lang="ru-RU" smtClean="0"/>
              <a:pPr/>
              <a:t>3</a:t>
            </a:fld>
            <a:endParaRPr lang="ru-RU" smtClean="0"/>
          </a:p>
        </p:txBody>
      </p:sp>
      <p:sp>
        <p:nvSpPr>
          <p:cNvPr id="4" name="Номер слайда 5"/>
          <p:cNvSpPr txBox="1">
            <a:spLocks noGrp="1"/>
          </p:cNvSpPr>
          <p:nvPr/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anchor="b"/>
          <a:lstStyle/>
          <a:p>
            <a:pPr algn="r" eaLnBrk="1" hangingPunct="1">
              <a:defRPr/>
            </a:pPr>
            <a:endParaRPr lang="ru-RU" sz="120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5124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468313" y="476250"/>
            <a:ext cx="8156575" cy="215900"/>
          </a:xfrm>
        </p:spPr>
        <p:txBody>
          <a:bodyPr/>
          <a:lstStyle/>
          <a:p>
            <a:pPr algn="ctr" eaLnBrk="1" hangingPunct="1"/>
            <a:r>
              <a:rPr lang="ru-RU" sz="2200" b="1" dirty="0" smtClean="0"/>
              <a:t/>
            </a:r>
            <a:br>
              <a:rPr lang="ru-RU" sz="2200" b="1" dirty="0" smtClean="0"/>
            </a:br>
            <a:r>
              <a:rPr lang="ru-RU" sz="2200" b="1" dirty="0" smtClean="0"/>
              <a:t/>
            </a:r>
            <a:br>
              <a:rPr lang="ru-RU" sz="2200" b="1" dirty="0" smtClean="0"/>
            </a:br>
            <a:r>
              <a:rPr lang="ru-RU" sz="2200" b="1" dirty="0" smtClean="0"/>
              <a:t/>
            </a:r>
            <a:br>
              <a:rPr lang="ru-RU" sz="2200" b="1" dirty="0" smtClean="0"/>
            </a:br>
            <a:endParaRPr lang="ru-RU" sz="2200" b="1" dirty="0" smtClean="0"/>
          </a:p>
        </p:txBody>
      </p:sp>
      <p:sp>
        <p:nvSpPr>
          <p:cNvPr id="5125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79512" y="764705"/>
            <a:ext cx="8569201" cy="5878984"/>
          </a:xfrm>
        </p:spPr>
        <p:txBody>
          <a:bodyPr/>
          <a:lstStyle/>
          <a:p>
            <a:pPr marL="457200" indent="-457200" algn="just" eaLnBrk="1" hangingPunct="1">
              <a:lnSpc>
                <a:spcPct val="75000"/>
              </a:lnSpc>
              <a:buSzPct val="80000"/>
              <a:buNone/>
            </a:pPr>
            <a:endParaRPr lang="ru-RU" sz="2000" dirty="0" smtClean="0"/>
          </a:p>
          <a:p>
            <a:pPr marL="457200" indent="457200" algn="just" eaLnBrk="1" hangingPunct="1">
              <a:lnSpc>
                <a:spcPct val="75000"/>
              </a:lnSpc>
              <a:buSzPct val="80000"/>
              <a:buNone/>
            </a:pPr>
            <a:endParaRPr lang="ru-RU" sz="2000" dirty="0" smtClean="0"/>
          </a:p>
          <a:p>
            <a:pPr indent="342900" algn="just">
              <a:buNone/>
            </a:pPr>
            <a:r>
              <a:rPr lang="ru-RU" sz="2000" dirty="0" smtClean="0"/>
              <a:t>В качестве причин, по которым собственник участка может поднять вопрос об изменении его кадастровой стоимости, </a:t>
            </a:r>
            <a:r>
              <a:rPr lang="ru-RU" sz="2000" dirty="0" smtClean="0"/>
              <a:t>законодателем определены два обстоятельства:</a:t>
            </a:r>
            <a:endParaRPr lang="ru-RU" sz="2000" dirty="0" smtClean="0"/>
          </a:p>
          <a:p>
            <a:pPr>
              <a:buNone/>
            </a:pPr>
            <a:endParaRPr lang="ru-RU" sz="2000" dirty="0" smtClean="0"/>
          </a:p>
          <a:p>
            <a:r>
              <a:rPr lang="ru-RU" sz="2000" dirty="0" smtClean="0"/>
              <a:t>недостоверность сведений о земельном участке, на основании которых была установлена его текущая стоимость;</a:t>
            </a:r>
          </a:p>
          <a:p>
            <a:pPr>
              <a:buNone/>
            </a:pPr>
            <a:r>
              <a:rPr lang="ru-RU" sz="2000" dirty="0" smtClean="0"/>
              <a:t> </a:t>
            </a:r>
          </a:p>
          <a:p>
            <a:r>
              <a:rPr lang="ru-RU" sz="2000" dirty="0" smtClean="0"/>
              <a:t>значительные расхождения между кадастровой и рыночной стоимостью жилья.</a:t>
            </a:r>
          </a:p>
          <a:p>
            <a:pPr marL="457200" indent="457200" algn="just" eaLnBrk="1" hangingPunct="1">
              <a:lnSpc>
                <a:spcPct val="75000"/>
              </a:lnSpc>
              <a:buSzPct val="80000"/>
              <a:buNone/>
            </a:pPr>
            <a:endParaRPr lang="ru-RU" sz="2000" dirty="0" smtClean="0"/>
          </a:p>
          <a:p>
            <a:pPr marL="457200" indent="457200" algn="just" eaLnBrk="1" hangingPunct="1">
              <a:lnSpc>
                <a:spcPct val="75000"/>
              </a:lnSpc>
              <a:buSzPct val="80000"/>
              <a:buNone/>
            </a:pPr>
            <a:endParaRPr lang="ru-RU" sz="2000" dirty="0" smtClean="0"/>
          </a:p>
          <a:p>
            <a:pPr marL="457200" indent="457200" algn="just" eaLnBrk="1" hangingPunct="1">
              <a:lnSpc>
                <a:spcPct val="75000"/>
              </a:lnSpc>
              <a:buSzPct val="80000"/>
              <a:buNone/>
            </a:pPr>
            <a:endParaRPr lang="ru-RU" sz="2000" dirty="0" smtClean="0"/>
          </a:p>
        </p:txBody>
      </p:sp>
      <p:sp>
        <p:nvSpPr>
          <p:cNvPr id="6" name="Прямоугольник 5"/>
          <p:cNvSpPr/>
          <p:nvPr/>
        </p:nvSpPr>
        <p:spPr>
          <a:xfrm>
            <a:off x="683568" y="260648"/>
            <a:ext cx="8064896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 smtClean="0">
                <a:solidFill>
                  <a:srgbClr val="0070C0"/>
                </a:solidFill>
              </a:rPr>
              <a:t>Основания для оспаривания кадастровой стоимости </a:t>
            </a:r>
            <a:endParaRPr lang="ru-RU" sz="2400" dirty="0">
              <a:solidFill>
                <a:srgbClr val="0070C0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p14:dur="0"/>
    </mc:Choice>
    <mc:Fallback>
      <p:transition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Номер слайда 2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9D95619-1003-405B-BE1F-72CA8525BC32}" type="slidenum">
              <a:rPr lang="ru-RU" smtClean="0"/>
              <a:pPr/>
              <a:t>4</a:t>
            </a:fld>
            <a:endParaRPr lang="ru-RU" smtClean="0"/>
          </a:p>
        </p:txBody>
      </p:sp>
      <p:sp>
        <p:nvSpPr>
          <p:cNvPr id="4" name="Номер слайда 5"/>
          <p:cNvSpPr txBox="1">
            <a:spLocks noGrp="1"/>
          </p:cNvSpPr>
          <p:nvPr/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anchor="b"/>
          <a:lstStyle/>
          <a:p>
            <a:pPr algn="r" eaLnBrk="1" hangingPunct="1">
              <a:defRPr/>
            </a:pPr>
            <a:endParaRPr lang="ru-RU" sz="120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44386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467544" y="548680"/>
            <a:ext cx="8218487" cy="576064"/>
          </a:xfrm>
        </p:spPr>
        <p:txBody>
          <a:bodyPr/>
          <a:lstStyle/>
          <a:p>
            <a:pPr algn="ctr" eaLnBrk="1" hangingPunct="1">
              <a:defRPr/>
            </a:pPr>
            <a:r>
              <a:rPr lang="ru-RU" sz="2000" b="1" dirty="0" smtClean="0">
                <a:solidFill>
                  <a:schemeClr val="bg2">
                    <a:lumMod val="60000"/>
                    <a:lumOff val="40000"/>
                  </a:schemeClr>
                </a:solidFill>
              </a:rPr>
              <a:t>Порядок оспаривания кадастровой стоимости земли</a:t>
            </a:r>
            <a:br>
              <a:rPr lang="ru-RU" sz="2000" b="1" dirty="0" smtClean="0">
                <a:solidFill>
                  <a:schemeClr val="bg2">
                    <a:lumMod val="60000"/>
                    <a:lumOff val="40000"/>
                  </a:schemeClr>
                </a:solidFill>
              </a:rPr>
            </a:br>
            <a:endParaRPr lang="ru-RU" sz="2000" dirty="0" smtClean="0">
              <a:solidFill>
                <a:schemeClr val="bg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717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1019474"/>
            <a:ext cx="8218487" cy="5472608"/>
          </a:xfrm>
        </p:spPr>
        <p:txBody>
          <a:bodyPr/>
          <a:lstStyle/>
          <a:p>
            <a:pPr>
              <a:buNone/>
            </a:pPr>
            <a:r>
              <a:rPr lang="ru-RU" sz="2000" dirty="0" smtClean="0"/>
              <a:t>	</a:t>
            </a:r>
            <a:endParaRPr lang="ru-RU" sz="1600" dirty="0" smtClean="0"/>
          </a:p>
        </p:txBody>
      </p:sp>
      <p:sp>
        <p:nvSpPr>
          <p:cNvPr id="6" name="Прямоугольник 5"/>
          <p:cNvSpPr/>
          <p:nvPr/>
        </p:nvSpPr>
        <p:spPr>
          <a:xfrm>
            <a:off x="539552" y="1124744"/>
            <a:ext cx="7776864" cy="46628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/>
              <a:t>Для </a:t>
            </a:r>
            <a:r>
              <a:rPr lang="ru-RU" dirty="0" smtClean="0"/>
              <a:t>того чтобы изменить стоимость земли, указанную в кадастровых документах, необходимо выполнить следующие действия</a:t>
            </a:r>
            <a:r>
              <a:rPr lang="ru-RU" dirty="0" smtClean="0"/>
              <a:t>:</a:t>
            </a:r>
          </a:p>
          <a:p>
            <a:endParaRPr lang="ru-RU" dirty="0" smtClean="0"/>
          </a:p>
          <a:p>
            <a:pPr algn="just"/>
            <a:r>
              <a:rPr lang="ru-RU" dirty="0" smtClean="0"/>
              <a:t>◄ </a:t>
            </a:r>
            <a:r>
              <a:rPr lang="ru-RU" dirty="0" smtClean="0">
                <a:solidFill>
                  <a:schemeClr val="bg2">
                    <a:lumMod val="60000"/>
                    <a:lumOff val="40000"/>
                  </a:schemeClr>
                </a:solidFill>
              </a:rPr>
              <a:t>Определить </a:t>
            </a:r>
            <a:r>
              <a:rPr lang="ru-RU" dirty="0" smtClean="0">
                <a:solidFill>
                  <a:schemeClr val="bg2">
                    <a:lumMod val="60000"/>
                    <a:lumOff val="40000"/>
                  </a:schemeClr>
                </a:solidFill>
              </a:rPr>
              <a:t>реальную рыночную стоимость объекта недвижимости</a:t>
            </a:r>
            <a:r>
              <a:rPr lang="ru-RU" dirty="0" smtClean="0"/>
              <a:t>. Для этого необходимо обратиться к профессиональным оценщикам. Стоит отметить, что дата, на которую она определяется, должна соответствовать дате, указанной </a:t>
            </a:r>
            <a:r>
              <a:rPr lang="ru-RU" dirty="0" smtClean="0"/>
              <a:t>в кадастровых документах.</a:t>
            </a:r>
          </a:p>
          <a:p>
            <a:endParaRPr lang="ru-RU" dirty="0" smtClean="0"/>
          </a:p>
          <a:p>
            <a:pPr algn="just"/>
            <a:r>
              <a:rPr lang="ru-RU" dirty="0" smtClean="0"/>
              <a:t>◄ </a:t>
            </a:r>
            <a:r>
              <a:rPr lang="ru-RU" dirty="0" smtClean="0">
                <a:solidFill>
                  <a:schemeClr val="bg2">
                    <a:lumMod val="60000"/>
                    <a:lumOff val="40000"/>
                  </a:schemeClr>
                </a:solidFill>
              </a:rPr>
              <a:t>Оспорить </a:t>
            </a:r>
            <a:r>
              <a:rPr lang="ru-RU" dirty="0" smtClean="0">
                <a:solidFill>
                  <a:schemeClr val="bg2">
                    <a:lumMod val="60000"/>
                    <a:lumOff val="40000"/>
                  </a:schemeClr>
                </a:solidFill>
              </a:rPr>
              <a:t>указанный показатель в досудебном порядке</a:t>
            </a:r>
            <a:r>
              <a:rPr lang="ru-RU" dirty="0" smtClean="0"/>
              <a:t>. Данная стадия является обязательной только для юридических лиц, физические лица могут, минуя ее, обратиться в суд. На этом этапе собственнику земли потребуется обратиться с заявлением в специальную комиссию, занимающуюся рассмотрением вопросов по определению кадастровой стоимости недвижимости. Деятельность таких комиссий регулируется приказом Минэкономразвития РФ № 263 от 4.05.2012.</a:t>
            </a:r>
          </a:p>
          <a:p>
            <a:pPr marL="457200" indent="-457200" eaLnBrk="1" hangingPunct="1">
              <a:lnSpc>
                <a:spcPct val="75000"/>
              </a:lnSpc>
              <a:buSzPct val="80000"/>
              <a:buNone/>
            </a:pPr>
            <a:endParaRPr lang="ru-RU" sz="1200" b="1" i="1" dirty="0" smtClean="0">
              <a:solidFill>
                <a:srgbClr val="003300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p14:dur="0"/>
    </mc:Choice>
    <mc:Fallback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857F40AB-EAD8-44DF-911E-F0C0EFFCCF58}" type="slidenum">
              <a:rPr lang="ru-RU" smtClean="0"/>
              <a:pPr>
                <a:defRPr/>
              </a:pPr>
              <a:t>5</a:t>
            </a:fld>
            <a:endParaRPr lang="ru-RU"/>
          </a:p>
        </p:txBody>
      </p:sp>
      <p:sp>
        <p:nvSpPr>
          <p:cNvPr id="5" name="Прямоугольник 4"/>
          <p:cNvSpPr/>
          <p:nvPr/>
        </p:nvSpPr>
        <p:spPr>
          <a:xfrm>
            <a:off x="827584" y="1124744"/>
            <a:ext cx="7056784" cy="59400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>
                <a:solidFill>
                  <a:srgbClr val="00B0F0"/>
                </a:solidFill>
              </a:rPr>
              <a:t>К письменному заявлению потребуется приложить следующий пакет документов</a:t>
            </a:r>
            <a:r>
              <a:rPr lang="ru-RU" dirty="0" smtClean="0">
                <a:solidFill>
                  <a:srgbClr val="00B0F0"/>
                </a:solidFill>
              </a:rPr>
              <a:t>:</a:t>
            </a:r>
          </a:p>
          <a:p>
            <a:endParaRPr lang="ru-RU" dirty="0" smtClean="0"/>
          </a:p>
          <a:p>
            <a:r>
              <a:rPr lang="ru-RU" sz="1400" dirty="0" smtClean="0"/>
              <a:t>◄ справка </a:t>
            </a:r>
            <a:r>
              <a:rPr lang="ru-RU" sz="1400" dirty="0" smtClean="0"/>
              <a:t>о кадастровой стоимости объекта недвижимости, содержащая сведения об оспариваемых результатах определения кадастровой стоимости</a:t>
            </a:r>
            <a:r>
              <a:rPr lang="ru-RU" sz="1400" dirty="0" smtClean="0"/>
              <a:t>;</a:t>
            </a:r>
          </a:p>
          <a:p>
            <a:endParaRPr lang="ru-RU" sz="1400" dirty="0" smtClean="0"/>
          </a:p>
          <a:p>
            <a:r>
              <a:rPr lang="ru-RU" sz="1400" dirty="0" smtClean="0"/>
              <a:t>◄ </a:t>
            </a:r>
            <a:r>
              <a:rPr lang="ru-RU" sz="1400" dirty="0" smtClean="0"/>
              <a:t>нотариально </a:t>
            </a:r>
            <a:r>
              <a:rPr lang="ru-RU" sz="1400" dirty="0" smtClean="0"/>
              <a:t>заверенная копия правоустанавливающего или </a:t>
            </a:r>
            <a:r>
              <a:rPr lang="ru-RU" sz="1400" dirty="0" smtClean="0"/>
              <a:t>документа </a:t>
            </a:r>
            <a:r>
              <a:rPr lang="ru-RU" sz="1400" dirty="0" smtClean="0"/>
              <a:t>на объект недвижимости в </a:t>
            </a:r>
            <a:r>
              <a:rPr lang="ru-RU" sz="1400" dirty="0" smtClean="0"/>
              <a:t>случае;</a:t>
            </a:r>
          </a:p>
          <a:p>
            <a:endParaRPr lang="ru-RU" sz="1400" dirty="0" smtClean="0"/>
          </a:p>
          <a:p>
            <a:r>
              <a:rPr lang="ru-RU" sz="1400" dirty="0" smtClean="0"/>
              <a:t>◄ </a:t>
            </a:r>
            <a:r>
              <a:rPr lang="ru-RU" sz="1400" dirty="0" smtClean="0"/>
              <a:t>документы</a:t>
            </a:r>
            <a:r>
              <a:rPr lang="ru-RU" sz="1400" dirty="0" smtClean="0"/>
              <a:t>, подтверждающие недостоверность сведений об объекте недвижимости, использованных при определении его кадастровой стоимости, в случае, если заявление о пересмотре кадастровой стоимости подается на основании недостоверности указанных сведений</a:t>
            </a:r>
            <a:r>
              <a:rPr lang="ru-RU" sz="1400" dirty="0" smtClean="0"/>
              <a:t>;</a:t>
            </a:r>
          </a:p>
          <a:p>
            <a:endParaRPr lang="ru-RU" sz="1400" dirty="0" smtClean="0"/>
          </a:p>
          <a:p>
            <a:r>
              <a:rPr lang="ru-RU" sz="1400" dirty="0" smtClean="0"/>
              <a:t>◄ </a:t>
            </a:r>
            <a:r>
              <a:rPr lang="ru-RU" sz="1400" dirty="0" smtClean="0"/>
              <a:t>отчет</a:t>
            </a:r>
            <a:r>
              <a:rPr lang="ru-RU" sz="1400" dirty="0" smtClean="0"/>
              <a:t>, составленный на бумажном носителе и в форме электронного документа, в случае, если заявление о пересмотре кадастровой стоимости подается на основании установления в отношении объекта недвижимости его рыночной </a:t>
            </a:r>
            <a:r>
              <a:rPr lang="ru-RU" sz="1400" dirty="0" smtClean="0"/>
              <a:t>стоимости.</a:t>
            </a:r>
          </a:p>
          <a:p>
            <a:endParaRPr lang="ru-RU" sz="1400" dirty="0" smtClean="0"/>
          </a:p>
          <a:p>
            <a:pPr algn="just"/>
            <a:r>
              <a:rPr lang="ru-RU" sz="1600" dirty="0" smtClean="0"/>
              <a:t>Заявление о пересмотре кадастровой стоимости рассматривается комиссией </a:t>
            </a:r>
            <a:r>
              <a:rPr lang="ru-RU" sz="1600" b="1" dirty="0" smtClean="0"/>
              <a:t>в течение одного месяца </a:t>
            </a:r>
            <a:r>
              <a:rPr lang="ru-RU" sz="1600" dirty="0" smtClean="0"/>
              <a:t>с даты его поступления. </a:t>
            </a:r>
            <a:endParaRPr lang="ru-RU" sz="1600" dirty="0" smtClean="0"/>
          </a:p>
          <a:p>
            <a:pPr algn="just"/>
            <a:r>
              <a:rPr lang="ru-RU" sz="1400" dirty="0" smtClean="0"/>
              <a:t>Результаты </a:t>
            </a:r>
            <a:r>
              <a:rPr lang="ru-RU" sz="1400" dirty="0" smtClean="0"/>
              <a:t>должны быть отправлены заявителю (а также в органы местной власти) в пятидневный срок с момента вынесения решения. В случае отказа комиссии в изменении кадастровой стоимости земли, заявитель имеет право обратиться в суд.</a:t>
            </a:r>
          </a:p>
          <a:p>
            <a:endParaRPr lang="ru-RU" sz="1400" dirty="0"/>
          </a:p>
        </p:txBody>
      </p:sp>
      <p:sp>
        <p:nvSpPr>
          <p:cNvPr id="6" name="Rectangle 19"/>
          <p:cNvSpPr>
            <a:spLocks noChangeArrowheads="1"/>
          </p:cNvSpPr>
          <p:nvPr/>
        </p:nvSpPr>
        <p:spPr bwMode="auto">
          <a:xfrm>
            <a:off x="0" y="332656"/>
            <a:ext cx="8429625" cy="723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bIns="0"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ru-RU" sz="22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Calibri" pitchFamily="34" charset="0"/>
              </a:rPr>
              <a:t>                      </a:t>
            </a:r>
            <a:r>
              <a:rPr lang="ru-RU" sz="2200" b="1" dirty="0" smtClean="0">
                <a:solidFill>
                  <a:schemeClr val="bg2">
                    <a:lumMod val="60000"/>
                    <a:lumOff val="40000"/>
                  </a:schemeClr>
                </a:solidFill>
                <a:latin typeface="Calibri" pitchFamily="34" charset="0"/>
              </a:rPr>
              <a:t>Пакет документов для оспаривания кадастровой стоимости</a:t>
            </a:r>
            <a:endParaRPr lang="ru-RU" sz="2200" b="1" dirty="0">
              <a:solidFill>
                <a:schemeClr val="bg2">
                  <a:lumMod val="60000"/>
                  <a:lumOff val="40000"/>
                </a:schemeClr>
              </a:solidFill>
              <a:latin typeface="Calibri" pitchFamily="34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3"/>
          <p:cNvSpPr txBox="1">
            <a:spLocks noChangeArrowheads="1"/>
          </p:cNvSpPr>
          <p:nvPr/>
        </p:nvSpPr>
        <p:spPr bwMode="auto">
          <a:xfrm>
            <a:off x="0" y="115888"/>
            <a:ext cx="9144000" cy="366712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ru-RU" sz="1800" i="1">
              <a:solidFill>
                <a:schemeClr val="bg1"/>
              </a:solidFill>
            </a:endParaRPr>
          </a:p>
        </p:txBody>
      </p:sp>
      <p:sp>
        <p:nvSpPr>
          <p:cNvPr id="207891" name="Rectangle 19"/>
          <p:cNvSpPr>
            <a:spLocks noChangeArrowheads="1"/>
          </p:cNvSpPr>
          <p:nvPr/>
        </p:nvSpPr>
        <p:spPr bwMode="auto">
          <a:xfrm>
            <a:off x="0" y="260648"/>
            <a:ext cx="8429625" cy="3847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bIns="0"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ru-RU" sz="22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Calibri" pitchFamily="34" charset="0"/>
              </a:rPr>
              <a:t>                      </a:t>
            </a:r>
            <a:r>
              <a:rPr lang="ru-RU" sz="2200" b="1" dirty="0" smtClean="0">
                <a:solidFill>
                  <a:schemeClr val="bg2">
                    <a:lumMod val="60000"/>
                    <a:lumOff val="40000"/>
                  </a:schemeClr>
                </a:solidFill>
                <a:latin typeface="Calibri" pitchFamily="34" charset="0"/>
              </a:rPr>
              <a:t>Порядок </a:t>
            </a:r>
            <a:r>
              <a:rPr lang="ru-RU" sz="2200" b="1" dirty="0" smtClean="0">
                <a:solidFill>
                  <a:schemeClr val="bg2">
                    <a:lumMod val="60000"/>
                    <a:lumOff val="40000"/>
                  </a:schemeClr>
                </a:solidFill>
                <a:latin typeface="Calibri" pitchFamily="34" charset="0"/>
              </a:rPr>
              <a:t>оспаривания кадастровой стоимости в суде.</a:t>
            </a:r>
            <a:endParaRPr lang="ru-RU" sz="2200" b="1" dirty="0">
              <a:solidFill>
                <a:schemeClr val="bg2">
                  <a:lumMod val="60000"/>
                  <a:lumOff val="40000"/>
                </a:schemeClr>
              </a:solidFill>
              <a:latin typeface="Calibri" pitchFamily="34" charset="0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899592" y="908720"/>
            <a:ext cx="7488832" cy="42473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/>
              <a:t>Для обращения в суд заявителю необходимо</a:t>
            </a:r>
            <a:r>
              <a:rPr lang="ru-RU" dirty="0" smtClean="0"/>
              <a:t>:</a:t>
            </a:r>
          </a:p>
          <a:p>
            <a:endParaRPr lang="ru-RU" dirty="0" smtClean="0"/>
          </a:p>
          <a:p>
            <a:r>
              <a:rPr lang="ru-RU" dirty="0" smtClean="0"/>
              <a:t>◄ </a:t>
            </a:r>
            <a:r>
              <a:rPr lang="ru-RU" dirty="0" smtClean="0">
                <a:solidFill>
                  <a:srgbClr val="00B0F0"/>
                </a:solidFill>
              </a:rPr>
              <a:t>составить </a:t>
            </a:r>
            <a:r>
              <a:rPr lang="ru-RU" dirty="0" smtClean="0">
                <a:solidFill>
                  <a:srgbClr val="00B0F0"/>
                </a:solidFill>
              </a:rPr>
              <a:t>исковое заявление, </a:t>
            </a:r>
            <a:r>
              <a:rPr lang="ru-RU" dirty="0" smtClean="0"/>
              <a:t>указав в нем наименование судебного органа, в который оно направляется, сведения об ответчике, и изложить суть требований, предъявляемых к ответственному лицу</a:t>
            </a:r>
            <a:r>
              <a:rPr lang="ru-RU" dirty="0" smtClean="0"/>
              <a:t>;</a:t>
            </a:r>
          </a:p>
          <a:p>
            <a:endParaRPr lang="ru-RU" dirty="0" smtClean="0"/>
          </a:p>
          <a:p>
            <a:r>
              <a:rPr lang="ru-RU" dirty="0" smtClean="0"/>
              <a:t>◄ </a:t>
            </a:r>
            <a:r>
              <a:rPr lang="ru-RU" dirty="0" smtClean="0">
                <a:solidFill>
                  <a:srgbClr val="00B0F0"/>
                </a:solidFill>
              </a:rPr>
              <a:t>документацию</a:t>
            </a:r>
            <a:r>
              <a:rPr lang="ru-RU" dirty="0" smtClean="0">
                <a:solidFill>
                  <a:srgbClr val="00B0F0"/>
                </a:solidFill>
              </a:rPr>
              <a:t>, </a:t>
            </a:r>
            <a:r>
              <a:rPr lang="ru-RU" dirty="0" smtClean="0"/>
              <a:t>подтверждающую факт расхождения кадастровой стоимости с реальной стоимостью </a:t>
            </a:r>
            <a:r>
              <a:rPr lang="ru-RU" dirty="0" smtClean="0"/>
              <a:t>земли (отчет о кадастровой стоимости и </a:t>
            </a:r>
            <a:r>
              <a:rPr lang="ru-RU" dirty="0" smtClean="0"/>
              <a:t>экспертное </a:t>
            </a:r>
            <a:r>
              <a:rPr lang="ru-RU" dirty="0" smtClean="0"/>
              <a:t>заключение)</a:t>
            </a:r>
          </a:p>
          <a:p>
            <a:endParaRPr lang="ru-RU" dirty="0" smtClean="0"/>
          </a:p>
          <a:p>
            <a:r>
              <a:rPr lang="ru-RU" dirty="0" smtClean="0"/>
              <a:t>◄ </a:t>
            </a:r>
            <a:r>
              <a:rPr lang="ru-RU" dirty="0" smtClean="0">
                <a:solidFill>
                  <a:srgbClr val="00B0F0"/>
                </a:solidFill>
              </a:rPr>
              <a:t>квитанцию </a:t>
            </a:r>
            <a:r>
              <a:rPr lang="ru-RU" dirty="0" smtClean="0">
                <a:solidFill>
                  <a:srgbClr val="00B0F0"/>
                </a:solidFill>
              </a:rPr>
              <a:t>об уплате госпошлины</a:t>
            </a:r>
            <a:r>
              <a:rPr lang="ru-RU" dirty="0" smtClean="0">
                <a:solidFill>
                  <a:srgbClr val="00B0F0"/>
                </a:solidFill>
              </a:rPr>
              <a:t>.</a:t>
            </a:r>
          </a:p>
          <a:p>
            <a:endParaRPr lang="ru-RU" dirty="0" smtClean="0"/>
          </a:p>
          <a:p>
            <a:r>
              <a:rPr lang="ru-RU" dirty="0" smtClean="0"/>
              <a:t>По итогам рассмотрения заявления суд выносит решение, </a:t>
            </a:r>
            <a:r>
              <a:rPr lang="ru-RU" dirty="0" smtClean="0"/>
              <a:t>вступающее в </a:t>
            </a:r>
            <a:r>
              <a:rPr lang="ru-RU" dirty="0" smtClean="0"/>
              <a:t>силу </a:t>
            </a:r>
            <a:r>
              <a:rPr lang="ru-RU" dirty="0" smtClean="0"/>
              <a:t>через месяц </a:t>
            </a:r>
            <a:r>
              <a:rPr lang="ru-RU" dirty="0" smtClean="0"/>
              <a:t>с момента его принятия.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Пиксел">
  <a:themeElements>
    <a:clrScheme name="Пиксел 12">
      <a:dk1>
        <a:srgbClr val="000000"/>
      </a:dk1>
      <a:lt1>
        <a:srgbClr val="FFFFFF"/>
      </a:lt1>
      <a:dk2>
        <a:srgbClr val="000000"/>
      </a:dk2>
      <a:lt2>
        <a:srgbClr val="00007D"/>
      </a:lt2>
      <a:accent1>
        <a:srgbClr val="9999FF"/>
      </a:accent1>
      <a:accent2>
        <a:srgbClr val="9999CC"/>
      </a:accent2>
      <a:accent3>
        <a:srgbClr val="FFFFFF"/>
      </a:accent3>
      <a:accent4>
        <a:srgbClr val="000000"/>
      </a:accent4>
      <a:accent5>
        <a:srgbClr val="CACAFF"/>
      </a:accent5>
      <a:accent6>
        <a:srgbClr val="8A8AB9"/>
      </a:accent6>
      <a:hlink>
        <a:srgbClr val="666699"/>
      </a:hlink>
      <a:folHlink>
        <a:srgbClr val="CCCCE6"/>
      </a:folHlink>
    </a:clrScheme>
    <a:fontScheme name="Пиксел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Пиксел 1">
        <a:dk1>
          <a:srgbClr val="0066FF"/>
        </a:dk1>
        <a:lt1>
          <a:srgbClr val="FFFFFF"/>
        </a:lt1>
        <a:dk2>
          <a:srgbClr val="000066"/>
        </a:dk2>
        <a:lt2>
          <a:srgbClr val="FFFFFF"/>
        </a:lt2>
        <a:accent1>
          <a:srgbClr val="6699FF"/>
        </a:accent1>
        <a:accent2>
          <a:srgbClr val="3333FF"/>
        </a:accent2>
        <a:accent3>
          <a:srgbClr val="AAAAB8"/>
        </a:accent3>
        <a:accent4>
          <a:srgbClr val="DADADA"/>
        </a:accent4>
        <a:accent5>
          <a:srgbClr val="B8CAFF"/>
        </a:accent5>
        <a:accent6>
          <a:srgbClr val="2D2DE7"/>
        </a:accent6>
        <a:hlink>
          <a:srgbClr val="FFCC00"/>
        </a:hlink>
        <a:folHlink>
          <a:srgbClr val="00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иксел 2">
        <a:dk1>
          <a:srgbClr val="009999"/>
        </a:dk1>
        <a:lt1>
          <a:srgbClr val="FFFFFF"/>
        </a:lt1>
        <a:dk2>
          <a:srgbClr val="334B49"/>
        </a:dk2>
        <a:lt2>
          <a:srgbClr val="FFFFFF"/>
        </a:lt2>
        <a:accent1>
          <a:srgbClr val="33CCCC"/>
        </a:accent1>
        <a:accent2>
          <a:srgbClr val="008080"/>
        </a:accent2>
        <a:accent3>
          <a:srgbClr val="ADB1B1"/>
        </a:accent3>
        <a:accent4>
          <a:srgbClr val="DADADA"/>
        </a:accent4>
        <a:accent5>
          <a:srgbClr val="ADE2E2"/>
        </a:accent5>
        <a:accent6>
          <a:srgbClr val="007373"/>
        </a:accent6>
        <a:hlink>
          <a:srgbClr val="FFCC00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иксел 3">
        <a:dk1>
          <a:srgbClr val="006699"/>
        </a:dk1>
        <a:lt1>
          <a:srgbClr val="FFFFFF"/>
        </a:lt1>
        <a:dk2>
          <a:srgbClr val="333399"/>
        </a:dk2>
        <a:lt2>
          <a:srgbClr val="FFFFFF"/>
        </a:lt2>
        <a:accent1>
          <a:srgbClr val="0099CC"/>
        </a:accent1>
        <a:accent2>
          <a:srgbClr val="0386AF"/>
        </a:accent2>
        <a:accent3>
          <a:srgbClr val="ADADCA"/>
        </a:accent3>
        <a:accent4>
          <a:srgbClr val="DADADA"/>
        </a:accent4>
        <a:accent5>
          <a:srgbClr val="AACAE2"/>
        </a:accent5>
        <a:accent6>
          <a:srgbClr val="02799E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иксел 4">
        <a:dk1>
          <a:srgbClr val="008080"/>
        </a:dk1>
        <a:lt1>
          <a:srgbClr val="FFFFFF"/>
        </a:lt1>
        <a:dk2>
          <a:srgbClr val="2F978D"/>
        </a:dk2>
        <a:lt2>
          <a:srgbClr val="FFFFFF"/>
        </a:lt2>
        <a:accent1>
          <a:srgbClr val="0099FF"/>
        </a:accent1>
        <a:accent2>
          <a:srgbClr val="009999"/>
        </a:accent2>
        <a:accent3>
          <a:srgbClr val="ADC9C5"/>
        </a:accent3>
        <a:accent4>
          <a:srgbClr val="DADADA"/>
        </a:accent4>
        <a:accent5>
          <a:srgbClr val="AACAFF"/>
        </a:accent5>
        <a:accent6>
          <a:srgbClr val="008A8A"/>
        </a:accent6>
        <a:hlink>
          <a:srgbClr val="FFFFCC"/>
        </a:hlink>
        <a:folHlink>
          <a:srgbClr val="70CAC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иксел 5">
        <a:dk1>
          <a:srgbClr val="822504"/>
        </a:dk1>
        <a:lt1>
          <a:srgbClr val="FFFFFF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9E2A06"/>
        </a:accent2>
        <a:accent3>
          <a:srgbClr val="ADAAAA"/>
        </a:accent3>
        <a:accent4>
          <a:srgbClr val="DADADA"/>
        </a:accent4>
        <a:accent5>
          <a:srgbClr val="FFCAAA"/>
        </a:accent5>
        <a:accent6>
          <a:srgbClr val="8F2505"/>
        </a:accent6>
        <a:hlink>
          <a:srgbClr val="FF3300"/>
        </a:hlink>
        <a:folHlink>
          <a:srgbClr val="7C070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иксел 6">
        <a:dk1>
          <a:srgbClr val="336600"/>
        </a:dk1>
        <a:lt1>
          <a:srgbClr val="FFFFFF"/>
        </a:lt1>
        <a:dk2>
          <a:srgbClr val="4A7911"/>
        </a:dk2>
        <a:lt2>
          <a:srgbClr val="FFFFFF"/>
        </a:lt2>
        <a:accent1>
          <a:srgbClr val="666633"/>
        </a:accent1>
        <a:accent2>
          <a:srgbClr val="669900"/>
        </a:accent2>
        <a:accent3>
          <a:srgbClr val="B1BEAA"/>
        </a:accent3>
        <a:accent4>
          <a:srgbClr val="DADADA"/>
        </a:accent4>
        <a:accent5>
          <a:srgbClr val="B8B8AD"/>
        </a:accent5>
        <a:accent6>
          <a:srgbClr val="5C8A00"/>
        </a:accent6>
        <a:hlink>
          <a:srgbClr val="FFCC00"/>
        </a:hlink>
        <a:folHlink>
          <a:srgbClr val="99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иксел 7">
        <a:dk1>
          <a:srgbClr val="000000"/>
        </a:dk1>
        <a:lt1>
          <a:srgbClr val="FFFFFF"/>
        </a:lt1>
        <a:dk2>
          <a:srgbClr val="000000"/>
        </a:dk2>
        <a:lt2>
          <a:srgbClr val="CC3300"/>
        </a:lt2>
        <a:accent1>
          <a:srgbClr val="FFCC00"/>
        </a:accent1>
        <a:accent2>
          <a:srgbClr val="CC66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иксел 8">
        <a:dk1>
          <a:srgbClr val="003300"/>
        </a:dk1>
        <a:lt1>
          <a:srgbClr val="FFFFFF"/>
        </a:lt1>
        <a:dk2>
          <a:srgbClr val="000000"/>
        </a:dk2>
        <a:lt2>
          <a:srgbClr val="336600"/>
        </a:lt2>
        <a:accent1>
          <a:srgbClr val="CCCC00"/>
        </a:accent1>
        <a:accent2>
          <a:srgbClr val="669900"/>
        </a:accent2>
        <a:accent3>
          <a:srgbClr val="FFFFFF"/>
        </a:accent3>
        <a:accent4>
          <a:srgbClr val="002A00"/>
        </a:accent4>
        <a:accent5>
          <a:srgbClr val="E2E2AA"/>
        </a:accent5>
        <a:accent6>
          <a:srgbClr val="5C8A00"/>
        </a:accent6>
        <a:hlink>
          <a:srgbClr val="333300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иксел 9">
        <a:dk1>
          <a:srgbClr val="000000"/>
        </a:dk1>
        <a:lt1>
          <a:srgbClr val="FFFFFF"/>
        </a:lt1>
        <a:dk2>
          <a:srgbClr val="000000"/>
        </a:dk2>
        <a:lt2>
          <a:srgbClr val="440044"/>
        </a:lt2>
        <a:accent1>
          <a:srgbClr val="FFCCCC"/>
        </a:accent1>
        <a:accent2>
          <a:srgbClr val="790571"/>
        </a:accent2>
        <a:accent3>
          <a:srgbClr val="FFFFFF"/>
        </a:accent3>
        <a:accent4>
          <a:srgbClr val="000000"/>
        </a:accent4>
        <a:accent5>
          <a:srgbClr val="FFE2E2"/>
        </a:accent5>
        <a:accent6>
          <a:srgbClr val="6D0466"/>
        </a:accent6>
        <a:hlink>
          <a:srgbClr val="993366"/>
        </a:hlink>
        <a:folHlink>
          <a:srgbClr val="9F839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иксел 10">
        <a:dk1>
          <a:srgbClr val="000000"/>
        </a:dk1>
        <a:lt1>
          <a:srgbClr val="FFFFFF"/>
        </a:lt1>
        <a:dk2>
          <a:srgbClr val="000000"/>
        </a:dk2>
        <a:lt2>
          <a:srgbClr val="FF9900"/>
        </a:lt2>
        <a:accent1>
          <a:srgbClr val="FFCC99"/>
        </a:accent1>
        <a:accent2>
          <a:srgbClr val="FBA313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E39310"/>
        </a:accent6>
        <a:hlink>
          <a:srgbClr val="CC3300"/>
        </a:hlink>
        <a:folHlink>
          <a:srgbClr val="FCC66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иксел 11">
        <a:dk1>
          <a:srgbClr val="000000"/>
        </a:dk1>
        <a:lt1>
          <a:srgbClr val="FFFFFF"/>
        </a:lt1>
        <a:dk2>
          <a:srgbClr val="000000"/>
        </a:dk2>
        <a:lt2>
          <a:srgbClr val="779F92"/>
        </a:lt2>
        <a:accent1>
          <a:srgbClr val="33CCCC"/>
        </a:accent1>
        <a:accent2>
          <a:srgbClr val="9DC2D7"/>
        </a:accent2>
        <a:accent3>
          <a:srgbClr val="FFFFFF"/>
        </a:accent3>
        <a:accent4>
          <a:srgbClr val="000000"/>
        </a:accent4>
        <a:accent5>
          <a:srgbClr val="ADE2E2"/>
        </a:accent5>
        <a:accent6>
          <a:srgbClr val="8EB0C3"/>
        </a:accent6>
        <a:hlink>
          <a:srgbClr val="006666"/>
        </a:hlink>
        <a:folHlink>
          <a:srgbClr val="CCC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иксел 12">
        <a:dk1>
          <a:srgbClr val="000000"/>
        </a:dk1>
        <a:lt1>
          <a:srgbClr val="FFFFFF"/>
        </a:lt1>
        <a:dk2>
          <a:srgbClr val="000000"/>
        </a:dk2>
        <a:lt2>
          <a:srgbClr val="00007D"/>
        </a:lt2>
        <a:accent1>
          <a:srgbClr val="9999FF"/>
        </a:accent1>
        <a:accent2>
          <a:srgbClr val="9999CC"/>
        </a:accent2>
        <a:accent3>
          <a:srgbClr val="FFFFFF"/>
        </a:accent3>
        <a:accent4>
          <a:srgbClr val="000000"/>
        </a:accent4>
        <a:accent5>
          <a:srgbClr val="CACAFF"/>
        </a:accent5>
        <a:accent6>
          <a:srgbClr val="8A8AB9"/>
        </a:accent6>
        <a:hlink>
          <a:srgbClr val="666699"/>
        </a:hlink>
        <a:folHlink>
          <a:srgbClr val="CCCCE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4521</TotalTime>
  <Words>522</Words>
  <Application>Microsoft Office PowerPoint</Application>
  <PresentationFormat>Экран (4:3)</PresentationFormat>
  <Paragraphs>52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Пиксел</vt:lpstr>
      <vt:lpstr>Порядок изменения кадастровой стоимости земельных участков  </vt:lpstr>
      <vt:lpstr>Основные понятия</vt:lpstr>
      <vt:lpstr>   </vt:lpstr>
      <vt:lpstr>Порядок оспаривания кадастровой стоимости земли </vt:lpstr>
      <vt:lpstr>Слайд 5</vt:lpstr>
      <vt:lpstr>Слайд 6</vt:lpstr>
    </vt:vector>
  </TitlesOfParts>
  <Company>World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ВЭД - ТЕМА I (ПРЕЗЕНТАЦИЯ)</dc:title>
  <dc:creator>ОВАКИМЯН А. Б.</dc:creator>
  <cp:lastModifiedBy>Андрей</cp:lastModifiedBy>
  <cp:revision>452</cp:revision>
  <dcterms:created xsi:type="dcterms:W3CDTF">2006-05-26T15:16:13Z</dcterms:created>
  <dcterms:modified xsi:type="dcterms:W3CDTF">2016-11-01T12:31:18Z</dcterms:modified>
</cp:coreProperties>
</file>

<file path=docProps/thumbnail.jpeg>
</file>