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BF9F"/>
    <a:srgbClr val="C4E18B"/>
    <a:srgbClr val="93FFC4"/>
    <a:srgbClr val="AE8DEF"/>
    <a:srgbClr val="DFC9EF"/>
    <a:srgbClr val="FFEDB3"/>
    <a:srgbClr val="EEE196"/>
    <a:srgbClr val="B8E597"/>
    <a:srgbClr val="E4F1CB"/>
    <a:srgbClr val="FAB6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378" autoAdjust="0"/>
    <p:restoredTop sz="94660"/>
  </p:normalViewPr>
  <p:slideViewPr>
    <p:cSldViewPr snapToGrid="0">
      <p:cViewPr>
        <p:scale>
          <a:sx n="114" d="100"/>
          <a:sy n="114" d="100"/>
        </p:scale>
        <p:origin x="-1104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14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2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08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44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98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52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11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66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04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194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71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44CEA-524A-44E1-8125-3112CED70452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85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950" y="58724"/>
            <a:ext cx="11376029" cy="545284"/>
          </a:xfrm>
          <a:prstGeom prst="roundRect">
            <a:avLst/>
          </a:prstGeom>
          <a:solidFill>
            <a:srgbClr val="C4E18B"/>
          </a:solidFill>
          <a:ln>
            <a:solidFill>
              <a:srgbClr val="AE8DEF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>Государственная </a:t>
            </a:r>
            <a:r>
              <a:rPr lang="ru-RU" sz="1800" b="1" dirty="0"/>
              <a:t>социальная </a:t>
            </a:r>
            <a:r>
              <a:rPr lang="ru-RU" sz="1800" b="1" dirty="0" smtClean="0"/>
              <a:t>помощь на </a:t>
            </a:r>
            <a:r>
              <a:rPr lang="ru-RU" sz="1800" b="1" dirty="0"/>
              <a:t>основании социального контракта на </a:t>
            </a:r>
            <a:r>
              <a:rPr lang="ru-RU" sz="1800" b="1" dirty="0" smtClean="0"/>
              <a:t>мероприятие «поиск работы</a:t>
            </a:r>
            <a:r>
              <a:rPr lang="ru-RU" sz="1800" b="1" dirty="0" smtClean="0"/>
              <a:t>» </a:t>
            </a:r>
            <a:r>
              <a:rPr lang="ru-RU" sz="1200" b="1" i="1" dirty="0"/>
              <a:t>дополнительную консультацию можно получить в органе социальной защиты  населения (КГКУ «ЦСПН») по месту жительства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700" b="1" dirty="0">
              <a:solidFill>
                <a:schemeClr val="tx1">
                  <a:alpha val="63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7446" y="696286"/>
            <a:ext cx="7399090" cy="1232695"/>
          </a:xfrm>
          <a:prstGeom prst="roundRect">
            <a:avLst/>
          </a:prstGeom>
          <a:solidFill>
            <a:srgbClr val="FFEDB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1100" b="1" dirty="0" smtClean="0"/>
              <a:t>Предмет социального </a:t>
            </a:r>
            <a:r>
              <a:rPr lang="ru-RU" sz="1100" b="1" dirty="0"/>
              <a:t>контракта </a:t>
            </a:r>
            <a:r>
              <a:rPr lang="ru-RU" sz="1100" b="1" dirty="0" smtClean="0"/>
              <a:t>по мероприятию «поиск работы»</a:t>
            </a:r>
            <a:r>
              <a:rPr lang="ru-RU" sz="1100" dirty="0" smtClean="0"/>
              <a:t> -  соглашение </a:t>
            </a:r>
            <a:r>
              <a:rPr lang="ru-RU" sz="1100" dirty="0"/>
              <a:t>Сторон, в соответствии с которым </a:t>
            </a:r>
            <a:r>
              <a:rPr lang="ru-RU" sz="1100" dirty="0" smtClean="0"/>
              <a:t>КГКУ «ЦСПН» обязуется </a:t>
            </a:r>
            <a:r>
              <a:rPr lang="ru-RU" sz="1100" dirty="0"/>
              <a:t>оказать Заявителю государственную социальную помощь при реализации мероприятия по </a:t>
            </a:r>
            <a:r>
              <a:rPr lang="ru-RU" sz="1100" dirty="0" smtClean="0"/>
              <a:t>«поиску работы», </a:t>
            </a:r>
            <a:r>
              <a:rPr lang="ru-RU" sz="1100" dirty="0"/>
              <a:t>а Заявитель (семья Заявителя) - предпринять активные действия по выполнению мероприятий, предусмотренных программой социальной адаптации, в целях поиска работы и заключения трудового договора в период действия социального контракта</a:t>
            </a:r>
            <a:r>
              <a:rPr lang="ru-RU" sz="1100" dirty="0" smtClean="0"/>
              <a:t>. </a:t>
            </a:r>
          </a:p>
          <a:p>
            <a:pPr marL="0" indent="0" algn="just">
              <a:buNone/>
            </a:pPr>
            <a:r>
              <a:rPr lang="ru-RU" sz="1100" b="1" u="sng" dirty="0" smtClean="0"/>
              <a:t>Программа </a:t>
            </a:r>
            <a:r>
              <a:rPr lang="ru-RU" sz="1100" b="1" u="sng" dirty="0"/>
              <a:t>социальной адаптации</a:t>
            </a:r>
            <a:r>
              <a:rPr lang="ru-RU" sz="1100" dirty="0"/>
              <a:t> - разработанные межведомственной комиссией совместно с гражданином мероприятия, которые направлены на преодоление им трудной жизненной ситуации, а также определенные такой программой виды, объем и порядок реализации этих мероприятий.</a:t>
            </a:r>
          </a:p>
          <a:p>
            <a:pPr marL="0" indent="0" algn="just">
              <a:buNone/>
            </a:pPr>
            <a:endParaRPr lang="ru-RU" sz="11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3574" y="2044746"/>
            <a:ext cx="3983663" cy="634751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малоимущие семьи;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</a:t>
            </a:r>
            <a:r>
              <a:rPr lang="ru-RU" sz="1200" dirty="0"/>
              <a:t>малоимущие одиноко проживающие </a:t>
            </a:r>
            <a:r>
              <a:rPr lang="ru-RU" sz="1200" dirty="0" smtClean="0"/>
              <a:t>граждане </a:t>
            </a:r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695406" y="2679497"/>
            <a:ext cx="705394" cy="1"/>
          </a:xfrm>
          <a:prstGeom prst="straightConnector1">
            <a:avLst/>
          </a:prstGeom>
          <a:ln>
            <a:noFill/>
            <a:tailEnd type="triangle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543574" y="5436066"/>
            <a:ext cx="4060272" cy="132783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sz="1100" dirty="0" smtClean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 smtClean="0">
                <a:ea typeface="Tahoma" panose="020B0604030504040204" pitchFamily="34" charset="0"/>
                <a:cs typeface="Tahoma" panose="020B0604030504040204" pitchFamily="34" charset="0"/>
              </a:rPr>
              <a:t>Выплаты связанные с трудоустройством</a:t>
            </a:r>
            <a:r>
              <a:rPr lang="ru-RU" sz="1100" dirty="0" smtClean="0">
                <a:ea typeface="Tahoma" panose="020B0604030504040204" pitchFamily="34" charset="0"/>
                <a:cs typeface="Tahoma" panose="020B0604030504040204" pitchFamily="34" charset="0"/>
              </a:rPr>
              <a:t>: 14 779 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р. в месяц. Всего 4 месяца:  1 месяц с даты заключения СК и в</a:t>
            </a:r>
            <a:r>
              <a:rPr lang="ru-RU" sz="1200" dirty="0" smtClean="0"/>
              <a:t> течение 3 месяцев </a:t>
            </a:r>
            <a:r>
              <a:rPr lang="ru-RU" sz="1200" dirty="0"/>
              <a:t>с даты подтверждения </a:t>
            </a:r>
            <a:r>
              <a:rPr lang="ru-RU" sz="1200"/>
              <a:t>факта </a:t>
            </a:r>
            <a:r>
              <a:rPr lang="ru-RU" sz="1200" smtClean="0"/>
              <a:t>трудоустройства. </a:t>
            </a:r>
            <a:endParaRPr lang="ru-RU" sz="1200" dirty="0" smtClean="0"/>
          </a:p>
          <a:p>
            <a:pPr algn="just"/>
            <a:r>
              <a:rPr lang="ru-RU" sz="1200" b="1" dirty="0">
                <a:ea typeface="Tahoma" panose="020B0604030504040204" pitchFamily="34" charset="0"/>
                <a:cs typeface="Tahoma" panose="020B0604030504040204" pitchFamily="34" charset="0"/>
              </a:rPr>
              <a:t>Выплаты связанные с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обучением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: 7 389 р. в месяц (не более 3  месяцев) и оплата услуг обучения не </a:t>
            </a:r>
            <a:r>
              <a:rPr lang="ru-RU" sz="1200" dirty="0" smtClean="0"/>
              <a:t>&gt; 30 </a:t>
            </a:r>
            <a:r>
              <a:rPr lang="ru-RU" sz="1200" dirty="0" err="1" smtClean="0"/>
              <a:t>тыс.р</a:t>
            </a:r>
            <a:r>
              <a:rPr lang="ru-RU" sz="1200" dirty="0" smtClean="0"/>
              <a:t>.</a:t>
            </a:r>
            <a:endParaRPr lang="ru-RU" sz="12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357145" y="2139193"/>
            <a:ext cx="4672669" cy="321346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100" dirty="0" smtClean="0"/>
              <a:t>1. Заявление;</a:t>
            </a:r>
          </a:p>
          <a:p>
            <a:pPr algn="just"/>
            <a:r>
              <a:rPr lang="ru-RU" sz="1100" dirty="0" smtClean="0"/>
              <a:t>2. Паспорт гражданина РФ (в случае его отсутствия - временное удостоверение личности гражданина РФ).</a:t>
            </a:r>
          </a:p>
          <a:p>
            <a:pPr algn="just"/>
            <a:r>
              <a:rPr lang="ru-RU" sz="1100" dirty="0" smtClean="0"/>
              <a:t>В случае обращения малоимущей семьи - паспорт гражданина Российской Федерации (в случае его отсутствия - временное удостоверение личности гражданина Российской Федерации) каждого члена семьи заявителя;</a:t>
            </a:r>
          </a:p>
          <a:p>
            <a:pPr algn="just"/>
            <a:r>
              <a:rPr lang="ru-RU" sz="1100" dirty="0" smtClean="0"/>
              <a:t>3. Документы, подтверждающие доходы заявителя и каждого члена его семьи за три последних месяца</a:t>
            </a:r>
            <a:r>
              <a:rPr lang="ru-RU" sz="1100" b="1" dirty="0" smtClean="0"/>
              <a:t>,</a:t>
            </a:r>
            <a:r>
              <a:rPr lang="ru-RU" sz="1100" dirty="0" smtClean="0"/>
              <a:t> предшествующих месяцу обращения, в соответствии с видами доходов, утвержденных постановлением Правительства Российской Федерации № 512; </a:t>
            </a:r>
          </a:p>
          <a:p>
            <a:pPr algn="just"/>
            <a:r>
              <a:rPr lang="ru-RU" sz="1100" dirty="0" smtClean="0"/>
              <a:t>4</a:t>
            </a:r>
            <a:r>
              <a:rPr lang="ru-RU" sz="1100" dirty="0"/>
              <a:t>. Согласие на обработку персональных данных несовершеннолетних лиц, зарегистрированных совместно с заявителем;</a:t>
            </a:r>
          </a:p>
          <a:p>
            <a:pPr algn="just"/>
            <a:r>
              <a:rPr lang="ru-RU" sz="1100" dirty="0"/>
              <a:t>5. </a:t>
            </a:r>
            <a:r>
              <a:rPr lang="ru-RU" sz="1100" dirty="0" smtClean="0"/>
              <a:t>Свидетельство </a:t>
            </a:r>
            <a:r>
              <a:rPr lang="ru-RU" sz="1100" dirty="0"/>
              <a:t>о рождении ребенка (детей) (в случае обращения малоимущей семьи, имеющей несовершеннолетних детей </a:t>
            </a:r>
            <a:r>
              <a:rPr lang="ru-RU" sz="1100" dirty="0" smtClean="0"/>
              <a:t>и регистрации </a:t>
            </a:r>
            <a:r>
              <a:rPr lang="ru-RU" sz="1100" dirty="0"/>
              <a:t>записи акта о рождении ребенка за пределами </a:t>
            </a:r>
            <a:r>
              <a:rPr lang="ru-RU" sz="1100" dirty="0" smtClean="0"/>
              <a:t>Российской Федерации. </a:t>
            </a:r>
            <a:endParaRPr lang="ru-RU" sz="11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543574" y="4251149"/>
            <a:ext cx="3983663" cy="1101513"/>
          </a:xfrm>
          <a:prstGeom prst="roundRect">
            <a:avLst>
              <a:gd name="adj" fmla="val 33314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200" dirty="0" smtClean="0"/>
              <a:t>встать </a:t>
            </a:r>
            <a:r>
              <a:rPr lang="ru-RU" sz="1200" dirty="0"/>
              <a:t>на учет в органах занятости населения в качестве безработного или ищущего </a:t>
            </a:r>
            <a:r>
              <a:rPr lang="ru-RU" sz="1200" dirty="0" smtClean="0"/>
              <a:t>работу;</a:t>
            </a:r>
            <a:endParaRPr lang="ru-RU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200" dirty="0" smtClean="0"/>
              <a:t>зарегистрироваться </a:t>
            </a:r>
            <a:r>
              <a:rPr lang="ru-RU" sz="1200" dirty="0"/>
              <a:t>в информационно-аналитической системе Общероссийской базы вакансий «работа в России»</a:t>
            </a:r>
          </a:p>
          <a:p>
            <a:pPr algn="ct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617204" y="5436066"/>
            <a:ext cx="4412610" cy="13198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dirty="0" smtClean="0"/>
              <a:t>1. Подать </a:t>
            </a:r>
            <a:r>
              <a:rPr lang="ru-RU" sz="1100" dirty="0"/>
              <a:t>заявление и пакет документов через МФЦ в органы социальной защиты.</a:t>
            </a:r>
          </a:p>
          <a:p>
            <a:pPr algn="just"/>
            <a:r>
              <a:rPr lang="ru-RU" sz="1100" dirty="0"/>
              <a:t>2. Разработать совместно с межведомственной комиссией индивидуальную программу  социальной адаптации. </a:t>
            </a:r>
          </a:p>
          <a:p>
            <a:pPr algn="just"/>
            <a:r>
              <a:rPr lang="ru-RU" sz="1100" dirty="0"/>
              <a:t>3. Заключить социальный контракт.</a:t>
            </a:r>
          </a:p>
          <a:p>
            <a:pPr algn="just"/>
            <a:r>
              <a:rPr lang="ru-RU" sz="1100" dirty="0"/>
              <a:t>4. Выполнять мероприятия программы социальной адаптации и обязанности, установленные социальным контрактом.</a:t>
            </a:r>
          </a:p>
          <a:p>
            <a:pPr algn="just"/>
            <a:r>
              <a:rPr lang="ru-RU" sz="1100" dirty="0"/>
              <a:t>5. Предоставлять </a:t>
            </a:r>
            <a:r>
              <a:rPr lang="ru-RU" sz="1100" dirty="0" smtClean="0"/>
              <a:t>отчетность и документы.</a:t>
            </a:r>
            <a:endParaRPr lang="ru-RU" sz="1100" dirty="0"/>
          </a:p>
        </p:txBody>
      </p:sp>
      <p:sp>
        <p:nvSpPr>
          <p:cNvPr id="26" name="Объект 3"/>
          <p:cNvSpPr txBox="1">
            <a:spLocks/>
          </p:cNvSpPr>
          <p:nvPr/>
        </p:nvSpPr>
        <p:spPr>
          <a:xfrm>
            <a:off x="7617204" y="704675"/>
            <a:ext cx="1060523" cy="1174459"/>
          </a:xfrm>
          <a:prstGeom prst="roundRect">
            <a:avLst/>
          </a:prstGeom>
          <a:solidFill>
            <a:srgbClr val="FAB6A8"/>
          </a:solidFill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действия СК</a:t>
            </a:r>
          </a:p>
        </p:txBody>
      </p:sp>
      <p:sp>
        <p:nvSpPr>
          <p:cNvPr id="30" name="Объект 3"/>
          <p:cNvSpPr txBox="1">
            <a:spLocks/>
          </p:cNvSpPr>
          <p:nvPr/>
        </p:nvSpPr>
        <p:spPr>
          <a:xfrm>
            <a:off x="8791662" y="704674"/>
            <a:ext cx="3238151" cy="1258349"/>
          </a:xfrm>
          <a:prstGeom prst="roundRect">
            <a:avLst/>
          </a:prstGeom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200" dirty="0"/>
              <a:t>не более чем на 9 месяцев (период выплаты до 4 мес., в случае обучения - до 7 мес.)</a:t>
            </a:r>
          </a:p>
          <a:p>
            <a:pPr algn="just"/>
            <a:r>
              <a:rPr lang="ru-RU" sz="1200" dirty="0" smtClean="0"/>
              <a:t>может </a:t>
            </a:r>
            <a:r>
              <a:rPr lang="ru-RU" sz="1200" dirty="0"/>
              <a:t>быть </a:t>
            </a:r>
            <a:r>
              <a:rPr lang="ru-RU" sz="1200" dirty="0" smtClean="0"/>
              <a:t>продлен,  </a:t>
            </a:r>
            <a:r>
              <a:rPr lang="ru-RU" sz="1200" dirty="0"/>
              <a:t>но не более чем на половину </a:t>
            </a:r>
            <a:r>
              <a:rPr lang="ru-RU" sz="1100" dirty="0" smtClean="0"/>
              <a:t>срока </a:t>
            </a:r>
            <a:r>
              <a:rPr lang="ru-RU" sz="1100" dirty="0"/>
              <a:t>ранее заключенного СК</a:t>
            </a:r>
            <a:endParaRPr lang="ru-RU" sz="11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ru-RU" sz="17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771626" y="5436066"/>
            <a:ext cx="1501629" cy="132783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Действия для граждан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695406" y="2214696"/>
            <a:ext cx="1577849" cy="3058610"/>
          </a:xfrm>
          <a:prstGeom prst="roundRect">
            <a:avLst/>
          </a:prstGeom>
          <a:solidFill>
            <a:srgbClr val="9DBF9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Обязательные документы </a:t>
            </a: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назначения ГСП по СК</a:t>
            </a:r>
          </a:p>
          <a:p>
            <a:pPr algn="ctr"/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1543574" y="2818701"/>
            <a:ext cx="3983663" cy="127512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среднедушевой </a:t>
            </a:r>
            <a:r>
              <a:rPr lang="ru-RU" sz="1200" dirty="0"/>
              <a:t>доход семьи (одиноко проживающего гражданина) ниже величины прожиточного минимума, установленного в Приморском крае (ВПМ определяется по социально-демографическим группам);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проживание на </a:t>
            </a:r>
            <a:r>
              <a:rPr lang="ru-RU" sz="1200" dirty="0"/>
              <a:t>территории Приморского </a:t>
            </a:r>
            <a:r>
              <a:rPr lang="ru-RU" sz="1200" dirty="0" smtClean="0"/>
              <a:t>края</a:t>
            </a:r>
            <a:endParaRPr lang="ru-RU" sz="1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280" y="2044745"/>
            <a:ext cx="1367404" cy="7739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Кто может быть участником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92281" y="3026382"/>
            <a:ext cx="1367403" cy="106744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назначения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92281" y="4345497"/>
            <a:ext cx="1367403" cy="92780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получения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92281" y="5581936"/>
            <a:ext cx="1367403" cy="93631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Размер и период выплаты, в том числе в связи с обучением</a:t>
            </a:r>
            <a:endParaRPr lang="ru-RU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1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онкие сплошные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</TotalTime>
  <Words>408</Words>
  <Application>Microsoft Office PowerPoint</Application>
  <PresentationFormat>Произвольный</PresentationFormat>
  <Paragraphs>35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 Государственная социальная помощь на основании социального контракта на мероприятие «поиск работы» дополнительную консультацию можно получить в органе социальной защиты  населения (КГКУ «ЦСПН») по месту жительства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связи с введением на территории Приморского края режима повышенной готовности на основании постановления Губернатора Приморского края от 18.03.2020 № 21-пг  «О мерах по предотвращению распространения на территории Приморского края новой коронавирусной инфекции (COVID-2019)» продлено беззаявительное предоставление мер социальной поддержки</dc:title>
  <dc:creator>Ульзутуева Наталья Евгеньевна</dc:creator>
  <cp:lastModifiedBy>Горбенко Ирина Викторовна</cp:lastModifiedBy>
  <cp:revision>57</cp:revision>
  <cp:lastPrinted>2020-11-02T02:56:51Z</cp:lastPrinted>
  <dcterms:created xsi:type="dcterms:W3CDTF">2020-10-29T02:15:42Z</dcterms:created>
  <dcterms:modified xsi:type="dcterms:W3CDTF">2021-02-16T06:01:16Z</dcterms:modified>
</cp:coreProperties>
</file>