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515" r:id="rId3"/>
    <p:sldId id="517" r:id="rId4"/>
    <p:sldId id="521" r:id="rId5"/>
    <p:sldId id="522" r:id="rId6"/>
    <p:sldId id="523" r:id="rId7"/>
    <p:sldId id="524" r:id="rId8"/>
    <p:sldId id="525" r:id="rId9"/>
    <p:sldId id="526" r:id="rId10"/>
  </p:sldIdLst>
  <p:sldSz cx="12801600" cy="9601200" type="A3"/>
  <p:notesSz cx="6805613" cy="99441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640080" algn="l" rtl="0" fontAlgn="base">
      <a:spcBef>
        <a:spcPct val="0"/>
      </a:spcBef>
      <a:spcAft>
        <a:spcPct val="0"/>
      </a:spcAft>
      <a:defRPr kern="1200">
        <a:solidFill>
          <a:schemeClr val="tx1"/>
        </a:solidFill>
        <a:latin typeface="Arial" charset="0"/>
        <a:ea typeface="+mn-ea"/>
        <a:cs typeface="Arial" charset="0"/>
      </a:defRPr>
    </a:lvl2pPr>
    <a:lvl3pPr marL="1280160" algn="l" rtl="0" fontAlgn="base">
      <a:spcBef>
        <a:spcPct val="0"/>
      </a:spcBef>
      <a:spcAft>
        <a:spcPct val="0"/>
      </a:spcAft>
      <a:defRPr kern="1200">
        <a:solidFill>
          <a:schemeClr val="tx1"/>
        </a:solidFill>
        <a:latin typeface="Arial" charset="0"/>
        <a:ea typeface="+mn-ea"/>
        <a:cs typeface="Arial" charset="0"/>
      </a:defRPr>
    </a:lvl3pPr>
    <a:lvl4pPr marL="1920240" algn="l" rtl="0" fontAlgn="base">
      <a:spcBef>
        <a:spcPct val="0"/>
      </a:spcBef>
      <a:spcAft>
        <a:spcPct val="0"/>
      </a:spcAft>
      <a:defRPr kern="1200">
        <a:solidFill>
          <a:schemeClr val="tx1"/>
        </a:solidFill>
        <a:latin typeface="Arial" charset="0"/>
        <a:ea typeface="+mn-ea"/>
        <a:cs typeface="Arial" charset="0"/>
      </a:defRPr>
    </a:lvl4pPr>
    <a:lvl5pPr marL="2560320" algn="l" rtl="0" fontAlgn="base">
      <a:spcBef>
        <a:spcPct val="0"/>
      </a:spcBef>
      <a:spcAft>
        <a:spcPct val="0"/>
      </a:spcAft>
      <a:defRPr kern="1200">
        <a:solidFill>
          <a:schemeClr val="tx1"/>
        </a:solidFill>
        <a:latin typeface="Arial" charset="0"/>
        <a:ea typeface="+mn-ea"/>
        <a:cs typeface="Arial" charset="0"/>
      </a:defRPr>
    </a:lvl5pPr>
    <a:lvl6pPr marL="3200400" algn="l" defTabSz="1280160" rtl="0" eaLnBrk="1" latinLnBrk="0" hangingPunct="1">
      <a:defRPr kern="1200">
        <a:solidFill>
          <a:schemeClr val="tx1"/>
        </a:solidFill>
        <a:latin typeface="Arial" charset="0"/>
        <a:ea typeface="+mn-ea"/>
        <a:cs typeface="Arial" charset="0"/>
      </a:defRPr>
    </a:lvl6pPr>
    <a:lvl7pPr marL="3840480" algn="l" defTabSz="1280160" rtl="0" eaLnBrk="1" latinLnBrk="0" hangingPunct="1">
      <a:defRPr kern="1200">
        <a:solidFill>
          <a:schemeClr val="tx1"/>
        </a:solidFill>
        <a:latin typeface="Arial" charset="0"/>
        <a:ea typeface="+mn-ea"/>
        <a:cs typeface="Arial" charset="0"/>
      </a:defRPr>
    </a:lvl7pPr>
    <a:lvl8pPr marL="4480560" algn="l" defTabSz="1280160" rtl="0" eaLnBrk="1" latinLnBrk="0" hangingPunct="1">
      <a:defRPr kern="1200">
        <a:solidFill>
          <a:schemeClr val="tx1"/>
        </a:solidFill>
        <a:latin typeface="Arial" charset="0"/>
        <a:ea typeface="+mn-ea"/>
        <a:cs typeface="Arial" charset="0"/>
      </a:defRPr>
    </a:lvl8pPr>
    <a:lvl9pPr marL="5120640" algn="l" defTabSz="128016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FF9999"/>
    <a:srgbClr val="CC99FF"/>
    <a:srgbClr val="FF7C80"/>
    <a:srgbClr val="8EB4E3"/>
    <a:srgbClr val="C0504D"/>
    <a:srgbClr val="D99694"/>
    <a:srgbClr val="FF5050"/>
  </p:clrMru>
</p:presentationPr>
</file>

<file path=ppt/tableStyles.xml><?xml version="1.0" encoding="utf-8"?>
<a:tblStyleLst xmlns:a="http://schemas.openxmlformats.org/drawingml/2006/main" def="{5C22544A-7EE6-4342-B048-85BDC9FD1C3A}">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51" autoAdjust="0"/>
    <p:restoredTop sz="98056" autoAdjust="0"/>
  </p:normalViewPr>
  <p:slideViewPr>
    <p:cSldViewPr>
      <p:cViewPr>
        <p:scale>
          <a:sx n="80" d="100"/>
          <a:sy n="80" d="100"/>
        </p:scale>
        <p:origin x="-324" y="90"/>
      </p:cViewPr>
      <p:guideLst>
        <p:guide orient="horz" pos="3024"/>
        <p:guide pos="4032"/>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cs typeface="+mn-cs"/>
              </a:defRPr>
            </a:lvl1pPr>
          </a:lstStyle>
          <a:p>
            <a:pPr>
              <a:defRPr/>
            </a:pPr>
            <a:endParaRPr lang="ru-RU"/>
          </a:p>
        </p:txBody>
      </p:sp>
      <p:sp>
        <p:nvSpPr>
          <p:cNvPr id="3" name="Дата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cs typeface="+mn-cs"/>
              </a:defRPr>
            </a:lvl1pPr>
          </a:lstStyle>
          <a:p>
            <a:pPr>
              <a:defRPr/>
            </a:pPr>
            <a:fld id="{036D632D-10F6-46C6-BD1C-AA8BB55D918C}" type="datetimeFigureOut">
              <a:rPr lang="ru-RU"/>
              <a:pPr>
                <a:defRPr/>
              </a:pPr>
              <a:t>10.07.2014</a:t>
            </a:fld>
            <a:endParaRPr lang="ru-RU"/>
          </a:p>
        </p:txBody>
      </p:sp>
      <p:sp>
        <p:nvSpPr>
          <p:cNvPr id="4" name="Образ слайда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1038" y="4722813"/>
            <a:ext cx="5443537" cy="4475162"/>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445625"/>
            <a:ext cx="2949575" cy="496888"/>
          </a:xfrm>
          <a:prstGeom prst="rect">
            <a:avLst/>
          </a:prstGeom>
        </p:spPr>
        <p:txBody>
          <a:bodyPr vert="horz" lIns="91440" tIns="45720" rIns="91440" bIns="45720" rtlCol="0" anchor="b"/>
          <a:lstStyle>
            <a:lvl1pPr algn="l">
              <a:defRPr sz="1200">
                <a:cs typeface="+mn-cs"/>
              </a:defRPr>
            </a:lvl1pPr>
          </a:lstStyle>
          <a:p>
            <a:pPr>
              <a:defRPr/>
            </a:pPr>
            <a:endParaRPr lang="ru-RU"/>
          </a:p>
        </p:txBody>
      </p:sp>
      <p:sp>
        <p:nvSpPr>
          <p:cNvPr id="7" name="Номер слайда 6"/>
          <p:cNvSpPr>
            <a:spLocks noGrp="1"/>
          </p:cNvSpPr>
          <p:nvPr>
            <p:ph type="sldNum" sz="quarter" idx="5"/>
          </p:nvPr>
        </p:nvSpPr>
        <p:spPr>
          <a:xfrm>
            <a:off x="3854450" y="9445625"/>
            <a:ext cx="2949575" cy="496888"/>
          </a:xfrm>
          <a:prstGeom prst="rect">
            <a:avLst/>
          </a:prstGeom>
        </p:spPr>
        <p:txBody>
          <a:bodyPr vert="horz" lIns="91440" tIns="45720" rIns="91440" bIns="45720" rtlCol="0" anchor="b"/>
          <a:lstStyle>
            <a:lvl1pPr algn="r">
              <a:defRPr sz="1200">
                <a:cs typeface="+mn-cs"/>
              </a:defRPr>
            </a:lvl1pPr>
          </a:lstStyle>
          <a:p>
            <a:pPr>
              <a:defRPr/>
            </a:pPr>
            <a:fld id="{497D5028-2C62-4114-A6E3-F39F13569CDA}"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mn-lt"/>
        <a:ea typeface="+mn-ea"/>
        <a:cs typeface="+mn-cs"/>
      </a:defRPr>
    </a:lvl1pPr>
    <a:lvl2pPr marL="640080" algn="l" rtl="0" eaLnBrk="0" fontAlgn="base" hangingPunct="0">
      <a:spcBef>
        <a:spcPct val="30000"/>
      </a:spcBef>
      <a:spcAft>
        <a:spcPct val="0"/>
      </a:spcAft>
      <a:defRPr sz="1700" kern="1200">
        <a:solidFill>
          <a:schemeClr val="tx1"/>
        </a:solidFill>
        <a:latin typeface="+mn-lt"/>
        <a:ea typeface="+mn-ea"/>
        <a:cs typeface="+mn-cs"/>
      </a:defRPr>
    </a:lvl2pPr>
    <a:lvl3pPr marL="1280160" algn="l" rtl="0" eaLnBrk="0" fontAlgn="base" hangingPunct="0">
      <a:spcBef>
        <a:spcPct val="30000"/>
      </a:spcBef>
      <a:spcAft>
        <a:spcPct val="0"/>
      </a:spcAft>
      <a:defRPr sz="1700" kern="1200">
        <a:solidFill>
          <a:schemeClr val="tx1"/>
        </a:solidFill>
        <a:latin typeface="+mn-lt"/>
        <a:ea typeface="+mn-ea"/>
        <a:cs typeface="+mn-cs"/>
      </a:defRPr>
    </a:lvl3pPr>
    <a:lvl4pPr marL="1920240" algn="l" rtl="0" eaLnBrk="0" fontAlgn="base" hangingPunct="0">
      <a:spcBef>
        <a:spcPct val="30000"/>
      </a:spcBef>
      <a:spcAft>
        <a:spcPct val="0"/>
      </a:spcAft>
      <a:defRPr sz="1700" kern="1200">
        <a:solidFill>
          <a:schemeClr val="tx1"/>
        </a:solidFill>
        <a:latin typeface="+mn-lt"/>
        <a:ea typeface="+mn-ea"/>
        <a:cs typeface="+mn-cs"/>
      </a:defRPr>
    </a:lvl4pPr>
    <a:lvl5pPr marL="2560320" algn="l" rtl="0" eaLnBrk="0" fontAlgn="base" hangingPunct="0">
      <a:spcBef>
        <a:spcPct val="30000"/>
      </a:spcBef>
      <a:spcAft>
        <a:spcPct val="0"/>
      </a:spcAft>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раз слайда 1"/>
          <p:cNvSpPr>
            <a:spLocks noGrp="1" noRot="1" noChangeAspect="1" noTextEdit="1"/>
          </p:cNvSpPr>
          <p:nvPr>
            <p:ph type="sldImg"/>
          </p:nvPr>
        </p:nvSpPr>
        <p:spPr bwMode="auto">
          <a:noFill/>
          <a:ln>
            <a:solidFill>
              <a:srgbClr val="000000"/>
            </a:solidFill>
            <a:miter lim="800000"/>
            <a:headEnd/>
            <a:tailEnd/>
          </a:ln>
        </p:spPr>
      </p:sp>
      <p:sp>
        <p:nvSpPr>
          <p:cNvPr id="35843"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403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8AC4C76-5C33-41AC-95E2-BA78F590BB90}" type="slidenum">
              <a:rPr lang="ru-RU" smtClean="0"/>
              <a:pPr>
                <a:defRPr/>
              </a:pPr>
              <a:t>1</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dirty="0"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2</a:t>
            </a:fld>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3</a:t>
            </a:fld>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4</a:t>
            </a:fld>
            <a:endParaRPr 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5</a:t>
            </a:fld>
            <a:endParaRPr 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6</a:t>
            </a:fld>
            <a:endParaRPr 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dirty="0"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7</a:t>
            </a:fld>
            <a:endParaRPr lang="ru-RU"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8</a:t>
            </a:fld>
            <a:endParaRPr 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9</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60120" y="2982596"/>
            <a:ext cx="10881360" cy="205803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C96C1B37-D257-4F2D-AA88-3DC94610B7F6}" type="datetimeFigureOut">
              <a:rPr lang="ru-RU"/>
              <a:pPr>
                <a:defRPr/>
              </a:pPr>
              <a:t>10.07.2014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B48627C-623F-4952-AD06-99E2336F75F7}"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722F6DC-75DF-4FB2-970A-01589764628B}" type="datetimeFigureOut">
              <a:rPr lang="ru-RU"/>
              <a:pPr>
                <a:defRPr/>
              </a:pPr>
              <a:t>10.07.2014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27B045D-01A3-44E4-AB86-A1A7BFAF799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281160" y="384494"/>
            <a:ext cx="2880360" cy="819213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40080" y="384494"/>
            <a:ext cx="8427720" cy="819213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E92FDC17-5022-4F7F-9B0F-A56BF5D2A5E2}" type="datetimeFigureOut">
              <a:rPr lang="ru-RU"/>
              <a:pPr>
                <a:defRPr/>
              </a:pPr>
              <a:t>10.07.2014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FBDF003-7959-4CC6-B4C2-2DD47449919B}"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C9A1A2C-8F9F-403C-ADD4-C6DD82A85A16}" type="datetimeFigureOut">
              <a:rPr lang="ru-RU"/>
              <a:pPr>
                <a:defRPr/>
              </a:pPr>
              <a:t>10.07.2014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A5013C1-92A1-41D0-ACA0-D8F1F78ECAB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1238" y="6169661"/>
            <a:ext cx="10881360" cy="1906905"/>
          </a:xfrm>
        </p:spPr>
        <p:txBody>
          <a:bodyPr anchor="t"/>
          <a:lstStyle>
            <a:lvl1pPr algn="l">
              <a:defRPr sz="5600" b="1" cap="all"/>
            </a:lvl1pPr>
          </a:lstStyle>
          <a:p>
            <a:r>
              <a:rPr lang="ru-RU" smtClean="0"/>
              <a:t>Образец заголовка</a:t>
            </a:r>
            <a:endParaRPr lang="ru-RU"/>
          </a:p>
        </p:txBody>
      </p:sp>
      <p:sp>
        <p:nvSpPr>
          <p:cNvPr id="3" name="Текст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ABFC39C-F868-4CBA-BEDC-4247B4B25C90}" type="datetimeFigureOut">
              <a:rPr lang="ru-RU"/>
              <a:pPr>
                <a:defRPr/>
              </a:pPr>
              <a:t>10.07.2014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8A34C9D-9165-4840-8D6B-8927B562C523}"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B062B696-17C5-49D2-B081-646137D91915}" type="datetimeFigureOut">
              <a:rPr lang="ru-RU"/>
              <a:pPr>
                <a:defRPr/>
              </a:pPr>
              <a:t>10.07.2014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050525F-1FCE-4537-B83B-A8555840BF08}"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ru-RU" smtClean="0"/>
              <a:t>Образец текста</a:t>
            </a:r>
          </a:p>
        </p:txBody>
      </p:sp>
      <p:sp>
        <p:nvSpPr>
          <p:cNvPr id="4" name="Содержимое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ru-RU" smtClean="0"/>
              <a:t>Образец текста</a:t>
            </a:r>
          </a:p>
        </p:txBody>
      </p:sp>
      <p:sp>
        <p:nvSpPr>
          <p:cNvPr id="6" name="Содержимое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BB02B4C4-7AB5-45A5-A679-574BBA553C80}" type="datetimeFigureOut">
              <a:rPr lang="ru-RU"/>
              <a:pPr>
                <a:defRPr/>
              </a:pPr>
              <a:t>10.07.2014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96A36BE-774A-44CE-96A5-363389D2828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24E7B5E9-4AA1-4F54-A01E-A65E75333661}" type="datetimeFigureOut">
              <a:rPr lang="ru-RU"/>
              <a:pPr>
                <a:defRPr/>
              </a:pPr>
              <a:t>10.07.2014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EDC967C0-86A8-45A1-B388-08C84649112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grpSp>
        <p:nvGrpSpPr>
          <p:cNvPr id="2" name="Группа 44"/>
          <p:cNvGrpSpPr>
            <a:grpSpLocks/>
          </p:cNvGrpSpPr>
          <p:nvPr userDrawn="1"/>
        </p:nvGrpSpPr>
        <p:grpSpPr bwMode="auto">
          <a:xfrm>
            <a:off x="9209512" y="9096693"/>
            <a:ext cx="3600000" cy="504507"/>
            <a:chOff x="6264024" y="6498023"/>
            <a:chExt cx="2571671" cy="360000"/>
          </a:xfrm>
        </p:grpSpPr>
        <p:sp>
          <p:nvSpPr>
            <p:cNvPr id="3" name="Text Box 27"/>
            <p:cNvSpPr txBox="1">
              <a:spLocks noChangeArrowheads="1"/>
            </p:cNvSpPr>
            <p:nvPr/>
          </p:nvSpPr>
          <p:spPr bwMode="auto">
            <a:xfrm>
              <a:off x="6264024" y="6498023"/>
              <a:ext cx="2571671" cy="360000"/>
            </a:xfrm>
            <a:prstGeom prst="rect">
              <a:avLst/>
            </a:prstGeom>
            <a:solidFill>
              <a:srgbClr val="1F497D"/>
            </a:solidFill>
            <a:ln w="25400" algn="ctr">
              <a:noFill/>
              <a:miter lim="800000"/>
              <a:headEnd/>
              <a:tailEnd/>
            </a:ln>
          </p:spPr>
          <p:txBody>
            <a:bodyPr anchor="ctr"/>
            <a:lstStyle/>
            <a:p>
              <a:pPr marL="373380">
                <a:defRPr/>
              </a:pPr>
              <a:r>
                <a:rPr lang="ru-RU" sz="1400" dirty="0">
                  <a:solidFill>
                    <a:srgbClr val="FFFFFF"/>
                  </a:solidFill>
                  <a:latin typeface="Calibri" pitchFamily="34" charset="0"/>
                </a:rPr>
                <a:t>Министерство регионального развития</a:t>
              </a:r>
              <a:br>
                <a:rPr lang="ru-RU" sz="1400" dirty="0">
                  <a:solidFill>
                    <a:srgbClr val="FFFFFF"/>
                  </a:solidFill>
                  <a:latin typeface="Calibri" pitchFamily="34" charset="0"/>
                </a:rPr>
              </a:br>
              <a:r>
                <a:rPr lang="ru-RU" sz="1400" dirty="0">
                  <a:solidFill>
                    <a:srgbClr val="FFFFFF"/>
                  </a:solidFill>
                  <a:latin typeface="Calibri" pitchFamily="34" charset="0"/>
                </a:rPr>
                <a:t>Российской Федерации</a:t>
              </a:r>
            </a:p>
          </p:txBody>
        </p:sp>
        <p:pic>
          <p:nvPicPr>
            <p:cNvPr id="4" name="Рисунок 9" descr="russia.png"/>
            <p:cNvPicPr>
              <a:picLocks noChangeAspect="1"/>
            </p:cNvPicPr>
            <p:nvPr/>
          </p:nvPicPr>
          <p:blipFill>
            <a:blip r:embed="rId2" cstate="print"/>
            <a:srcRect/>
            <a:stretch>
              <a:fillRect/>
            </a:stretch>
          </p:blipFill>
          <p:spPr bwMode="auto">
            <a:xfrm>
              <a:off x="6290019" y="6534173"/>
              <a:ext cx="267944" cy="285728"/>
            </a:xfrm>
            <a:prstGeom prst="rect">
              <a:avLst/>
            </a:prstGeom>
            <a:noFill/>
            <a:ln w="9525">
              <a:noFill/>
              <a:miter lim="800000"/>
              <a:headEnd/>
              <a:tailEnd/>
            </a:ln>
          </p:spPr>
        </p:pic>
      </p:grpSp>
      <p:sp>
        <p:nvSpPr>
          <p:cNvPr id="6" name="Text Box 27"/>
          <p:cNvSpPr txBox="1">
            <a:spLocks noChangeArrowheads="1"/>
          </p:cNvSpPr>
          <p:nvPr userDrawn="1"/>
        </p:nvSpPr>
        <p:spPr bwMode="auto">
          <a:xfrm>
            <a:off x="0" y="0"/>
            <a:ext cx="12801600" cy="704533"/>
          </a:xfrm>
          <a:prstGeom prst="rect">
            <a:avLst/>
          </a:prstGeom>
          <a:noFill/>
          <a:ln w="25400" algn="ctr">
            <a:noFill/>
            <a:miter lim="800000"/>
            <a:headEnd/>
            <a:tailEnd/>
          </a:ln>
        </p:spPr>
        <p:txBody>
          <a:bodyPr lIns="128016" tIns="64008" rIns="128016" bIns="64008" anchor="ctr"/>
          <a:lstStyle/>
          <a:p>
            <a:pPr algn="ctr">
              <a:defRPr/>
            </a:pPr>
            <a:endParaRPr lang="ru-RU" sz="2000" b="1" dirty="0">
              <a:solidFill>
                <a:srgbClr val="FFFFFF"/>
              </a:solidFill>
              <a:latin typeface="Calibri" pitchFamily="34" charset="0"/>
            </a:endParaRPr>
          </a:p>
        </p:txBody>
      </p:sp>
      <p:grpSp>
        <p:nvGrpSpPr>
          <p:cNvPr id="7" name="Группа 10"/>
          <p:cNvGrpSpPr>
            <a:grpSpLocks/>
          </p:cNvGrpSpPr>
          <p:nvPr userDrawn="1"/>
        </p:nvGrpSpPr>
        <p:grpSpPr bwMode="auto">
          <a:xfrm>
            <a:off x="-35559" y="868964"/>
            <a:ext cx="12850495" cy="46672"/>
            <a:chOff x="-25702" y="571480"/>
            <a:chExt cx="9180000" cy="33612"/>
          </a:xfrm>
        </p:grpSpPr>
        <p:cxnSp>
          <p:nvCxnSpPr>
            <p:cNvPr id="8" name="Прямая соединительная линия 7"/>
            <p:cNvCxnSpPr/>
            <p:nvPr userDrawn="1"/>
          </p:nvCxnSpPr>
          <p:spPr>
            <a:xfrm>
              <a:off x="-299" y="571480"/>
              <a:ext cx="9145071" cy="1600"/>
            </a:xfrm>
            <a:prstGeom prst="line">
              <a:avLst/>
            </a:prstGeom>
            <a:ln w="3810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userDrawn="1"/>
          </p:nvCxnSpPr>
          <p:spPr>
            <a:xfrm>
              <a:off x="-25702" y="603492"/>
              <a:ext cx="9180000" cy="1600"/>
            </a:xfrm>
            <a:prstGeom prst="line">
              <a:avLst/>
            </a:prstGeom>
            <a:ln w="38100">
              <a:solidFill>
                <a:srgbClr val="8EB4E3"/>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081" y="382270"/>
            <a:ext cx="4211638" cy="1626870"/>
          </a:xfrm>
        </p:spPr>
        <p:txBody>
          <a:bodyPr anchor="b"/>
          <a:lstStyle>
            <a:lvl1pPr algn="l">
              <a:defRPr sz="2800" b="1"/>
            </a:lvl1pPr>
          </a:lstStyle>
          <a:p>
            <a:r>
              <a:rPr lang="ru-RU" smtClean="0"/>
              <a:t>Образец заголовка</a:t>
            </a:r>
            <a:endParaRPr lang="ru-RU"/>
          </a:p>
        </p:txBody>
      </p:sp>
      <p:sp>
        <p:nvSpPr>
          <p:cNvPr id="3" name="Содержимое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A2BEF38-E0A4-4B87-830D-157A250DA175}" type="datetimeFigureOut">
              <a:rPr lang="ru-RU"/>
              <a:pPr>
                <a:defRPr/>
              </a:pPr>
              <a:t>10.07.2014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A48894E-3F8D-4CEB-A2A9-B021ABF76595}"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09203" y="6720840"/>
            <a:ext cx="7680960" cy="793433"/>
          </a:xfrm>
        </p:spPr>
        <p:txBody>
          <a:bodyPr anchor="b"/>
          <a:lstStyle>
            <a:lvl1pPr algn="l">
              <a:defRPr sz="2800" b="1"/>
            </a:lvl1pPr>
          </a:lstStyle>
          <a:p>
            <a:r>
              <a:rPr lang="ru-RU" smtClean="0"/>
              <a:t>Образец заголовка</a:t>
            </a:r>
            <a:endParaRPr lang="ru-RU"/>
          </a:p>
        </p:txBody>
      </p:sp>
      <p:sp>
        <p:nvSpPr>
          <p:cNvPr id="3" name="Рисунок 2"/>
          <p:cNvSpPr>
            <a:spLocks noGrp="1"/>
          </p:cNvSpPr>
          <p:nvPr>
            <p:ph type="pic" idx="1"/>
          </p:nvPr>
        </p:nvSpPr>
        <p:spPr>
          <a:xfrm>
            <a:off x="2509203" y="857885"/>
            <a:ext cx="7680960" cy="5760720"/>
          </a:xfrm>
        </p:spPr>
        <p:txBody>
          <a:bodyPr rtlCol="0">
            <a:normAutofit/>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ru-RU" noProof="0" smtClean="0"/>
          </a:p>
        </p:txBody>
      </p:sp>
      <p:sp>
        <p:nvSpPr>
          <p:cNvPr id="4" name="Текст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3576C34E-8C5B-4DBD-B608-B05056589AA8}" type="datetimeFigureOut">
              <a:rPr lang="ru-RU"/>
              <a:pPr>
                <a:defRPr/>
              </a:pPr>
              <a:t>10.07.2014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8E0075E-F52F-4A60-8D91-67A242B59237}"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Заголовок 1"/>
          <p:cNvSpPr>
            <a:spLocks noGrp="1"/>
          </p:cNvSpPr>
          <p:nvPr>
            <p:ph type="title"/>
          </p:nvPr>
        </p:nvSpPr>
        <p:spPr bwMode="auto">
          <a:xfrm>
            <a:off x="640080" y="384493"/>
            <a:ext cx="11521440" cy="1600200"/>
          </a:xfrm>
          <a:prstGeom prst="rect">
            <a:avLst/>
          </a:prstGeom>
          <a:noFill/>
          <a:ln w="9525">
            <a:noFill/>
            <a:miter lim="800000"/>
            <a:headEnd/>
            <a:tailEnd/>
          </a:ln>
        </p:spPr>
        <p:txBody>
          <a:bodyPr vert="horz" wrap="square" lIns="128016" tIns="64008" rIns="128016" bIns="64008" numCol="1" anchor="ctr" anchorCtr="0" compatLnSpc="1">
            <a:prstTxWarp prst="textNoShape">
              <a:avLst/>
            </a:prstTxWarp>
          </a:bodyPr>
          <a:lstStyle/>
          <a:p>
            <a:pPr lvl="0"/>
            <a:r>
              <a:rPr lang="ru-RU" smtClean="0"/>
              <a:t>Образец заголовка</a:t>
            </a:r>
          </a:p>
        </p:txBody>
      </p:sp>
      <p:sp>
        <p:nvSpPr>
          <p:cNvPr id="11267" name="Текст 2"/>
          <p:cNvSpPr>
            <a:spLocks noGrp="1"/>
          </p:cNvSpPr>
          <p:nvPr>
            <p:ph type="body" idx="1"/>
          </p:nvPr>
        </p:nvSpPr>
        <p:spPr bwMode="auto">
          <a:xfrm>
            <a:off x="640080" y="2240281"/>
            <a:ext cx="11521440" cy="6336348"/>
          </a:xfrm>
          <a:prstGeom prst="rect">
            <a:avLst/>
          </a:prstGeom>
          <a:noFill/>
          <a:ln w="9525">
            <a:noFill/>
            <a:miter lim="800000"/>
            <a:headEnd/>
            <a:tailEnd/>
          </a:ln>
        </p:spPr>
        <p:txBody>
          <a:bodyPr vert="horz" wrap="square" lIns="128016" tIns="64008" rIns="128016" bIns="64008"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fontAlgn="auto">
              <a:spcBef>
                <a:spcPts val="0"/>
              </a:spcBef>
              <a:spcAft>
                <a:spcPts val="0"/>
              </a:spcAft>
              <a:defRPr sz="1700">
                <a:solidFill>
                  <a:schemeClr val="tx1">
                    <a:tint val="75000"/>
                  </a:schemeClr>
                </a:solidFill>
                <a:latin typeface="+mn-lt"/>
                <a:cs typeface="+mn-cs"/>
              </a:defRPr>
            </a:lvl1pPr>
          </a:lstStyle>
          <a:p>
            <a:pPr>
              <a:defRPr/>
            </a:pPr>
            <a:fld id="{F3F6E9C7-0193-4DA0-B28E-924831159904}" type="datetimeFigureOut">
              <a:rPr lang="ru-RU"/>
              <a:pPr>
                <a:defRPr/>
              </a:pPr>
              <a:t>10.07.2014</a:t>
            </a:fld>
            <a:endParaRPr lang="ru-RU"/>
          </a:p>
        </p:txBody>
      </p:sp>
      <p:sp>
        <p:nvSpPr>
          <p:cNvPr id="5" name="Нижний колонтитул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fontAlgn="auto">
              <a:spcBef>
                <a:spcPts val="0"/>
              </a:spcBef>
              <a:spcAft>
                <a:spcPts val="0"/>
              </a:spcAft>
              <a:defRPr sz="17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fontAlgn="auto">
              <a:spcBef>
                <a:spcPts val="0"/>
              </a:spcBef>
              <a:spcAft>
                <a:spcPts val="0"/>
              </a:spcAft>
              <a:defRPr sz="1700">
                <a:solidFill>
                  <a:schemeClr val="tx1">
                    <a:tint val="75000"/>
                  </a:schemeClr>
                </a:solidFill>
                <a:latin typeface="+mn-lt"/>
                <a:cs typeface="+mn-cs"/>
              </a:defRPr>
            </a:lvl1pPr>
          </a:lstStyle>
          <a:p>
            <a:pPr>
              <a:defRPr/>
            </a:pPr>
            <a:fld id="{A3425F12-9091-45ED-9D58-7CE6ABB5B70B}"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7" r:id="rId7"/>
    <p:sldLayoutId id="2147483763" r:id="rId8"/>
    <p:sldLayoutId id="2147483764" r:id="rId9"/>
    <p:sldLayoutId id="2147483765" r:id="rId10"/>
    <p:sldLayoutId id="2147483766" r:id="rId11"/>
  </p:sldLayoutIdLst>
  <p:txStyles>
    <p:titleStyle>
      <a:lvl1pPr algn="ctr" rtl="0" eaLnBrk="0" fontAlgn="base" hangingPunct="0">
        <a:spcBef>
          <a:spcPct val="0"/>
        </a:spcBef>
        <a:spcAft>
          <a:spcPct val="0"/>
        </a:spcAft>
        <a:defRPr sz="6200" kern="1200">
          <a:solidFill>
            <a:schemeClr val="tx1"/>
          </a:solidFill>
          <a:latin typeface="+mj-lt"/>
          <a:ea typeface="+mj-ea"/>
          <a:cs typeface="+mj-cs"/>
        </a:defRPr>
      </a:lvl1pPr>
      <a:lvl2pPr algn="ctr" rtl="0" eaLnBrk="0" fontAlgn="base" hangingPunct="0">
        <a:spcBef>
          <a:spcPct val="0"/>
        </a:spcBef>
        <a:spcAft>
          <a:spcPct val="0"/>
        </a:spcAft>
        <a:defRPr sz="6200">
          <a:solidFill>
            <a:schemeClr val="tx1"/>
          </a:solidFill>
          <a:latin typeface="Calibri" pitchFamily="34" charset="0"/>
        </a:defRPr>
      </a:lvl2pPr>
      <a:lvl3pPr algn="ctr" rtl="0" eaLnBrk="0" fontAlgn="base" hangingPunct="0">
        <a:spcBef>
          <a:spcPct val="0"/>
        </a:spcBef>
        <a:spcAft>
          <a:spcPct val="0"/>
        </a:spcAft>
        <a:defRPr sz="6200">
          <a:solidFill>
            <a:schemeClr val="tx1"/>
          </a:solidFill>
          <a:latin typeface="Calibri" pitchFamily="34" charset="0"/>
        </a:defRPr>
      </a:lvl3pPr>
      <a:lvl4pPr algn="ctr" rtl="0" eaLnBrk="0" fontAlgn="base" hangingPunct="0">
        <a:spcBef>
          <a:spcPct val="0"/>
        </a:spcBef>
        <a:spcAft>
          <a:spcPct val="0"/>
        </a:spcAft>
        <a:defRPr sz="6200">
          <a:solidFill>
            <a:schemeClr val="tx1"/>
          </a:solidFill>
          <a:latin typeface="Calibri" pitchFamily="34" charset="0"/>
        </a:defRPr>
      </a:lvl4pPr>
      <a:lvl5pPr algn="ctr" rtl="0" eaLnBrk="0" fontAlgn="base" hangingPunct="0">
        <a:spcBef>
          <a:spcPct val="0"/>
        </a:spcBef>
        <a:spcAft>
          <a:spcPct val="0"/>
        </a:spcAft>
        <a:defRPr sz="6200">
          <a:solidFill>
            <a:schemeClr val="tx1"/>
          </a:solidFill>
          <a:latin typeface="Calibri" pitchFamily="34" charset="0"/>
        </a:defRPr>
      </a:lvl5pPr>
      <a:lvl6pPr marL="640080" algn="ctr" rtl="0" fontAlgn="base">
        <a:spcBef>
          <a:spcPct val="0"/>
        </a:spcBef>
        <a:spcAft>
          <a:spcPct val="0"/>
        </a:spcAft>
        <a:defRPr sz="6200">
          <a:solidFill>
            <a:schemeClr val="tx1"/>
          </a:solidFill>
          <a:latin typeface="Calibri" pitchFamily="34" charset="0"/>
        </a:defRPr>
      </a:lvl6pPr>
      <a:lvl7pPr marL="1280160" algn="ctr" rtl="0" fontAlgn="base">
        <a:spcBef>
          <a:spcPct val="0"/>
        </a:spcBef>
        <a:spcAft>
          <a:spcPct val="0"/>
        </a:spcAft>
        <a:defRPr sz="6200">
          <a:solidFill>
            <a:schemeClr val="tx1"/>
          </a:solidFill>
          <a:latin typeface="Calibri" pitchFamily="34" charset="0"/>
        </a:defRPr>
      </a:lvl7pPr>
      <a:lvl8pPr marL="1920240" algn="ctr" rtl="0" fontAlgn="base">
        <a:spcBef>
          <a:spcPct val="0"/>
        </a:spcBef>
        <a:spcAft>
          <a:spcPct val="0"/>
        </a:spcAft>
        <a:defRPr sz="6200">
          <a:solidFill>
            <a:schemeClr val="tx1"/>
          </a:solidFill>
          <a:latin typeface="Calibri" pitchFamily="34" charset="0"/>
        </a:defRPr>
      </a:lvl8pPr>
      <a:lvl9pPr marL="2560320" algn="ctr" rtl="0" fontAlgn="base">
        <a:spcBef>
          <a:spcPct val="0"/>
        </a:spcBef>
        <a:spcAft>
          <a:spcPct val="0"/>
        </a:spcAft>
        <a:defRPr sz="6200">
          <a:solidFill>
            <a:schemeClr val="tx1"/>
          </a:solidFill>
          <a:latin typeface="Calibri" pitchFamily="34" charset="0"/>
        </a:defRPr>
      </a:lvl9pPr>
    </p:titleStyle>
    <p:bodyStyle>
      <a:lvl1pPr marL="480060" indent="-480060" algn="l" rtl="0" eaLnBrk="0" fontAlgn="base" hangingPunct="0">
        <a:spcBef>
          <a:spcPct val="20000"/>
        </a:spcBef>
        <a:spcAft>
          <a:spcPct val="0"/>
        </a:spcAft>
        <a:buFont typeface="Arial" charset="0"/>
        <a:buChar char="•"/>
        <a:defRPr sz="4500" kern="1200">
          <a:solidFill>
            <a:schemeClr val="tx1"/>
          </a:solidFill>
          <a:latin typeface="+mn-lt"/>
          <a:ea typeface="+mn-ea"/>
          <a:cs typeface="+mn-cs"/>
        </a:defRPr>
      </a:lvl1pPr>
      <a:lvl2pPr marL="1040130" indent="-400050" algn="l" rtl="0" eaLnBrk="0" fontAlgn="base" hangingPunct="0">
        <a:spcBef>
          <a:spcPct val="20000"/>
        </a:spcBef>
        <a:spcAft>
          <a:spcPct val="0"/>
        </a:spcAft>
        <a:buFont typeface="Arial" charset="0"/>
        <a:buChar char="–"/>
        <a:defRPr sz="3900" kern="1200">
          <a:solidFill>
            <a:schemeClr val="tx1"/>
          </a:solidFill>
          <a:latin typeface="+mn-lt"/>
          <a:ea typeface="+mn-ea"/>
          <a:cs typeface="+mn-cs"/>
        </a:defRPr>
      </a:lvl2pPr>
      <a:lvl3pPr marL="1600200" indent="-32004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3pPr>
      <a:lvl4pPr marL="2240280" indent="-32004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4pPr>
      <a:lvl5pPr marL="2880360" indent="-32004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ru-RU"/>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minregion.ru/uploads/attachment/734ee276-dc87-4daf-8429-d02633248b9e.doc"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http://www.gosuslugi.ru/" TargetMode="External"/><Relationship Id="rId4" Type="http://schemas.openxmlformats.org/officeDocument/2006/relationships/hyperlink" Target="http://www.fms.gov.ru/"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minregion.ru/uploads/attachment/734ee276-dc87-4daf-8429-d02633248b9e.doc"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http://www.gosuslugi.ru/" TargetMode="External"/><Relationship Id="rId4" Type="http://schemas.openxmlformats.org/officeDocument/2006/relationships/hyperlink" Target="http://www.fms.gov.ru/"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minregion.ru/uploads/attachment/feece171-8f8a-46ac-9936-094c6f789dc6.doc"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http://www.gosuslugi.ru/" TargetMode="External"/><Relationship Id="rId5" Type="http://schemas.openxmlformats.org/officeDocument/2006/relationships/hyperlink" Target="http://www.fms.gov.ru/" TargetMode="External"/><Relationship Id="rId4" Type="http://schemas.openxmlformats.org/officeDocument/2006/relationships/hyperlink" Target="http://www.minregion.ru/uploads/attachment/a5366943-1f99-437f-b417-4bc1f9188c13.doc"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minregion.ru/uploads/attachment/4118c4e3-418e-40b1-830d-c948f90bc87b.doc" TargetMode="External"/><Relationship Id="rId7" Type="http://schemas.openxmlformats.org/officeDocument/2006/relationships/hyperlink" Target="http://www.gosuslugi.ru/"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fms.gov.ru/" TargetMode="External"/><Relationship Id="rId5" Type="http://schemas.openxmlformats.org/officeDocument/2006/relationships/hyperlink" Target="http://www.minregion.ru/uploads/attachment/40bd7349-70f0-47d5-a50d-f56b2ca2170a.doc" TargetMode="External"/><Relationship Id="rId4" Type="http://schemas.openxmlformats.org/officeDocument/2006/relationships/hyperlink" Target="http://www.minregion.ru/uploads/attachment/48e950e8-c2ba-48ee-9e28-97af9ea74c69.doc"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minregion.ru/uploads/attachment/feece171-8f8a-46ac-9936-094c6f789dc6.doc"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www.gosuslugi.ru/" TargetMode="External"/><Relationship Id="rId5" Type="http://schemas.openxmlformats.org/officeDocument/2006/relationships/hyperlink" Target="http://www.fms.gov.ru/" TargetMode="External"/><Relationship Id="rId4" Type="http://schemas.openxmlformats.org/officeDocument/2006/relationships/hyperlink" Target="http://www.minregion.ru/uploads/attachment/a5366943-1f99-437f-b417-4bc1f9188c13.doc"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www.ruvek.ru/" TargetMode="External"/><Relationship Id="rId3" Type="http://schemas.openxmlformats.org/officeDocument/2006/relationships/hyperlink" Target="http://www.minregion.ru/uploads/attachment/8515ff5a-b15f-4f02-beda-158491f94ef6.doc" TargetMode="External"/><Relationship Id="rId7" Type="http://schemas.openxmlformats.org/officeDocument/2006/relationships/hyperlink" Target="http://www.minregion.ru/"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hyperlink" Target="http://www.gosuslugi.ru/" TargetMode="External"/><Relationship Id="rId5" Type="http://schemas.openxmlformats.org/officeDocument/2006/relationships/hyperlink" Target="http://www.fms.gov.ru/" TargetMode="External"/><Relationship Id="rId4" Type="http://schemas.openxmlformats.org/officeDocument/2006/relationships/hyperlink" Target="mailto:migracia7@yandex.ru"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3"/>
          <p:cNvSpPr txBox="1">
            <a:spLocks noChangeArrowheads="1"/>
          </p:cNvSpPr>
          <p:nvPr/>
        </p:nvSpPr>
        <p:spPr bwMode="auto">
          <a:xfrm>
            <a:off x="4518343" y="222250"/>
            <a:ext cx="8229917" cy="473393"/>
          </a:xfrm>
          <a:prstGeom prst="rect">
            <a:avLst/>
          </a:prstGeom>
          <a:noFill/>
          <a:ln w="9525">
            <a:noFill/>
            <a:miter lim="800000"/>
            <a:headEnd/>
            <a:tailEnd/>
          </a:ln>
        </p:spPr>
        <p:txBody>
          <a:bodyPr lIns="128016" tIns="64008" rIns="128016" bIns="64008">
            <a:spAutoFit/>
          </a:bodyPr>
          <a:lstStyle/>
          <a:p>
            <a:pPr algn="r"/>
            <a:r>
              <a:rPr lang="ru-RU" sz="2200" b="1" dirty="0">
                <a:latin typeface="Calibri" pitchFamily="34" charset="0"/>
              </a:rPr>
              <a:t>	</a:t>
            </a:r>
          </a:p>
        </p:txBody>
      </p:sp>
      <p:cxnSp>
        <p:nvCxnSpPr>
          <p:cNvPr id="21" name="Прямая соединительная линия 20"/>
          <p:cNvCxnSpPr/>
          <p:nvPr/>
        </p:nvCxnSpPr>
        <p:spPr>
          <a:xfrm>
            <a:off x="3400425" y="1486854"/>
            <a:ext cx="8801100" cy="2222"/>
          </a:xfrm>
          <a:prstGeom prst="line">
            <a:avLst/>
          </a:prstGeom>
          <a:ln w="190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316" name="Group 12"/>
          <p:cNvGrpSpPr>
            <a:grpSpLocks/>
          </p:cNvGrpSpPr>
          <p:nvPr/>
        </p:nvGrpSpPr>
        <p:grpSpPr bwMode="auto">
          <a:xfrm>
            <a:off x="2266950" y="264479"/>
            <a:ext cx="7434263" cy="1071245"/>
            <a:chOff x="1020" y="119"/>
            <a:chExt cx="3345" cy="482"/>
          </a:xfrm>
        </p:grpSpPr>
        <p:sp>
          <p:nvSpPr>
            <p:cNvPr id="13322" name="Прямоугольник 15"/>
            <p:cNvSpPr>
              <a:spLocks noChangeArrowheads="1"/>
            </p:cNvSpPr>
            <p:nvPr/>
          </p:nvSpPr>
          <p:spPr bwMode="auto">
            <a:xfrm>
              <a:off x="1530" y="180"/>
              <a:ext cx="2835" cy="291"/>
            </a:xfrm>
            <a:prstGeom prst="rect">
              <a:avLst/>
            </a:prstGeom>
            <a:noFill/>
            <a:ln w="9525">
              <a:noFill/>
              <a:miter lim="800000"/>
              <a:headEnd/>
              <a:tailEnd/>
            </a:ln>
          </p:spPr>
          <p:txBody>
            <a:bodyPr>
              <a:spAutoFit/>
            </a:bodyPr>
            <a:lstStyle/>
            <a:p>
              <a:pPr algn="ctr"/>
              <a:r>
                <a:rPr lang="ru-RU">
                  <a:solidFill>
                    <a:srgbClr val="17375E"/>
                  </a:solidFill>
                </a:rPr>
                <a:t>Министерство регионального развития </a:t>
              </a:r>
              <a:br>
                <a:rPr lang="ru-RU">
                  <a:solidFill>
                    <a:srgbClr val="17375E"/>
                  </a:solidFill>
                </a:rPr>
              </a:br>
              <a:r>
                <a:rPr lang="ru-RU">
                  <a:solidFill>
                    <a:srgbClr val="17375E"/>
                  </a:solidFill>
                </a:rPr>
                <a:t>Российской Федерации</a:t>
              </a:r>
            </a:p>
          </p:txBody>
        </p:sp>
        <p:pic>
          <p:nvPicPr>
            <p:cNvPr id="13323" name="Рисунок 9" descr="russia.png"/>
            <p:cNvPicPr>
              <a:picLocks noChangeAspect="1"/>
            </p:cNvPicPr>
            <p:nvPr/>
          </p:nvPicPr>
          <p:blipFill>
            <a:blip r:embed="rId3" cstate="print"/>
            <a:srcRect/>
            <a:stretch>
              <a:fillRect/>
            </a:stretch>
          </p:blipFill>
          <p:spPr bwMode="auto">
            <a:xfrm>
              <a:off x="1020" y="119"/>
              <a:ext cx="452" cy="482"/>
            </a:xfrm>
            <a:prstGeom prst="rect">
              <a:avLst/>
            </a:prstGeom>
            <a:noFill/>
            <a:ln w="9525">
              <a:noFill/>
              <a:miter lim="800000"/>
              <a:headEnd/>
              <a:tailEnd/>
            </a:ln>
          </p:spPr>
        </p:pic>
      </p:grpSp>
      <p:grpSp>
        <p:nvGrpSpPr>
          <p:cNvPr id="13317" name="Group 14"/>
          <p:cNvGrpSpPr>
            <a:grpSpLocks/>
          </p:cNvGrpSpPr>
          <p:nvPr/>
        </p:nvGrpSpPr>
        <p:grpSpPr bwMode="auto">
          <a:xfrm>
            <a:off x="404496" y="1700214"/>
            <a:ext cx="12097068" cy="4511675"/>
            <a:chOff x="1020" y="1298"/>
            <a:chExt cx="4265" cy="1133"/>
          </a:xfrm>
        </p:grpSpPr>
        <p:sp>
          <p:nvSpPr>
            <p:cNvPr id="13320" name="Text Box 10"/>
            <p:cNvSpPr txBox="1">
              <a:spLocks noChangeArrowheads="1"/>
            </p:cNvSpPr>
            <p:nvPr/>
          </p:nvSpPr>
          <p:spPr bwMode="auto">
            <a:xfrm>
              <a:off x="1020" y="1298"/>
              <a:ext cx="4264" cy="236"/>
            </a:xfrm>
            <a:prstGeom prst="rect">
              <a:avLst/>
            </a:prstGeom>
            <a:solidFill>
              <a:srgbClr val="66CCFF"/>
            </a:solidFill>
            <a:ln w="9525">
              <a:noFill/>
              <a:miter lim="800000"/>
              <a:headEnd/>
              <a:tailEnd/>
            </a:ln>
          </p:spPr>
          <p:txBody>
            <a:bodyPr wrap="square">
              <a:noAutofit/>
            </a:bodyPr>
            <a:lstStyle/>
            <a:p>
              <a:pPr>
                <a:spcBef>
                  <a:spcPct val="50000"/>
                </a:spcBef>
              </a:pPr>
              <a:endParaRPr lang="ru-RU">
                <a:latin typeface="Calibri" pitchFamily="34" charset="0"/>
              </a:endParaRPr>
            </a:p>
          </p:txBody>
        </p:sp>
        <p:sp>
          <p:nvSpPr>
            <p:cNvPr id="13321" name="Text Box 13"/>
            <p:cNvSpPr txBox="1">
              <a:spLocks noChangeArrowheads="1"/>
            </p:cNvSpPr>
            <p:nvPr/>
          </p:nvSpPr>
          <p:spPr bwMode="auto">
            <a:xfrm>
              <a:off x="1020" y="1525"/>
              <a:ext cx="4265" cy="906"/>
            </a:xfrm>
            <a:prstGeom prst="rect">
              <a:avLst/>
            </a:prstGeom>
            <a:solidFill>
              <a:srgbClr val="1F497D"/>
            </a:solidFill>
            <a:ln w="25400" algn="ctr">
              <a:noFill/>
              <a:miter lim="800000"/>
              <a:headEnd/>
              <a:tailEnd/>
            </a:ln>
          </p:spPr>
          <p:txBody>
            <a:bodyPr anchor="ctr"/>
            <a:lstStyle/>
            <a:p>
              <a:pPr algn="ctr"/>
              <a:r>
                <a:rPr lang="ru-RU" sz="4500" dirty="0" smtClean="0">
                  <a:solidFill>
                    <a:srgbClr val="FFFFFF"/>
                  </a:solidFill>
                </a:rPr>
                <a:t>Памятки </a:t>
              </a:r>
              <a:br>
                <a:rPr lang="ru-RU" sz="4500" dirty="0" smtClean="0">
                  <a:solidFill>
                    <a:srgbClr val="FFFFFF"/>
                  </a:solidFill>
                </a:rPr>
              </a:br>
              <a:r>
                <a:rPr lang="ru-RU" sz="4500" dirty="0" smtClean="0">
                  <a:solidFill>
                    <a:srgbClr val="FFFFFF"/>
                  </a:solidFill>
                </a:rPr>
                <a:t>в помощь лицам,</a:t>
              </a:r>
              <a:br>
                <a:rPr lang="ru-RU" sz="4500" dirty="0" smtClean="0">
                  <a:solidFill>
                    <a:srgbClr val="FFFFFF"/>
                  </a:solidFill>
                </a:rPr>
              </a:br>
              <a:r>
                <a:rPr lang="ru-RU" sz="4500" dirty="0" smtClean="0">
                  <a:solidFill>
                    <a:srgbClr val="FFFFFF"/>
                  </a:solidFill>
                </a:rPr>
                <a:t>прибывающим из Украины</a:t>
              </a:r>
              <a:endParaRPr lang="ru-RU" sz="4500" dirty="0">
                <a:solidFill>
                  <a:srgbClr val="FFFFFF"/>
                </a:solidFill>
              </a:endParaRPr>
            </a:p>
          </p:txBody>
        </p:sp>
      </p:grpSp>
      <p:sp>
        <p:nvSpPr>
          <p:cNvPr id="13318" name="Прямоугольник 15"/>
          <p:cNvSpPr>
            <a:spLocks noChangeArrowheads="1"/>
          </p:cNvSpPr>
          <p:nvPr/>
        </p:nvSpPr>
        <p:spPr bwMode="auto">
          <a:xfrm>
            <a:off x="0" y="8201025"/>
            <a:ext cx="12801600" cy="683264"/>
          </a:xfrm>
          <a:prstGeom prst="rect">
            <a:avLst/>
          </a:prstGeom>
          <a:noFill/>
          <a:ln w="9525">
            <a:noFill/>
            <a:miter lim="800000"/>
            <a:headEnd/>
            <a:tailEnd/>
          </a:ln>
        </p:spPr>
        <p:txBody>
          <a:bodyPr lIns="128016" tIns="64008" rIns="128016" bIns="64008">
            <a:spAutoFit/>
          </a:bodyPr>
          <a:lstStyle/>
          <a:p>
            <a:pPr algn="ctr"/>
            <a:r>
              <a:rPr lang="ru-RU" dirty="0">
                <a:solidFill>
                  <a:srgbClr val="17375E"/>
                </a:solidFill>
              </a:rPr>
              <a:t>Москва</a:t>
            </a:r>
            <a:br>
              <a:rPr lang="ru-RU" dirty="0">
                <a:solidFill>
                  <a:srgbClr val="17375E"/>
                </a:solidFill>
              </a:rPr>
            </a:br>
            <a:r>
              <a:rPr lang="ru-RU" dirty="0" smtClean="0">
                <a:solidFill>
                  <a:srgbClr val="17375E"/>
                </a:solidFill>
              </a:rPr>
              <a:t>2014 </a:t>
            </a:r>
            <a:r>
              <a:rPr lang="ru-RU" dirty="0">
                <a:solidFill>
                  <a:srgbClr val="17375E"/>
                </a:solidFill>
              </a:rPr>
              <a:t>г.</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Разрешение на временное проживание</a:t>
            </a:r>
            <a:endParaRPr lang="ru-RU" sz="3900" dirty="0">
              <a:solidFill>
                <a:schemeClr val="bg1"/>
              </a:solidFill>
              <a:effectLst>
                <a:outerShdw blurRad="38100" dist="38100" dir="2700000" algn="tl">
                  <a:srgbClr val="000000">
                    <a:alpha val="43137"/>
                  </a:srgbClr>
                </a:outerShdw>
              </a:effectLst>
            </a:endParaRPr>
          </a:p>
        </p:txBody>
      </p:sp>
      <p:grpSp>
        <p:nvGrpSpPr>
          <p:cNvPr id="12" name="Группа 11"/>
          <p:cNvGrpSpPr/>
          <p:nvPr/>
        </p:nvGrpSpPr>
        <p:grpSpPr>
          <a:xfrm>
            <a:off x="136104" y="1070585"/>
            <a:ext cx="2880000" cy="2700000"/>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ru-RU" sz="1200" b="1" dirty="0" smtClean="0">
                  <a:solidFill>
                    <a:srgbClr val="002060"/>
                  </a:solidFill>
                </a:rPr>
                <a:t>Конституция Российской Федерации</a:t>
              </a:r>
            </a:p>
            <a:p>
              <a:pPr algn="ctr"/>
              <a:endParaRPr lang="ru-RU" sz="1200" b="1" dirty="0" smtClean="0">
                <a:solidFill>
                  <a:srgbClr val="002060"/>
                </a:solidFill>
              </a:endParaRPr>
            </a:p>
            <a:p>
              <a:pPr algn="ctr"/>
              <a:r>
                <a:rPr lang="ru-RU" sz="1200" b="1" dirty="0" smtClean="0">
                  <a:solidFill>
                    <a:srgbClr val="002060"/>
                  </a:solidFill>
                  <a:hlinkClick r:id="rId3"/>
                </a:rPr>
                <a:t>Федеральный Закон </a:t>
              </a:r>
            </a:p>
            <a:p>
              <a:pPr algn="ctr"/>
              <a:r>
                <a:rPr lang="ru-RU" sz="1200" b="1" dirty="0" smtClean="0">
                  <a:solidFill>
                    <a:srgbClr val="002060"/>
                  </a:solidFill>
                  <a:hlinkClick r:id="rId3"/>
                </a:rPr>
                <a:t>«О правовом положении иностранных граждан в Российской Федерации»</a:t>
              </a:r>
              <a:br>
                <a:rPr lang="ru-RU" sz="1200" b="1" dirty="0" smtClean="0">
                  <a:solidFill>
                    <a:srgbClr val="002060"/>
                  </a:solidFill>
                  <a:hlinkClick r:id="rId3"/>
                </a:rPr>
              </a:br>
              <a:r>
                <a:rPr lang="ru-RU" sz="1200" b="1" dirty="0" smtClean="0">
                  <a:solidFill>
                    <a:srgbClr val="002060"/>
                  </a:solidFill>
                  <a:hlinkClick r:id="rId3"/>
                </a:rPr>
                <a:t>от 25 июля 2002 г. №115-ФЗ </a:t>
              </a:r>
              <a:endParaRPr lang="ru-RU" sz="1200" b="1" dirty="0">
                <a:solidFill>
                  <a:srgbClr val="002060"/>
                </a:solidFill>
              </a:endParaRPr>
            </a:p>
          </p:txBody>
        </p:sp>
        <p:sp>
          <p:nvSpPr>
            <p:cNvPr id="7" name="Скругленный прямоугольник 6"/>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22" name="Группа 21"/>
          <p:cNvGrpSpPr/>
          <p:nvPr/>
        </p:nvGrpSpPr>
        <p:grpSpPr>
          <a:xfrm>
            <a:off x="8993088" y="1070586"/>
            <a:ext cx="3744416" cy="2700000"/>
            <a:chOff x="107504" y="764704"/>
            <a:chExt cx="2916000" cy="1041806"/>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nSpc>
                  <a:spcPts val="1200"/>
                </a:lnSpc>
                <a:buFont typeface="Arial" pitchFamily="34" charset="0"/>
                <a:buChar char="•"/>
              </a:pPr>
              <a:r>
                <a:rPr lang="ru-RU" sz="1200" dirty="0" smtClean="0">
                  <a:solidFill>
                    <a:srgbClr val="002060"/>
                  </a:solidFill>
                </a:rPr>
                <a:t>заявление о</a:t>
              </a:r>
              <a:r>
                <a:rPr lang="en-US" sz="1200" dirty="0" smtClean="0">
                  <a:solidFill>
                    <a:srgbClr val="002060"/>
                  </a:solidFill>
                </a:rPr>
                <a:t> </a:t>
              </a:r>
              <a:r>
                <a:rPr lang="ru-RU" sz="1200" dirty="0" smtClean="0">
                  <a:solidFill>
                    <a:srgbClr val="002060"/>
                  </a:solidFill>
                </a:rPr>
                <a:t>выдаче разрешения на временное проживание</a:t>
              </a:r>
              <a:r>
                <a:rPr lang="en-US" sz="1200" dirty="0" smtClean="0">
                  <a:solidFill>
                    <a:srgbClr val="002060"/>
                  </a:solidFill>
                </a:rPr>
                <a:t> </a:t>
              </a:r>
              <a:r>
                <a:rPr lang="ru-RU" sz="1200" dirty="0" smtClean="0">
                  <a:solidFill>
                    <a:srgbClr val="002060"/>
                  </a:solidFill>
                </a:rPr>
                <a:t>иностранному гражданину, прибывшему в Россию;</a:t>
              </a:r>
            </a:p>
            <a:p>
              <a:pPr marL="120015" indent="-120015">
                <a:lnSpc>
                  <a:spcPts val="1200"/>
                </a:lnSpc>
                <a:buFont typeface="Arial" pitchFamily="34" charset="0"/>
                <a:buChar char="•"/>
              </a:pPr>
              <a:r>
                <a:rPr lang="ru-RU" sz="1200" dirty="0" smtClean="0">
                  <a:solidFill>
                    <a:srgbClr val="002060"/>
                  </a:solidFill>
                </a:rPr>
                <a:t>4 фотографии размером 35x45 мм в черно-белом или цветном исполнении с четким изображением лица анфас</a:t>
              </a:r>
              <a:r>
                <a:rPr lang="en-US" sz="1200" dirty="0" smtClean="0">
                  <a:solidFill>
                    <a:srgbClr val="002060"/>
                  </a:solidFill>
                </a:rPr>
                <a:t>;</a:t>
              </a:r>
              <a:endParaRPr lang="ru-RU" sz="1200" dirty="0" smtClean="0">
                <a:solidFill>
                  <a:srgbClr val="002060"/>
                </a:solidFill>
              </a:endParaRPr>
            </a:p>
            <a:p>
              <a:pPr marL="120015" indent="-120015">
                <a:lnSpc>
                  <a:spcPts val="1200"/>
                </a:lnSpc>
                <a:buFont typeface="Arial" pitchFamily="34" charset="0"/>
                <a:buChar char="•"/>
              </a:pPr>
              <a:r>
                <a:rPr lang="ru-RU" sz="1200" dirty="0" smtClean="0">
                  <a:solidFill>
                    <a:srgbClr val="002060"/>
                  </a:solidFill>
                </a:rPr>
                <a:t>документ, удостоверяющий личность;</a:t>
              </a:r>
            </a:p>
            <a:p>
              <a:pPr marL="120015" indent="-120015">
                <a:lnSpc>
                  <a:spcPts val="1200"/>
                </a:lnSpc>
                <a:buFont typeface="Arial" pitchFamily="34" charset="0"/>
                <a:buChar char="•"/>
              </a:pPr>
              <a:r>
                <a:rPr lang="ru-RU" sz="1200" dirty="0" smtClean="0">
                  <a:solidFill>
                    <a:srgbClr val="002060"/>
                  </a:solidFill>
                </a:rPr>
                <a:t>миграционная карта с отметкой органа пограничного контроля о въезде в РФ или с отметкой территориального органа ФМС России о выдаче данному иностранному гражданину указанной миграционной карты;</a:t>
              </a:r>
            </a:p>
            <a:p>
              <a:pPr marL="120015" indent="-120015">
                <a:lnSpc>
                  <a:spcPts val="1200"/>
                </a:lnSpc>
                <a:buFont typeface="Arial" pitchFamily="34" charset="0"/>
                <a:buChar char="•"/>
              </a:pPr>
              <a:r>
                <a:rPr lang="ru-RU" sz="1200" dirty="0" smtClean="0">
                  <a:solidFill>
                    <a:srgbClr val="002060"/>
                  </a:solidFill>
                </a:rPr>
                <a:t>квитанция об уплате госпошлины за выдачу разрешения на временное проживание в размере 1000 рублей.</a:t>
              </a:r>
            </a:p>
          </p:txBody>
        </p:sp>
        <p:sp>
          <p:nvSpPr>
            <p:cNvPr id="24" name="Скругленный прямоугольник 23"/>
            <p:cNvSpPr/>
            <p:nvPr/>
          </p:nvSpPr>
          <p:spPr>
            <a:xfrm>
              <a:off x="107504" y="764704"/>
              <a:ext cx="2916000"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25" name="Группа 24"/>
          <p:cNvGrpSpPr/>
          <p:nvPr/>
        </p:nvGrpSpPr>
        <p:grpSpPr>
          <a:xfrm>
            <a:off x="6041080" y="1056184"/>
            <a:ext cx="2880000" cy="2700000"/>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1000"/>
                </a:lnSpc>
              </a:pPr>
              <a:r>
                <a:rPr lang="ru-RU" sz="1200" dirty="0" smtClean="0">
                  <a:solidFill>
                    <a:srgbClr val="002060"/>
                  </a:solidFill>
                </a:rPr>
                <a:t> </a:t>
              </a:r>
            </a:p>
            <a:p>
              <a:pPr>
                <a:lnSpc>
                  <a:spcPts val="1200"/>
                </a:lnSpc>
              </a:pPr>
              <a:endParaRPr lang="en-US" sz="1200" dirty="0" smtClean="0">
                <a:solidFill>
                  <a:srgbClr val="002060"/>
                </a:solidFill>
              </a:endParaRPr>
            </a:p>
            <a:p>
              <a:pPr>
                <a:lnSpc>
                  <a:spcPts val="1300"/>
                </a:lnSpc>
              </a:pPr>
              <a:r>
                <a:rPr lang="ru-RU" sz="1200" dirty="0" smtClean="0">
                  <a:solidFill>
                    <a:srgbClr val="002060"/>
                  </a:solidFill>
                </a:rPr>
                <a:t>Разрешение на временное проживание - подтверждение права иностранного гражданина или лица без гражданства временно проживать в Российской Федерации до получения вида на жительство, оформленное в виде отметки в документе, удостоверяющем личность, либо в виде документа установленной формы, выдаваемого в Российской Федерации, не имеющему документа, удостоверяющего его личность. Разрешение на временное проживание выдается сроком на 3 года.</a:t>
              </a:r>
              <a:endParaRPr lang="ru-RU" sz="1200" dirty="0">
                <a:solidFill>
                  <a:srgbClr val="002060"/>
                </a:solidFill>
              </a:endParaRPr>
            </a:p>
          </p:txBody>
        </p:sp>
        <p:sp>
          <p:nvSpPr>
            <p:cNvPr id="27" name="Скругленный прямоугольник 26"/>
            <p:cNvSpPr/>
            <p:nvPr/>
          </p:nvSpPr>
          <p:spPr>
            <a:xfrm>
              <a:off x="107504" y="764704"/>
              <a:ext cx="2916000" cy="4078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28" name="Группа 27"/>
          <p:cNvGrpSpPr/>
          <p:nvPr/>
        </p:nvGrpSpPr>
        <p:grpSpPr>
          <a:xfrm>
            <a:off x="136104" y="3864497"/>
            <a:ext cx="3600400" cy="5184576"/>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ct val="150000"/>
                </a:lnSpc>
                <a:buFont typeface="Arial" pitchFamily="34" charset="0"/>
                <a:buChar char="•"/>
              </a:pPr>
              <a:r>
                <a:rPr lang="ru-RU" sz="1200" dirty="0" smtClean="0">
                  <a:solidFill>
                    <a:srgbClr val="002060"/>
                  </a:solidFill>
                </a:rPr>
                <a:t>На трудоустройство</a:t>
              </a:r>
              <a:r>
                <a:rPr lang="en-US" sz="1200" dirty="0" smtClean="0">
                  <a:solidFill>
                    <a:srgbClr val="002060"/>
                  </a:solidFill>
                </a:rPr>
                <a:t> </a:t>
              </a:r>
              <a:r>
                <a:rPr lang="ru-RU" sz="1200" dirty="0" smtClean="0">
                  <a:solidFill>
                    <a:srgbClr val="002060"/>
                  </a:solidFill>
                </a:rPr>
                <a:t>без получения разрешения</a:t>
              </a:r>
              <a:r>
                <a:rPr lang="en-US" sz="1200" dirty="0" smtClean="0">
                  <a:solidFill>
                    <a:srgbClr val="002060"/>
                  </a:solidFill>
                </a:rPr>
                <a:t>  </a:t>
              </a:r>
            </a:p>
            <a:p>
              <a:pPr indent="182563" algn="just">
                <a:lnSpc>
                  <a:spcPct val="150000"/>
                </a:lnSpc>
              </a:pPr>
              <a:r>
                <a:rPr lang="ru-RU" sz="1200" dirty="0" smtClean="0">
                  <a:solidFill>
                    <a:srgbClr val="002060"/>
                  </a:solidFill>
                </a:rPr>
                <a:t>на работу</a:t>
              </a:r>
              <a:r>
                <a:rPr lang="en-US" sz="1200" dirty="0" smtClean="0">
                  <a:solidFill>
                    <a:srgbClr val="002060"/>
                  </a:solidFill>
                </a:rPr>
                <a:t>;</a:t>
              </a:r>
              <a:endParaRPr lang="ru-RU" sz="1200" dirty="0" smtClean="0">
                <a:solidFill>
                  <a:srgbClr val="002060"/>
                </a:solidFill>
              </a:endParaRPr>
            </a:p>
            <a:p>
              <a:pPr indent="182563" algn="just">
                <a:lnSpc>
                  <a:spcPct val="150000"/>
                </a:lnSpc>
                <a:buFont typeface="Arial" pitchFamily="34" charset="0"/>
                <a:buChar char="•"/>
              </a:pPr>
              <a:endParaRPr lang="ru-RU" sz="1200" dirty="0" smtClean="0">
                <a:solidFill>
                  <a:srgbClr val="002060"/>
                </a:solidFill>
              </a:endParaRPr>
            </a:p>
            <a:p>
              <a:pPr indent="182563" algn="just">
                <a:lnSpc>
                  <a:spcPct val="150000"/>
                </a:lnSpc>
                <a:buFont typeface="Arial" pitchFamily="34" charset="0"/>
                <a:buChar char="•"/>
              </a:pPr>
              <a:r>
                <a:rPr lang="ru-RU" sz="1200" dirty="0" smtClean="0">
                  <a:solidFill>
                    <a:srgbClr val="002060"/>
                  </a:solidFill>
                </a:rPr>
                <a:t>На медицинское обслуживание наравне с </a:t>
              </a:r>
            </a:p>
            <a:p>
              <a:pPr indent="182563" algn="just">
                <a:lnSpc>
                  <a:spcPct val="150000"/>
                </a:lnSpc>
              </a:pPr>
              <a:r>
                <a:rPr lang="ru-RU" sz="1200" dirty="0" smtClean="0">
                  <a:solidFill>
                    <a:srgbClr val="002060"/>
                  </a:solidFill>
                </a:rPr>
                <a:t>гражданами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ct val="150000"/>
                </a:lnSpc>
                <a:buFont typeface="Arial" pitchFamily="34" charset="0"/>
                <a:buChar char="•"/>
              </a:pPr>
              <a:endParaRPr lang="ru-RU" sz="1200" dirty="0" smtClean="0">
                <a:solidFill>
                  <a:srgbClr val="002060"/>
                </a:solidFill>
              </a:endParaRPr>
            </a:p>
            <a:p>
              <a:pPr indent="182563" algn="just">
                <a:lnSpc>
                  <a:spcPct val="150000"/>
                </a:lnSpc>
                <a:buFont typeface="Arial" pitchFamily="34" charset="0"/>
                <a:buChar char="•"/>
              </a:pPr>
              <a:r>
                <a:rPr lang="ru-RU" sz="1200" dirty="0" smtClean="0">
                  <a:solidFill>
                    <a:srgbClr val="002060"/>
                  </a:solidFill>
                </a:rPr>
                <a:t>На социальное обеспечение</a:t>
              </a:r>
              <a:endParaRPr lang="en-US" sz="1200" dirty="0" smtClean="0">
                <a:solidFill>
                  <a:srgbClr val="002060"/>
                </a:solidFill>
              </a:endParaRPr>
            </a:p>
            <a:p>
              <a:pPr indent="182563" algn="just">
                <a:lnSpc>
                  <a:spcPct val="150000"/>
                </a:lnSpc>
              </a:pPr>
              <a:r>
                <a:rPr lang="ru-RU" sz="1200" dirty="0" smtClean="0">
                  <a:solidFill>
                    <a:srgbClr val="002060"/>
                  </a:solidFill>
                </a:rPr>
                <a:t>наравне с гражданами Российской Федерации</a:t>
              </a:r>
              <a:r>
                <a:rPr lang="en-US" sz="1200" dirty="0" smtClean="0">
                  <a:solidFill>
                    <a:srgbClr val="002060"/>
                  </a:solidFill>
                </a:rPr>
                <a:t>;</a:t>
              </a:r>
              <a:r>
                <a:rPr lang="ru-RU" sz="1200" dirty="0" smtClean="0">
                  <a:solidFill>
                    <a:srgbClr val="002060"/>
                  </a:solidFill>
                </a:rPr>
                <a:t> </a:t>
              </a:r>
            </a:p>
            <a:p>
              <a:pPr indent="182563" algn="just">
                <a:lnSpc>
                  <a:spcPct val="150000"/>
                </a:lnSpc>
                <a:buFont typeface="Arial" pitchFamily="34" charset="0"/>
                <a:buChar char="•"/>
              </a:pPr>
              <a:endParaRPr lang="ru-RU" sz="1200" dirty="0" smtClean="0">
                <a:solidFill>
                  <a:srgbClr val="002060"/>
                </a:solidFill>
              </a:endParaRPr>
            </a:p>
            <a:p>
              <a:pPr indent="182563" algn="just">
                <a:lnSpc>
                  <a:spcPct val="150000"/>
                </a:lnSpc>
                <a:buFont typeface="Arial" pitchFamily="34" charset="0"/>
                <a:buChar char="•"/>
              </a:pPr>
              <a:r>
                <a:rPr lang="ru-RU" sz="1200" dirty="0" smtClean="0">
                  <a:solidFill>
                    <a:srgbClr val="002060"/>
                  </a:solidFill>
                </a:rPr>
                <a:t>На участие в Государственных программах </a:t>
              </a:r>
            </a:p>
            <a:p>
              <a:pPr indent="182563" algn="just">
                <a:lnSpc>
                  <a:spcPct val="150000"/>
                </a:lnSpc>
              </a:pPr>
              <a:r>
                <a:rPr lang="ru-RU" sz="1200" dirty="0" smtClean="0">
                  <a:solidFill>
                    <a:srgbClr val="002060"/>
                  </a:solidFill>
                </a:rPr>
                <a:t>Российской Федерации</a:t>
              </a:r>
              <a:r>
                <a:rPr lang="en-US" sz="1200" dirty="0" smtClean="0">
                  <a:solidFill>
                    <a:srgbClr val="002060"/>
                  </a:solidFill>
                </a:rPr>
                <a:t>;</a:t>
              </a:r>
            </a:p>
            <a:p>
              <a:pPr indent="182563" algn="just">
                <a:lnSpc>
                  <a:spcPct val="150000"/>
                </a:lnSpc>
                <a:buFont typeface="Arial" pitchFamily="34" charset="0"/>
                <a:buChar char="•"/>
              </a:pPr>
              <a:endParaRPr lang="ru-RU" sz="1200" dirty="0" smtClean="0">
                <a:solidFill>
                  <a:srgbClr val="002060"/>
                </a:solidFill>
              </a:endParaRPr>
            </a:p>
            <a:p>
              <a:pPr indent="182563" algn="just">
                <a:lnSpc>
                  <a:spcPct val="150000"/>
                </a:lnSpc>
                <a:buFont typeface="Arial" pitchFamily="34" charset="0"/>
                <a:buChar char="•"/>
              </a:pPr>
              <a:r>
                <a:rPr lang="ru-RU" sz="1200" dirty="0" smtClean="0">
                  <a:solidFill>
                    <a:srgbClr val="002060"/>
                  </a:solidFill>
                </a:rPr>
                <a:t>По истечении годичного срока непрерывного </a:t>
              </a:r>
            </a:p>
            <a:p>
              <a:pPr indent="182563" algn="just">
                <a:lnSpc>
                  <a:spcPct val="150000"/>
                </a:lnSpc>
              </a:pPr>
              <a:r>
                <a:rPr lang="ru-RU" sz="1200" dirty="0" smtClean="0">
                  <a:solidFill>
                    <a:srgbClr val="002060"/>
                  </a:solidFill>
                </a:rPr>
                <a:t>проживания на территории Российской </a:t>
              </a:r>
            </a:p>
            <a:p>
              <a:pPr indent="182563" algn="just">
                <a:lnSpc>
                  <a:spcPct val="150000"/>
                </a:lnSpc>
              </a:pPr>
              <a:r>
                <a:rPr lang="ru-RU" sz="1200" dirty="0" smtClean="0">
                  <a:solidFill>
                    <a:srgbClr val="002060"/>
                  </a:solidFill>
                </a:rPr>
                <a:t>Федерации на основе разрешения на </a:t>
              </a:r>
            </a:p>
            <a:p>
              <a:pPr indent="182563" algn="just">
                <a:lnSpc>
                  <a:spcPct val="150000"/>
                </a:lnSpc>
              </a:pPr>
              <a:r>
                <a:rPr lang="ru-RU" sz="1200" dirty="0" smtClean="0">
                  <a:solidFill>
                    <a:srgbClr val="002060"/>
                  </a:solidFill>
                </a:rPr>
                <a:t>временное проживание возможно оформление </a:t>
              </a:r>
            </a:p>
            <a:p>
              <a:pPr indent="182563" algn="just">
                <a:lnSpc>
                  <a:spcPct val="150000"/>
                </a:lnSpc>
              </a:pPr>
              <a:r>
                <a:rPr lang="ru-RU" sz="1200" dirty="0" smtClean="0">
                  <a:solidFill>
                    <a:srgbClr val="002060"/>
                  </a:solidFill>
                </a:rPr>
                <a:t>вида на жительство.</a:t>
              </a:r>
            </a:p>
          </p:txBody>
        </p:sp>
        <p:sp>
          <p:nvSpPr>
            <p:cNvPr id="30" name="Скругленный прямоугольник 29"/>
            <p:cNvSpPr/>
            <p:nvPr/>
          </p:nvSpPr>
          <p:spPr>
            <a:xfrm>
              <a:off x="107504" y="764704"/>
              <a:ext cx="2916000"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Права</a:t>
              </a:r>
              <a:endParaRPr lang="ru-RU" sz="1400" b="1" dirty="0">
                <a:solidFill>
                  <a:srgbClr val="002060"/>
                </a:solidFill>
              </a:endParaRPr>
            </a:p>
          </p:txBody>
        </p:sp>
      </p:grpSp>
      <p:grpSp>
        <p:nvGrpSpPr>
          <p:cNvPr id="31" name="Группа 30"/>
          <p:cNvGrpSpPr/>
          <p:nvPr/>
        </p:nvGrpSpPr>
        <p:grpSpPr>
          <a:xfrm>
            <a:off x="3880520" y="3864495"/>
            <a:ext cx="8747632" cy="5184574"/>
            <a:chOff x="107504" y="764703"/>
            <a:chExt cx="2916000" cy="3102341"/>
          </a:xfrm>
        </p:grpSpPr>
        <p:sp>
          <p:nvSpPr>
            <p:cNvPr id="32" name="Скругленный прямоугольник 31"/>
            <p:cNvSpPr/>
            <p:nvPr/>
          </p:nvSpPr>
          <p:spPr>
            <a:xfrm>
              <a:off x="107504" y="764703"/>
              <a:ext cx="2916000"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200"/>
                </a:lnSpc>
              </a:pPr>
              <a:r>
                <a:rPr lang="en-US" sz="1200" dirty="0" smtClean="0">
                  <a:solidFill>
                    <a:srgbClr val="002060"/>
                  </a:solidFill>
                </a:rPr>
                <a:t>     </a:t>
              </a:r>
            </a:p>
            <a:p>
              <a:pPr indent="182563" algn="just">
                <a:lnSpc>
                  <a:spcPts val="1200"/>
                </a:lnSpc>
              </a:pPr>
              <a:r>
                <a:rPr lang="en-US" sz="1200" dirty="0" smtClean="0">
                  <a:solidFill>
                    <a:srgbClr val="002060"/>
                  </a:solidFill>
                </a:rPr>
                <a:t>     </a:t>
              </a:r>
              <a:r>
                <a:rPr lang="ru-RU" sz="1200" dirty="0" smtClean="0">
                  <a:solidFill>
                    <a:srgbClr val="002060"/>
                  </a:solidFill>
                </a:rPr>
                <a:t>В случае если иностранный гражданин</a:t>
              </a:r>
              <a:r>
                <a:rPr lang="en-US" sz="1200" dirty="0" smtClean="0">
                  <a:solidFill>
                    <a:srgbClr val="002060"/>
                  </a:solidFill>
                </a:rPr>
                <a:t>:</a:t>
              </a:r>
              <a:r>
                <a:rPr lang="ru-RU" sz="1200" dirty="0" smtClean="0">
                  <a:solidFill>
                    <a:srgbClr val="002060"/>
                  </a:solidFill>
                </a:rPr>
                <a:t> </a:t>
              </a:r>
              <a:endParaRPr lang="en-US" sz="1200" dirty="0" smtClean="0">
                <a:solidFill>
                  <a:srgbClr val="002060"/>
                </a:solidFill>
              </a:endParaRPr>
            </a:p>
            <a:p>
              <a:pPr indent="182563" algn="just">
                <a:lnSpc>
                  <a:spcPts val="1200"/>
                </a:lnSpc>
              </a:pPr>
              <a:endParaRPr lang="en-US" sz="1200" dirty="0" smtClean="0">
                <a:solidFill>
                  <a:srgbClr val="002060"/>
                </a:solidFill>
              </a:endParaRPr>
            </a:p>
            <a:p>
              <a:pPr indent="182563" algn="just">
                <a:lnSpc>
                  <a:spcPts val="1200"/>
                </a:lnSpc>
              </a:pPr>
              <a:r>
                <a:rPr lang="ru-RU" sz="1200" dirty="0" smtClean="0">
                  <a:solidFill>
                    <a:srgbClr val="002060"/>
                  </a:solidFill>
                </a:rPr>
                <a:t>•Выступает за насильственное изменение основ конституционного строя Российской Федерации, иными действиями создает</a:t>
              </a:r>
              <a:r>
                <a:rPr lang="en-US" sz="1200" dirty="0" smtClean="0">
                  <a:solidFill>
                    <a:srgbClr val="002060"/>
                  </a:solidFill>
                </a:rPr>
                <a:t> </a:t>
              </a:r>
            </a:p>
            <a:p>
              <a:pPr indent="182563" algn="just">
                <a:lnSpc>
                  <a:spcPts val="1200"/>
                </a:lnSpc>
              </a:pPr>
              <a:r>
                <a:rPr lang="ru-RU" sz="1200" dirty="0" smtClean="0">
                  <a:solidFill>
                    <a:srgbClr val="002060"/>
                  </a:solidFill>
                </a:rPr>
                <a:t>   угрозу безопасности Российской Федерации или граждан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•Финансирует, планирует террористические (экстремистские) акты, оказывает содействие в совершении таких актов или </a:t>
              </a:r>
              <a:endParaRPr lang="en-US" sz="1200" dirty="0" smtClean="0">
                <a:solidFill>
                  <a:srgbClr val="002060"/>
                </a:solidFill>
              </a:endParaRPr>
            </a:p>
            <a:p>
              <a:pPr indent="182563" algn="just">
                <a:lnSpc>
                  <a:spcPts val="1200"/>
                </a:lnSpc>
              </a:pPr>
              <a:r>
                <a:rPr lang="ru-RU" sz="1200" dirty="0" smtClean="0">
                  <a:solidFill>
                    <a:srgbClr val="002060"/>
                  </a:solidFill>
                </a:rPr>
                <a:t>   совершает их, а равно иными действиями поддерживает террористическую (экстремистскую) деятельность</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•В течение пяти лет, предшествовавших дню подачи заявления о выдаче разрешения на временное проживание, </a:t>
              </a:r>
              <a:endParaRPr lang="en-US" sz="1200" dirty="0" smtClean="0">
                <a:solidFill>
                  <a:srgbClr val="002060"/>
                </a:solidFill>
              </a:endParaRPr>
            </a:p>
            <a:p>
              <a:pPr indent="182563" algn="just">
                <a:lnSpc>
                  <a:spcPts val="1200"/>
                </a:lnSpc>
              </a:pPr>
              <a:r>
                <a:rPr lang="ru-RU" sz="1200" dirty="0" smtClean="0">
                  <a:solidFill>
                    <a:srgbClr val="002060"/>
                  </a:solidFill>
                </a:rPr>
                <a:t>   подвергался административному выдворению за пределы Российской Федерации либо депортации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•Представил поддельные или подложные документы либо сообщил о себе заведомо ложные сведения</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•Осужден вступившим в законную силу приговором суда за совершение тяжкого или особо тяжкого преступления либо </a:t>
              </a:r>
              <a:endParaRPr lang="en-US" sz="1200" dirty="0" smtClean="0">
                <a:solidFill>
                  <a:srgbClr val="002060"/>
                </a:solidFill>
              </a:endParaRPr>
            </a:p>
            <a:p>
              <a:pPr indent="182563" algn="just">
                <a:lnSpc>
                  <a:spcPts val="1200"/>
                </a:lnSpc>
              </a:pPr>
              <a:r>
                <a:rPr lang="ru-RU" sz="1200" dirty="0" smtClean="0">
                  <a:solidFill>
                    <a:srgbClr val="002060"/>
                  </a:solidFill>
                </a:rPr>
                <a:t>   преступления, рецидив которого признан опасным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•Имеет непогашенную или неснятую судимость за совершение тяжкого или особо тяжкого преступления на территории </a:t>
              </a:r>
              <a:endParaRPr lang="en-US" sz="1200" dirty="0" smtClean="0">
                <a:solidFill>
                  <a:srgbClr val="002060"/>
                </a:solidFill>
              </a:endParaRPr>
            </a:p>
            <a:p>
              <a:pPr indent="182563" algn="just">
                <a:lnSpc>
                  <a:spcPts val="1200"/>
                </a:lnSpc>
              </a:pPr>
              <a:r>
                <a:rPr lang="ru-RU" sz="1200" dirty="0" smtClean="0">
                  <a:solidFill>
                    <a:srgbClr val="002060"/>
                  </a:solidFill>
                </a:rPr>
                <a:t>   Российской Федерации либо за ее пределами, признаваемого таковым в соответствии с федеральным законом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•Неоднократно (два и более раза) в течение одного года привлекался к административной ответственности за нарушение </a:t>
              </a:r>
              <a:endParaRPr lang="en-US" sz="1200" dirty="0" smtClean="0">
                <a:solidFill>
                  <a:srgbClr val="002060"/>
                </a:solidFill>
              </a:endParaRPr>
            </a:p>
            <a:p>
              <a:pPr indent="182563" algn="just">
                <a:lnSpc>
                  <a:spcPts val="1200"/>
                </a:lnSpc>
              </a:pPr>
              <a:r>
                <a:rPr lang="ru-RU" sz="1200" dirty="0" smtClean="0">
                  <a:solidFill>
                    <a:srgbClr val="002060"/>
                  </a:solidFill>
                </a:rPr>
                <a:t>   законодательства Российской Федерации в части обеспечения режима пребывания (проживания) иностранных граждан в </a:t>
              </a:r>
              <a:endParaRPr lang="en-US" sz="1200" dirty="0" smtClean="0">
                <a:solidFill>
                  <a:srgbClr val="002060"/>
                </a:solidFill>
              </a:endParaRPr>
            </a:p>
            <a:p>
              <a:pPr indent="182563" algn="just">
                <a:lnSpc>
                  <a:spcPts val="1200"/>
                </a:lnSpc>
              </a:pPr>
              <a:r>
                <a:rPr lang="ru-RU" sz="1200" dirty="0" smtClean="0">
                  <a:solidFill>
                    <a:srgbClr val="002060"/>
                  </a:solidFill>
                </a:rPr>
                <a:t>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•Не может представить доказательств возможности содержать себя и членов своей семьи в Российской Федерации в </a:t>
              </a:r>
              <a:endParaRPr lang="en-US" sz="1200" dirty="0" smtClean="0">
                <a:solidFill>
                  <a:srgbClr val="002060"/>
                </a:solidFill>
              </a:endParaRPr>
            </a:p>
            <a:p>
              <a:pPr indent="182563" algn="just">
                <a:lnSpc>
                  <a:spcPts val="1200"/>
                </a:lnSpc>
              </a:pPr>
              <a:r>
                <a:rPr lang="ru-RU" sz="1200" dirty="0" smtClean="0">
                  <a:solidFill>
                    <a:srgbClr val="002060"/>
                  </a:solidFill>
                </a:rPr>
                <a:t>   пределах прожиточного минимума, не прибегая к помощи государства, за исключением случая, если иностранный      </a:t>
              </a:r>
            </a:p>
            <a:p>
              <a:pPr indent="182563" algn="just">
                <a:lnSpc>
                  <a:spcPts val="1200"/>
                </a:lnSpc>
              </a:pPr>
              <a:r>
                <a:rPr lang="ru-RU" sz="1200" dirty="0" smtClean="0">
                  <a:solidFill>
                    <a:srgbClr val="002060"/>
                  </a:solidFill>
                </a:rPr>
                <a:t>   гражданин признан нетрудоспособным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•По истечении трех лет со дня въезда не имеет в Российской Федерации жилого помещения на основаниях, </a:t>
              </a:r>
              <a:endParaRPr lang="en-US" sz="1200" dirty="0" smtClean="0">
                <a:solidFill>
                  <a:srgbClr val="002060"/>
                </a:solidFill>
              </a:endParaRPr>
            </a:p>
            <a:p>
              <a:pPr indent="182563" algn="just">
                <a:lnSpc>
                  <a:spcPts val="1200"/>
                </a:lnSpc>
              </a:pPr>
              <a:r>
                <a:rPr lang="ru-RU" sz="1200" dirty="0" smtClean="0">
                  <a:solidFill>
                    <a:srgbClr val="002060"/>
                  </a:solidFill>
                </a:rPr>
                <a:t>   предусмотренных законодательством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•Выехал из Российской Федерации в иностранное государство для постоянного проживания</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•Находится за пределами Российской Федерации более шести месяцев</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•Заключил брак с гражданином Российской Федерации, послуживший основанием для получения разрешения на временное </a:t>
              </a:r>
              <a:endParaRPr lang="en-US" sz="1200" dirty="0" smtClean="0">
                <a:solidFill>
                  <a:srgbClr val="002060"/>
                </a:solidFill>
              </a:endParaRPr>
            </a:p>
            <a:p>
              <a:pPr indent="182563" algn="just">
                <a:lnSpc>
                  <a:spcPts val="1200"/>
                </a:lnSpc>
              </a:pPr>
              <a:r>
                <a:rPr lang="ru-RU" sz="1200" dirty="0" smtClean="0">
                  <a:solidFill>
                    <a:srgbClr val="002060"/>
                  </a:solidFill>
                </a:rPr>
                <a:t>   проживание, и этот брак признан судом недействительным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•Является больным наркоманией, либо не имеет сертификата об отсутствии у него заболевания, вызываемого вирусом </a:t>
              </a:r>
              <a:endParaRPr lang="en-US" sz="1200" dirty="0" smtClean="0">
                <a:solidFill>
                  <a:srgbClr val="002060"/>
                </a:solidFill>
              </a:endParaRPr>
            </a:p>
            <a:p>
              <a:pPr indent="182563" algn="just">
                <a:lnSpc>
                  <a:spcPts val="1200"/>
                </a:lnSpc>
              </a:pPr>
              <a:r>
                <a:rPr lang="ru-RU" sz="1200" dirty="0" smtClean="0">
                  <a:solidFill>
                    <a:srgbClr val="002060"/>
                  </a:solidFill>
                </a:rPr>
                <a:t>   иммунодефицита человека (ВИЧ-инфекции), либо страдает одним из инфекционных заболеваний, которые представляют </a:t>
              </a:r>
              <a:endParaRPr lang="en-US" sz="1200" dirty="0" smtClean="0">
                <a:solidFill>
                  <a:srgbClr val="002060"/>
                </a:solidFill>
              </a:endParaRPr>
            </a:p>
            <a:p>
              <a:pPr indent="182563" algn="just">
                <a:lnSpc>
                  <a:spcPts val="1200"/>
                </a:lnSpc>
              </a:pPr>
              <a:r>
                <a:rPr lang="ru-RU" sz="1200" dirty="0" smtClean="0">
                  <a:solidFill>
                    <a:srgbClr val="002060"/>
                  </a:solidFill>
                </a:rPr>
                <a:t>   опасность для окружающих. Перечень таких заболеваний и порядок подтверждения их наличия или отсутствия  </a:t>
              </a:r>
            </a:p>
            <a:p>
              <a:pPr indent="182563" algn="just">
                <a:lnSpc>
                  <a:spcPts val="1200"/>
                </a:lnSpc>
              </a:pPr>
              <a:r>
                <a:rPr lang="ru-RU" sz="1200" dirty="0" smtClean="0">
                  <a:solidFill>
                    <a:srgbClr val="002060"/>
                  </a:solidFill>
                </a:rPr>
                <a:t>   утверждаются Правительством Российской Федерации</a:t>
              </a:r>
              <a:r>
                <a:rPr lang="en-US" sz="1200" dirty="0" smtClean="0">
                  <a:solidFill>
                    <a:srgbClr val="002060"/>
                  </a:solidFill>
                </a:rPr>
                <a:t>.</a:t>
              </a:r>
              <a:endParaRPr lang="ru-RU" sz="1200" dirty="0" smtClean="0">
                <a:solidFill>
                  <a:srgbClr val="002060"/>
                </a:solidFill>
              </a:endParaRPr>
            </a:p>
          </p:txBody>
        </p:sp>
        <p:sp>
          <p:nvSpPr>
            <p:cNvPr id="33" name="Скругленный прямоугольник 32"/>
            <p:cNvSpPr/>
            <p:nvPr/>
          </p:nvSpPr>
          <p:spPr>
            <a:xfrm>
              <a:off x="107504" y="764704"/>
              <a:ext cx="2916000"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Основания отказа в выдаче и аннулирования ранее выданного разрешения на временное проживание</a:t>
              </a:r>
              <a:endParaRPr lang="ru-RU" sz="1400" b="1" dirty="0">
                <a:solidFill>
                  <a:srgbClr val="002060"/>
                </a:solidFill>
              </a:endParaRPr>
            </a:p>
          </p:txBody>
        </p:sp>
      </p:grpSp>
      <p:grpSp>
        <p:nvGrpSpPr>
          <p:cNvPr id="34" name="Группа 12"/>
          <p:cNvGrpSpPr/>
          <p:nvPr/>
        </p:nvGrpSpPr>
        <p:grpSpPr>
          <a:xfrm>
            <a:off x="3088432" y="1070585"/>
            <a:ext cx="2880000" cy="2700000"/>
            <a:chOff x="107504" y="764704"/>
            <a:chExt cx="2931429" cy="884670"/>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r>
                <a:rPr lang="ru-RU" sz="1200" b="1" dirty="0" smtClean="0">
                  <a:solidFill>
                    <a:srgbClr val="002060"/>
                  </a:solidFill>
                </a:rPr>
                <a:t>Непосредственно:</a:t>
              </a:r>
              <a:r>
                <a:rPr lang="ru-RU" sz="1200" dirty="0" smtClean="0">
                  <a:solidFill>
                    <a:srgbClr val="002060"/>
                  </a:solidFill>
                </a:rPr>
                <a:t> Территориальный орган Федеральной миграционной службы России (ФМС)</a:t>
              </a:r>
            </a:p>
            <a:p>
              <a:pPr marL="85725" indent="-85725"/>
              <a:r>
                <a:rPr lang="ru-RU" sz="1200" b="1" dirty="0" smtClean="0">
                  <a:solidFill>
                    <a:srgbClr val="002060"/>
                  </a:solidFill>
                </a:rPr>
                <a:t>За дополнительной информацией:</a:t>
              </a:r>
            </a:p>
            <a:p>
              <a:pPr marL="85725" indent="-85725" algn="just">
                <a:buFont typeface="Arial" pitchFamily="34" charset="0"/>
                <a:buChar char="•"/>
              </a:pPr>
              <a:r>
                <a:rPr lang="ru-RU" sz="1200" dirty="0" smtClean="0">
                  <a:solidFill>
                    <a:srgbClr val="002060"/>
                  </a:solidFill>
                </a:rPr>
                <a:t>на сайт «ФМС России»:</a:t>
              </a:r>
            </a:p>
            <a:p>
              <a:pPr marL="85725" indent="-85725" algn="just"/>
              <a:r>
                <a:rPr lang="ru-RU" sz="1200" dirty="0" smtClean="0">
                  <a:solidFill>
                    <a:srgbClr val="002060"/>
                  </a:solidFill>
                </a:rPr>
                <a:t>   </a:t>
              </a:r>
              <a:r>
                <a:rPr lang="ru-RU" sz="1200" dirty="0" smtClean="0">
                  <a:solidFill>
                    <a:srgbClr val="002060"/>
                  </a:solidFill>
                  <a:hlinkClick r:id="rId4"/>
                </a:rPr>
                <a:t>www.fms.gov.ru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в «Единый портал государственных и муниципальных услуг»</a:t>
              </a:r>
              <a:r>
                <a:rPr lang="en-US" sz="1200" dirty="0" smtClean="0">
                  <a:solidFill>
                    <a:srgbClr val="002060"/>
                  </a:solidFill>
                </a:rPr>
                <a:t>:</a:t>
              </a:r>
            </a:p>
            <a:p>
              <a:pPr marL="85725" indent="-85725"/>
              <a:r>
                <a:rPr lang="en-US" sz="1200" dirty="0" smtClean="0">
                  <a:solidFill>
                    <a:srgbClr val="002060"/>
                  </a:solidFill>
                </a:rPr>
                <a:t>   </a:t>
              </a:r>
              <a:r>
                <a:rPr lang="ru-RU" sz="1200" dirty="0" smtClean="0">
                  <a:solidFill>
                    <a:srgbClr val="002060"/>
                  </a:solidFill>
                  <a:hlinkClick r:id="rId5"/>
                </a:rPr>
                <a:t>www.gosuslugi.ru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по телефону горячей линии «ФМС России»:</a:t>
              </a:r>
              <a:r>
                <a:rPr lang="en-US" sz="1200" b="1" dirty="0" smtClean="0">
                  <a:solidFill>
                    <a:srgbClr val="002060"/>
                  </a:solidFill>
                </a:rPr>
                <a:t> </a:t>
              </a:r>
              <a:r>
                <a:rPr lang="ru-RU" sz="1200" b="1" dirty="0" smtClean="0">
                  <a:solidFill>
                    <a:srgbClr val="002060"/>
                  </a:solidFill>
                </a:rPr>
                <a:t>8 (495) 636-98-98</a:t>
              </a:r>
              <a:endParaRPr lang="ru-RU" sz="1200" b="1" dirty="0">
                <a:solidFill>
                  <a:srgbClr val="002060"/>
                </a:solidFill>
              </a:endParaRPr>
            </a:p>
          </p:txBody>
        </p:sp>
        <p:sp>
          <p:nvSpPr>
            <p:cNvPr id="36" name="Скругленный прямоугольник 35"/>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Вид на жительство</a:t>
            </a:r>
            <a:endParaRPr lang="ru-RU" sz="3900" dirty="0">
              <a:solidFill>
                <a:schemeClr val="bg1"/>
              </a:solidFill>
              <a:effectLst>
                <a:outerShdw blurRad="38100" dist="38100" dir="2700000" algn="tl">
                  <a:srgbClr val="000000">
                    <a:alpha val="43137"/>
                  </a:srgbClr>
                </a:outerShdw>
              </a:effectLst>
            </a:endParaRPr>
          </a:p>
        </p:txBody>
      </p:sp>
      <p:grpSp>
        <p:nvGrpSpPr>
          <p:cNvPr id="2" name="Группа 11"/>
          <p:cNvGrpSpPr/>
          <p:nvPr/>
        </p:nvGrpSpPr>
        <p:grpSpPr>
          <a:xfrm>
            <a:off x="136104" y="1092488"/>
            <a:ext cx="2664000" cy="2700000"/>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ru-RU" sz="1200" b="1" dirty="0" smtClean="0">
                  <a:solidFill>
                    <a:srgbClr val="002060"/>
                  </a:solidFill>
                </a:rPr>
                <a:t>Конституция Российской Федерации</a:t>
              </a:r>
            </a:p>
            <a:p>
              <a:pPr algn="ctr"/>
              <a:r>
                <a:rPr lang="ru-RU" sz="1200" b="1" dirty="0" smtClean="0">
                  <a:solidFill>
                    <a:srgbClr val="002060"/>
                  </a:solidFill>
                </a:rPr>
                <a:t/>
              </a:r>
              <a:br>
                <a:rPr lang="ru-RU" sz="1200" b="1" dirty="0" smtClean="0">
                  <a:solidFill>
                    <a:srgbClr val="002060"/>
                  </a:solidFill>
                </a:rPr>
              </a:br>
              <a:r>
                <a:rPr lang="ru-RU" sz="1200" b="1" dirty="0" smtClean="0">
                  <a:solidFill>
                    <a:srgbClr val="002060"/>
                  </a:solidFill>
                  <a:hlinkClick r:id="rId3"/>
                </a:rPr>
                <a:t>Федеральный закон «О правовом положении иностранных граждан в Российской Федерации»</a:t>
              </a:r>
            </a:p>
            <a:p>
              <a:pPr algn="ctr"/>
              <a:r>
                <a:rPr lang="ru-RU" sz="1200" b="1" dirty="0" smtClean="0">
                  <a:solidFill>
                    <a:srgbClr val="002060"/>
                  </a:solidFill>
                  <a:hlinkClick r:id="rId3"/>
                </a:rPr>
                <a:t>от 25 июля 2002 г.№115-ФЗ </a:t>
              </a:r>
              <a:endParaRPr lang="ru-RU" sz="1200" b="1" dirty="0">
                <a:solidFill>
                  <a:srgbClr val="002060"/>
                </a:solidFill>
              </a:endParaRPr>
            </a:p>
          </p:txBody>
        </p:sp>
        <p:sp>
          <p:nvSpPr>
            <p:cNvPr id="7" name="Скругленный прямоугольник 6"/>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8417024" y="1070586"/>
            <a:ext cx="4176464" cy="2700000"/>
            <a:chOff x="107504" y="764704"/>
            <a:chExt cx="2916000" cy="1041806"/>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nSpc>
                  <a:spcPts val="1100"/>
                </a:lnSpc>
                <a:buFont typeface="Arial" pitchFamily="34" charset="0"/>
                <a:buChar char="•"/>
              </a:pPr>
              <a:r>
                <a:rPr lang="ru-RU" sz="1200" spc="-50" dirty="0" smtClean="0">
                  <a:solidFill>
                    <a:srgbClr val="002060"/>
                  </a:solidFill>
                </a:rPr>
                <a:t>4 личные фотографии, 2 из которых размещаются на заявлении по одной на каждом экземпляре, размером 35 </a:t>
              </a:r>
              <a:r>
                <a:rPr lang="ru-RU" sz="1200" spc="-50" dirty="0" err="1" smtClean="0">
                  <a:solidFill>
                    <a:srgbClr val="002060"/>
                  </a:solidFill>
                </a:rPr>
                <a:t>x</a:t>
              </a:r>
              <a:r>
                <a:rPr lang="ru-RU" sz="1200" spc="-50" dirty="0" smtClean="0">
                  <a:solidFill>
                    <a:srgbClr val="002060"/>
                  </a:solidFill>
                </a:rPr>
                <a:t> 45 мм в черно-белом или цветном исполнении с четким изображением лица анфас без головного убора. Лица без гражданства предоставляют 2 фотографии, которые размещаются на заявлении по одной на каждом экземпляре</a:t>
              </a:r>
              <a:r>
                <a:rPr lang="en-US" sz="1200" spc="-50" dirty="0" smtClean="0">
                  <a:solidFill>
                    <a:srgbClr val="002060"/>
                  </a:solidFill>
                </a:rPr>
                <a:t>;</a:t>
              </a:r>
              <a:endParaRPr lang="ru-RU" sz="1200" spc="-50" dirty="0" smtClean="0">
                <a:solidFill>
                  <a:srgbClr val="002060"/>
                </a:solidFill>
              </a:endParaRPr>
            </a:p>
            <a:p>
              <a:pPr marL="120015" indent="-120015">
                <a:lnSpc>
                  <a:spcPts val="1100"/>
                </a:lnSpc>
                <a:buFont typeface="Arial" pitchFamily="34" charset="0"/>
                <a:buChar char="•"/>
              </a:pPr>
              <a:r>
                <a:rPr lang="ru-RU" sz="1200" spc="-50" dirty="0" smtClean="0">
                  <a:solidFill>
                    <a:srgbClr val="002060"/>
                  </a:solidFill>
                </a:rPr>
                <a:t>документ, удостоверяющий личность</a:t>
              </a:r>
              <a:r>
                <a:rPr lang="en-US" sz="1200" spc="-50" dirty="0" smtClean="0">
                  <a:solidFill>
                    <a:srgbClr val="002060"/>
                  </a:solidFill>
                </a:rPr>
                <a:t>;</a:t>
              </a:r>
              <a:endParaRPr lang="ru-RU" sz="1200" spc="-50" dirty="0" smtClean="0">
                <a:solidFill>
                  <a:srgbClr val="002060"/>
                </a:solidFill>
              </a:endParaRPr>
            </a:p>
            <a:p>
              <a:pPr marL="120015" indent="-120015">
                <a:lnSpc>
                  <a:spcPts val="1100"/>
                </a:lnSpc>
                <a:buFont typeface="Arial" pitchFamily="34" charset="0"/>
                <a:buChar char="•"/>
              </a:pPr>
              <a:r>
                <a:rPr lang="ru-RU" sz="1200" spc="-50" dirty="0" smtClean="0">
                  <a:solidFill>
                    <a:srgbClr val="002060"/>
                  </a:solidFill>
                </a:rPr>
                <a:t>документ, подтверждающий наличие законного источника средств к существованию, позволяющего содержать себя в Российской Федерации в пределах прожиточного минимума, или документ, подтверждающий его нетрудоспособность</a:t>
              </a:r>
              <a:r>
                <a:rPr lang="en-US" sz="1200" spc="-50" dirty="0" smtClean="0">
                  <a:solidFill>
                    <a:srgbClr val="002060"/>
                  </a:solidFill>
                </a:rPr>
                <a:t>;</a:t>
              </a:r>
              <a:endParaRPr lang="ru-RU" sz="1200" spc="-50" dirty="0" smtClean="0">
                <a:solidFill>
                  <a:srgbClr val="002060"/>
                </a:solidFill>
              </a:endParaRPr>
            </a:p>
            <a:p>
              <a:pPr marL="120015" indent="-120015">
                <a:lnSpc>
                  <a:spcPts val="1100"/>
                </a:lnSpc>
                <a:buFont typeface="Arial" pitchFamily="34" charset="0"/>
                <a:buChar char="•"/>
              </a:pPr>
              <a:r>
                <a:rPr lang="ru-RU" sz="1200" spc="-50" dirty="0" smtClean="0">
                  <a:solidFill>
                    <a:srgbClr val="002060"/>
                  </a:solidFill>
                </a:rPr>
                <a:t>документ, подтверждающий наличие жилого помещения</a:t>
              </a:r>
              <a:r>
                <a:rPr lang="en-US" sz="1200" spc="-50" dirty="0" smtClean="0">
                  <a:solidFill>
                    <a:srgbClr val="002060"/>
                  </a:solidFill>
                </a:rPr>
                <a:t>;</a:t>
              </a:r>
            </a:p>
            <a:p>
              <a:pPr marL="120015" indent="-120015">
                <a:lnSpc>
                  <a:spcPts val="1100"/>
                </a:lnSpc>
                <a:buFont typeface="Arial" pitchFamily="34" charset="0"/>
                <a:buChar char="•"/>
              </a:pPr>
              <a:r>
                <a:rPr lang="ru-RU" sz="1200" spc="-50" dirty="0" smtClean="0">
                  <a:solidFill>
                    <a:srgbClr val="002060"/>
                  </a:solidFill>
                </a:rPr>
                <a:t>документ, выданный полномочным учреждением здравоохранения РФ, подтверждающий отсутствие заболевания наркоманией и инфекционных заболеваний, которые представляют опасность для окружающих.</a:t>
              </a:r>
            </a:p>
          </p:txBody>
        </p:sp>
        <p:sp>
          <p:nvSpPr>
            <p:cNvPr id="24" name="Скругленный прямоугольник 23"/>
            <p:cNvSpPr/>
            <p:nvPr/>
          </p:nvSpPr>
          <p:spPr>
            <a:xfrm>
              <a:off x="107504" y="764704"/>
              <a:ext cx="2916000"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4"/>
          <p:cNvGrpSpPr/>
          <p:nvPr/>
        </p:nvGrpSpPr>
        <p:grpSpPr>
          <a:xfrm>
            <a:off x="5608712" y="1092488"/>
            <a:ext cx="2664000" cy="2700000"/>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ts val="1000"/>
                </a:lnSpc>
              </a:pPr>
              <a:r>
                <a:rPr lang="ru-RU" sz="1100" dirty="0" smtClean="0">
                  <a:solidFill>
                    <a:srgbClr val="002060"/>
                  </a:solidFill>
                </a:rPr>
                <a:t> </a:t>
              </a:r>
            </a:p>
            <a:p>
              <a:pPr algn="just">
                <a:lnSpc>
                  <a:spcPts val="1100"/>
                </a:lnSpc>
              </a:pPr>
              <a:endParaRPr lang="ru-RU" sz="1200" dirty="0" smtClean="0">
                <a:solidFill>
                  <a:srgbClr val="002060"/>
                </a:solidFill>
              </a:endParaRPr>
            </a:p>
            <a:p>
              <a:pPr algn="just">
                <a:lnSpc>
                  <a:spcPts val="1100"/>
                </a:lnSpc>
              </a:pPr>
              <a:endParaRPr lang="ru-RU" sz="1200" dirty="0" smtClean="0">
                <a:solidFill>
                  <a:srgbClr val="002060"/>
                </a:solidFill>
              </a:endParaRPr>
            </a:p>
            <a:p>
              <a:pPr>
                <a:lnSpc>
                  <a:spcPts val="1100"/>
                </a:lnSpc>
              </a:pPr>
              <a:r>
                <a:rPr lang="ru-RU" sz="1200" dirty="0" smtClean="0">
                  <a:solidFill>
                    <a:srgbClr val="002060"/>
                  </a:solidFill>
                </a:rPr>
                <a:t>До получения вида на жительство иностранный гражданин обязан прожить в Российской Федерации не менее одного года на основании разрешения на временное проживание. Вид на жительство выдается иностранному гражданину на пять лет. По окончании срока действия вида на жительство данный срок по заявлению иностранного гражданина, может быть продлен на пять лет. Количество продлений срока действия вида на жительство не ограничено.</a:t>
              </a:r>
            </a:p>
          </p:txBody>
        </p:sp>
        <p:sp>
          <p:nvSpPr>
            <p:cNvPr id="27" name="Скругленный прямоугольник 26"/>
            <p:cNvSpPr/>
            <p:nvPr/>
          </p:nvSpPr>
          <p:spPr>
            <a:xfrm>
              <a:off x="107504" y="764704"/>
              <a:ext cx="2916000" cy="4078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5" name="Группа 27"/>
          <p:cNvGrpSpPr/>
          <p:nvPr/>
        </p:nvGrpSpPr>
        <p:grpSpPr>
          <a:xfrm>
            <a:off x="136104" y="3864495"/>
            <a:ext cx="3240360" cy="5184578"/>
            <a:chOff x="107504" y="764703"/>
            <a:chExt cx="2624400" cy="3102343"/>
          </a:xfrm>
        </p:grpSpPr>
        <p:sp>
          <p:nvSpPr>
            <p:cNvPr id="29" name="Скругленный прямоугольник 28"/>
            <p:cNvSpPr/>
            <p:nvPr/>
          </p:nvSpPr>
          <p:spPr>
            <a:xfrm>
              <a:off x="107504" y="764704"/>
              <a:ext cx="26244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buFont typeface="Arial" pitchFamily="34" charset="0"/>
                <a:buChar char="•"/>
              </a:pPr>
              <a:r>
                <a:rPr lang="ru-RU" sz="1200" dirty="0" smtClean="0">
                  <a:solidFill>
                    <a:srgbClr val="002060"/>
                  </a:solidFill>
                </a:rPr>
                <a:t>Вид на жительство дает права на </a:t>
              </a:r>
            </a:p>
            <a:p>
              <a:pPr indent="182563" algn="just"/>
              <a:r>
                <a:rPr lang="ru-RU" sz="1200" dirty="0" smtClean="0">
                  <a:solidFill>
                    <a:srgbClr val="002060"/>
                  </a:solidFill>
                </a:rPr>
                <a:t>свободный выезд из Российской </a:t>
              </a:r>
            </a:p>
            <a:p>
              <a:pPr indent="182563" algn="just"/>
              <a:r>
                <a:rPr lang="ru-RU" sz="1200" dirty="0" smtClean="0">
                  <a:solidFill>
                    <a:srgbClr val="002060"/>
                  </a:solidFill>
                </a:rPr>
                <a:t>Федерации и въезд в Российскую</a:t>
              </a:r>
            </a:p>
            <a:p>
              <a:pPr indent="182563" algn="just"/>
              <a:r>
                <a:rPr lang="ru-RU" sz="1200" dirty="0" smtClean="0">
                  <a:solidFill>
                    <a:srgbClr val="002060"/>
                  </a:solidFill>
                </a:rPr>
                <a:t>Федерацию, является одновременно и </a:t>
              </a:r>
            </a:p>
            <a:p>
              <a:pPr indent="182563" algn="just"/>
              <a:r>
                <a:rPr lang="ru-RU" sz="1200" dirty="0" smtClean="0">
                  <a:solidFill>
                    <a:srgbClr val="002060"/>
                  </a:solidFill>
                </a:rPr>
                <a:t>документом, удостоверяющим его </a:t>
              </a:r>
            </a:p>
            <a:p>
              <a:pPr indent="182563" algn="just"/>
              <a:r>
                <a:rPr lang="ru-RU" sz="1200" dirty="0" smtClean="0">
                  <a:solidFill>
                    <a:srgbClr val="002060"/>
                  </a:solidFill>
                </a:rPr>
                <a:t>личность</a:t>
              </a:r>
              <a:r>
                <a:rPr lang="en-US" sz="1200" dirty="0" smtClean="0">
                  <a:solidFill>
                    <a:srgbClr val="002060"/>
                  </a:solidFill>
                </a:rPr>
                <a:t>;</a:t>
              </a:r>
              <a:endParaRPr lang="ru-RU" sz="1200" dirty="0" smtClean="0">
                <a:solidFill>
                  <a:srgbClr val="002060"/>
                </a:solidFill>
              </a:endParaRPr>
            </a:p>
            <a:p>
              <a:pPr indent="182563" algn="just">
                <a:buFont typeface="Arial" pitchFamily="34" charset="0"/>
                <a:buChar char="•"/>
              </a:pPr>
              <a:endParaRPr lang="ru-RU" sz="1200" dirty="0" smtClean="0">
                <a:solidFill>
                  <a:srgbClr val="002060"/>
                </a:solidFill>
              </a:endParaRPr>
            </a:p>
            <a:p>
              <a:pPr indent="182563" algn="just">
                <a:buFont typeface="Arial" pitchFamily="34" charset="0"/>
                <a:buChar char="•"/>
              </a:pPr>
              <a:r>
                <a:rPr lang="ru-RU" sz="1200" dirty="0" smtClean="0">
                  <a:solidFill>
                    <a:srgbClr val="002060"/>
                  </a:solidFill>
                </a:rPr>
                <a:t>Возможность осуществлять трудовую </a:t>
              </a:r>
            </a:p>
            <a:p>
              <a:pPr indent="182563" algn="just"/>
              <a:r>
                <a:rPr lang="ru-RU" sz="1200" dirty="0" smtClean="0">
                  <a:solidFill>
                    <a:srgbClr val="002060"/>
                  </a:solidFill>
                </a:rPr>
                <a:t>деятельность по всей территории РФ в </a:t>
              </a:r>
            </a:p>
            <a:p>
              <a:pPr indent="182563" algn="just"/>
              <a:r>
                <a:rPr lang="ru-RU" sz="1200" dirty="0" smtClean="0">
                  <a:solidFill>
                    <a:srgbClr val="002060"/>
                  </a:solidFill>
                </a:rPr>
                <a:t>любом её субъекте без соответствующего </a:t>
              </a:r>
            </a:p>
            <a:p>
              <a:pPr indent="182563" algn="just"/>
              <a:r>
                <a:rPr lang="ru-RU" sz="1200" dirty="0" smtClean="0">
                  <a:solidFill>
                    <a:srgbClr val="002060"/>
                  </a:solidFill>
                </a:rPr>
                <a:t>разрешения для осуществления трудовой </a:t>
              </a:r>
            </a:p>
            <a:p>
              <a:pPr indent="182563" algn="just"/>
              <a:r>
                <a:rPr lang="ru-RU" sz="1200" dirty="0" smtClean="0">
                  <a:solidFill>
                    <a:srgbClr val="002060"/>
                  </a:solidFill>
                </a:rPr>
                <a:t>деятельности</a:t>
              </a:r>
              <a:r>
                <a:rPr lang="en-US" sz="1200" dirty="0" smtClean="0">
                  <a:solidFill>
                    <a:srgbClr val="002060"/>
                  </a:solidFill>
                </a:rPr>
                <a:t>;</a:t>
              </a:r>
              <a:endParaRPr lang="ru-RU" sz="1200" dirty="0" smtClean="0">
                <a:solidFill>
                  <a:srgbClr val="002060"/>
                </a:solidFill>
              </a:endParaRPr>
            </a:p>
            <a:p>
              <a:pPr indent="182563" algn="just">
                <a:buFont typeface="Arial" pitchFamily="34" charset="0"/>
                <a:buChar char="•"/>
              </a:pPr>
              <a:endParaRPr lang="ru-RU" sz="1200" dirty="0" smtClean="0">
                <a:solidFill>
                  <a:srgbClr val="002060"/>
                </a:solidFill>
              </a:endParaRPr>
            </a:p>
            <a:p>
              <a:pPr indent="182563" algn="just">
                <a:buFont typeface="Arial" pitchFamily="34" charset="0"/>
                <a:buChar char="•"/>
              </a:pPr>
              <a:r>
                <a:rPr lang="ru-RU" sz="1200" dirty="0" smtClean="0">
                  <a:solidFill>
                    <a:srgbClr val="002060"/>
                  </a:solidFill>
                </a:rPr>
                <a:t>Право свободно выбирать место </a:t>
              </a:r>
            </a:p>
            <a:p>
              <a:pPr indent="182563" algn="just"/>
              <a:r>
                <a:rPr lang="ru-RU" sz="1200" dirty="0" smtClean="0">
                  <a:solidFill>
                    <a:srgbClr val="002060"/>
                  </a:solidFill>
                </a:rPr>
                <a:t>своего проживания без предварительного</a:t>
              </a:r>
            </a:p>
            <a:p>
              <a:pPr indent="182563" algn="just"/>
              <a:r>
                <a:rPr lang="ru-RU" sz="1200" dirty="0" smtClean="0">
                  <a:solidFill>
                    <a:srgbClr val="002060"/>
                  </a:solidFill>
                </a:rPr>
                <a:t>согласования с Федеральной </a:t>
              </a:r>
            </a:p>
            <a:p>
              <a:pPr indent="182563" algn="just"/>
              <a:r>
                <a:rPr lang="ru-RU" sz="1200" dirty="0" smtClean="0">
                  <a:solidFill>
                    <a:srgbClr val="002060"/>
                  </a:solidFill>
                </a:rPr>
                <a:t>исполнительной властью</a:t>
              </a:r>
              <a:r>
                <a:rPr lang="en-US" sz="1200" dirty="0" smtClean="0">
                  <a:solidFill>
                    <a:srgbClr val="002060"/>
                  </a:solidFill>
                </a:rPr>
                <a:t>;</a:t>
              </a:r>
              <a:endParaRPr lang="ru-RU" sz="1200" dirty="0" smtClean="0">
                <a:solidFill>
                  <a:srgbClr val="002060"/>
                </a:solidFill>
              </a:endParaRPr>
            </a:p>
            <a:p>
              <a:pPr indent="182563" algn="just">
                <a:buFont typeface="Arial" pitchFamily="34" charset="0"/>
                <a:buChar char="•"/>
              </a:pPr>
              <a:endParaRPr lang="ru-RU" sz="1200" dirty="0" smtClean="0">
                <a:solidFill>
                  <a:srgbClr val="002060"/>
                </a:solidFill>
              </a:endParaRPr>
            </a:p>
            <a:p>
              <a:pPr indent="182563" algn="just">
                <a:buFont typeface="Arial" pitchFamily="34" charset="0"/>
                <a:buChar char="•"/>
              </a:pPr>
              <a:r>
                <a:rPr lang="ru-RU" sz="1200" dirty="0" smtClean="0">
                  <a:solidFill>
                    <a:srgbClr val="002060"/>
                  </a:solidFill>
                </a:rPr>
                <a:t>Право на получение пенсионного </a:t>
              </a:r>
            </a:p>
            <a:p>
              <a:pPr indent="182563"/>
              <a:r>
                <a:rPr lang="ru-RU" sz="1200" dirty="0" smtClean="0">
                  <a:solidFill>
                    <a:srgbClr val="002060"/>
                  </a:solidFill>
                </a:rPr>
                <a:t>обеспечения в РФ.</a:t>
              </a:r>
              <a:br>
                <a:rPr lang="ru-RU" sz="1200" dirty="0" smtClean="0">
                  <a:solidFill>
                    <a:srgbClr val="002060"/>
                  </a:solidFill>
                </a:rPr>
              </a:br>
              <a:endParaRPr lang="en-US" sz="1200" dirty="0" smtClean="0">
                <a:solidFill>
                  <a:srgbClr val="002060"/>
                </a:solidFill>
              </a:endParaRPr>
            </a:p>
          </p:txBody>
        </p:sp>
        <p:sp>
          <p:nvSpPr>
            <p:cNvPr id="30" name="Скругленный прямоугольник 29"/>
            <p:cNvSpPr/>
            <p:nvPr/>
          </p:nvSpPr>
          <p:spPr>
            <a:xfrm>
              <a:off x="107504" y="764703"/>
              <a:ext cx="2624400" cy="17235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Права</a:t>
              </a:r>
              <a:endParaRPr lang="ru-RU" sz="1400" b="1" dirty="0">
                <a:solidFill>
                  <a:srgbClr val="002060"/>
                </a:solidFill>
              </a:endParaRPr>
            </a:p>
          </p:txBody>
        </p:sp>
      </p:grpSp>
      <p:grpSp>
        <p:nvGrpSpPr>
          <p:cNvPr id="6" name="Группа 30"/>
          <p:cNvGrpSpPr/>
          <p:nvPr/>
        </p:nvGrpSpPr>
        <p:grpSpPr>
          <a:xfrm>
            <a:off x="3448472" y="3864495"/>
            <a:ext cx="9179680" cy="5184574"/>
            <a:chOff x="-36518" y="764703"/>
            <a:chExt cx="3060022" cy="3102341"/>
          </a:xfrm>
        </p:grpSpPr>
        <p:sp>
          <p:nvSpPr>
            <p:cNvPr id="32" name="Скругленный прямоугольник 31"/>
            <p:cNvSpPr/>
            <p:nvPr/>
          </p:nvSpPr>
          <p:spPr>
            <a:xfrm>
              <a:off x="-36518" y="764703"/>
              <a:ext cx="3060022"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200"/>
                </a:lnSpc>
              </a:pPr>
              <a:r>
                <a:rPr lang="en-US" sz="1200" dirty="0" smtClean="0">
                  <a:solidFill>
                    <a:srgbClr val="002060"/>
                  </a:solidFill>
                </a:rPr>
                <a:t> </a:t>
              </a:r>
              <a:r>
                <a:rPr lang="ru-RU" sz="1200" dirty="0" smtClean="0">
                  <a:solidFill>
                    <a:srgbClr val="002060"/>
                  </a:solidFill>
                </a:rPr>
                <a:t>В случае если иностранный гражданин</a:t>
              </a:r>
              <a:r>
                <a:rPr lang="en-US" sz="1200" dirty="0" smtClean="0">
                  <a:solidFill>
                    <a:srgbClr val="002060"/>
                  </a:solidFill>
                </a:rPr>
                <a:t>:</a:t>
              </a:r>
              <a:r>
                <a:rPr lang="ru-RU" sz="1200" dirty="0" smtClean="0">
                  <a:solidFill>
                    <a:srgbClr val="002060"/>
                  </a:solidFill>
                </a:rPr>
                <a:t> </a:t>
              </a:r>
              <a:endParaRPr lang="en-US" sz="1200" dirty="0" smtClean="0">
                <a:solidFill>
                  <a:srgbClr val="002060"/>
                </a:solidFill>
              </a:endParaRPr>
            </a:p>
            <a:p>
              <a:pPr indent="182563" algn="just">
                <a:lnSpc>
                  <a:spcPts val="1200"/>
                </a:lnSpc>
              </a:pPr>
              <a:endParaRPr lang="en-US" sz="1200" dirty="0" smtClean="0">
                <a:solidFill>
                  <a:srgbClr val="002060"/>
                </a:solidFill>
              </a:endParaRPr>
            </a:p>
            <a:p>
              <a:pPr indent="182563" algn="just">
                <a:lnSpc>
                  <a:spcPts val="1200"/>
                </a:lnSpc>
              </a:pPr>
              <a:r>
                <a:rPr lang="ru-RU" sz="1200" dirty="0" smtClean="0">
                  <a:solidFill>
                    <a:srgbClr val="002060"/>
                  </a:solidFill>
                </a:rPr>
                <a:t>•Выступает за насильственное изменение основ конституционного строя Российской Федерации, иными действиями создает</a:t>
              </a:r>
              <a:r>
                <a:rPr lang="en-US" sz="1200" dirty="0" smtClean="0">
                  <a:solidFill>
                    <a:srgbClr val="002060"/>
                  </a:solidFill>
                </a:rPr>
                <a:t> </a:t>
              </a:r>
            </a:p>
            <a:p>
              <a:pPr indent="182563" algn="just">
                <a:lnSpc>
                  <a:spcPts val="1200"/>
                </a:lnSpc>
              </a:pPr>
              <a:r>
                <a:rPr lang="ru-RU" sz="1200" dirty="0" smtClean="0">
                  <a:solidFill>
                    <a:srgbClr val="002060"/>
                  </a:solidFill>
                </a:rPr>
                <a:t>   угрозу безопасности Российской Федерации или граждан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•Финансирует, планирует террористические (экстремистские) акты, оказывает содействие в совершении таких актов или </a:t>
              </a:r>
              <a:endParaRPr lang="en-US" sz="1200" dirty="0" smtClean="0">
                <a:solidFill>
                  <a:srgbClr val="002060"/>
                </a:solidFill>
              </a:endParaRPr>
            </a:p>
            <a:p>
              <a:pPr indent="182563" algn="just">
                <a:lnSpc>
                  <a:spcPts val="1200"/>
                </a:lnSpc>
              </a:pPr>
              <a:r>
                <a:rPr lang="ru-RU" sz="1200" dirty="0" smtClean="0">
                  <a:solidFill>
                    <a:srgbClr val="002060"/>
                  </a:solidFill>
                </a:rPr>
                <a:t>   совершает их, а равно иными действиями поддерживает террористическую (экстремистскую) деятельность</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•В течение пяти лет, предшествовавших дню подачи заявления о выдаче разрешения на временное проживание, </a:t>
              </a:r>
              <a:endParaRPr lang="en-US" sz="1200" dirty="0" smtClean="0">
                <a:solidFill>
                  <a:srgbClr val="002060"/>
                </a:solidFill>
              </a:endParaRPr>
            </a:p>
            <a:p>
              <a:pPr indent="182563" algn="just">
                <a:lnSpc>
                  <a:spcPts val="1200"/>
                </a:lnSpc>
              </a:pPr>
              <a:r>
                <a:rPr lang="ru-RU" sz="1200" dirty="0" smtClean="0">
                  <a:solidFill>
                    <a:srgbClr val="002060"/>
                  </a:solidFill>
                </a:rPr>
                <a:t>   подвергался административному выдворению за пределы Российской Федерации либо депортации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•Представил поддельные или подложные документы либо сообщил о себе заведомо ложные сведения</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•Осужден вступившим в законную силу приговором суда за совершение тяжкого или особо тяжкого преступления либо </a:t>
              </a:r>
              <a:endParaRPr lang="en-US" sz="1200" dirty="0" smtClean="0">
                <a:solidFill>
                  <a:srgbClr val="002060"/>
                </a:solidFill>
              </a:endParaRPr>
            </a:p>
            <a:p>
              <a:pPr indent="182563" algn="just">
                <a:lnSpc>
                  <a:spcPts val="1200"/>
                </a:lnSpc>
              </a:pPr>
              <a:r>
                <a:rPr lang="ru-RU" sz="1200" dirty="0" smtClean="0">
                  <a:solidFill>
                    <a:srgbClr val="002060"/>
                  </a:solidFill>
                </a:rPr>
                <a:t>   преступления, рецидив которого признан опасным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•Имеет непогашенную или неснятую судимость за совершение тяжкого или особо тяжкого преступления на территории </a:t>
              </a:r>
              <a:endParaRPr lang="en-US" sz="1200" dirty="0" smtClean="0">
                <a:solidFill>
                  <a:srgbClr val="002060"/>
                </a:solidFill>
              </a:endParaRPr>
            </a:p>
            <a:p>
              <a:pPr indent="182563" algn="just">
                <a:lnSpc>
                  <a:spcPts val="1200"/>
                </a:lnSpc>
              </a:pPr>
              <a:r>
                <a:rPr lang="ru-RU" sz="1200" dirty="0" smtClean="0">
                  <a:solidFill>
                    <a:srgbClr val="002060"/>
                  </a:solidFill>
                </a:rPr>
                <a:t>   Российской Федерации либо за ее пределами, признаваемого таковым в соответствии с федеральным законом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•Неоднократно (два и более раза) в течение одного года привлекался к административной ответственности за нарушение </a:t>
              </a:r>
              <a:endParaRPr lang="en-US" sz="1200" dirty="0" smtClean="0">
                <a:solidFill>
                  <a:srgbClr val="002060"/>
                </a:solidFill>
              </a:endParaRPr>
            </a:p>
            <a:p>
              <a:pPr indent="182563" algn="just">
                <a:lnSpc>
                  <a:spcPts val="1200"/>
                </a:lnSpc>
              </a:pPr>
              <a:r>
                <a:rPr lang="ru-RU" sz="1200" dirty="0" smtClean="0">
                  <a:solidFill>
                    <a:srgbClr val="002060"/>
                  </a:solidFill>
                </a:rPr>
                <a:t>   законодательства Российской Федерации в части обеспечения режима пребывания (проживания) иностранных граждан в </a:t>
              </a:r>
              <a:endParaRPr lang="en-US" sz="1200" dirty="0" smtClean="0">
                <a:solidFill>
                  <a:srgbClr val="002060"/>
                </a:solidFill>
              </a:endParaRPr>
            </a:p>
            <a:p>
              <a:pPr indent="182563" algn="just">
                <a:lnSpc>
                  <a:spcPts val="1200"/>
                </a:lnSpc>
              </a:pPr>
              <a:r>
                <a:rPr lang="ru-RU" sz="1200" dirty="0" smtClean="0">
                  <a:solidFill>
                    <a:srgbClr val="002060"/>
                  </a:solidFill>
                </a:rPr>
                <a:t>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•Не может представить доказательств возможности содержать себя и членов своей семьи в Российской Федерации в </a:t>
              </a:r>
              <a:endParaRPr lang="en-US" sz="1200" dirty="0" smtClean="0">
                <a:solidFill>
                  <a:srgbClr val="002060"/>
                </a:solidFill>
              </a:endParaRPr>
            </a:p>
            <a:p>
              <a:pPr indent="182563" algn="just">
                <a:lnSpc>
                  <a:spcPts val="1200"/>
                </a:lnSpc>
              </a:pPr>
              <a:r>
                <a:rPr lang="ru-RU" sz="1200" dirty="0" smtClean="0">
                  <a:solidFill>
                    <a:srgbClr val="002060"/>
                  </a:solidFill>
                </a:rPr>
                <a:t>   пределах прожиточного минимума, не прибегая к помощи государства, за исключением случая, если иностранный      </a:t>
              </a:r>
            </a:p>
            <a:p>
              <a:pPr indent="182563" algn="just">
                <a:lnSpc>
                  <a:spcPts val="1200"/>
                </a:lnSpc>
              </a:pPr>
              <a:r>
                <a:rPr lang="ru-RU" sz="1200" dirty="0" smtClean="0">
                  <a:solidFill>
                    <a:srgbClr val="002060"/>
                  </a:solidFill>
                </a:rPr>
                <a:t>   гражданин признан нетрудоспособным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•По истечении трех лет со дня въезда не имеет в Российской Федерации жилого помещения на основаниях, </a:t>
              </a:r>
              <a:endParaRPr lang="en-US" sz="1200" dirty="0" smtClean="0">
                <a:solidFill>
                  <a:srgbClr val="002060"/>
                </a:solidFill>
              </a:endParaRPr>
            </a:p>
            <a:p>
              <a:pPr indent="182563" algn="just">
                <a:lnSpc>
                  <a:spcPts val="1200"/>
                </a:lnSpc>
              </a:pPr>
              <a:r>
                <a:rPr lang="ru-RU" sz="1200" dirty="0" smtClean="0">
                  <a:solidFill>
                    <a:srgbClr val="002060"/>
                  </a:solidFill>
                </a:rPr>
                <a:t>   предусмотренных законодательством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•Выехал из Российской Федерации в иностранное государство для постоянного проживания</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•Находится за пределами Российской Федерации более шести месяцев</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•Заключил брак с гражданином Российской Федерации, послуживший основанием для получения разрешения на временное </a:t>
              </a:r>
              <a:endParaRPr lang="en-US" sz="1200" dirty="0" smtClean="0">
                <a:solidFill>
                  <a:srgbClr val="002060"/>
                </a:solidFill>
              </a:endParaRPr>
            </a:p>
            <a:p>
              <a:pPr indent="182563" algn="just">
                <a:lnSpc>
                  <a:spcPts val="1200"/>
                </a:lnSpc>
              </a:pPr>
              <a:r>
                <a:rPr lang="ru-RU" sz="1200" dirty="0" smtClean="0">
                  <a:solidFill>
                    <a:srgbClr val="002060"/>
                  </a:solidFill>
                </a:rPr>
                <a:t>   проживание, и этот брак признан судом недействительным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•Является больным наркоманией, либо не имеет сертификата об отсутствии у него заболевания, вызываемого вирусом </a:t>
              </a:r>
              <a:endParaRPr lang="en-US" sz="1200" dirty="0" smtClean="0">
                <a:solidFill>
                  <a:srgbClr val="002060"/>
                </a:solidFill>
              </a:endParaRPr>
            </a:p>
            <a:p>
              <a:pPr indent="182563" algn="just">
                <a:lnSpc>
                  <a:spcPts val="1200"/>
                </a:lnSpc>
              </a:pPr>
              <a:r>
                <a:rPr lang="ru-RU" sz="1200" dirty="0" smtClean="0">
                  <a:solidFill>
                    <a:srgbClr val="002060"/>
                  </a:solidFill>
                </a:rPr>
                <a:t>   иммунодефицита человека (ВИЧ-инфекции), либо страдает одним из инфекционных заболеваний, которые представляют </a:t>
              </a:r>
              <a:endParaRPr lang="en-US" sz="1200" dirty="0" smtClean="0">
                <a:solidFill>
                  <a:srgbClr val="002060"/>
                </a:solidFill>
              </a:endParaRPr>
            </a:p>
            <a:p>
              <a:pPr indent="182563" algn="just">
                <a:lnSpc>
                  <a:spcPts val="1200"/>
                </a:lnSpc>
              </a:pPr>
              <a:r>
                <a:rPr lang="ru-RU" sz="1200" dirty="0" smtClean="0">
                  <a:solidFill>
                    <a:srgbClr val="002060"/>
                  </a:solidFill>
                </a:rPr>
                <a:t>   опасность для окружающих. Перечень таких заболеваний и порядок подтверждения их наличия или отсутствия  </a:t>
              </a:r>
            </a:p>
            <a:p>
              <a:pPr indent="182563" algn="just">
                <a:lnSpc>
                  <a:spcPts val="1200"/>
                </a:lnSpc>
              </a:pPr>
              <a:r>
                <a:rPr lang="ru-RU" sz="1200" dirty="0" smtClean="0">
                  <a:solidFill>
                    <a:srgbClr val="002060"/>
                  </a:solidFill>
                </a:rPr>
                <a:t>   утверждаются Правительством Российской Федерации</a:t>
              </a:r>
              <a:r>
                <a:rPr lang="en-US" sz="1200" dirty="0" smtClean="0">
                  <a:solidFill>
                    <a:srgbClr val="002060"/>
                  </a:solidFill>
                </a:rPr>
                <a:t>.</a:t>
              </a:r>
              <a:endParaRPr lang="ru-RU" sz="1200" dirty="0" smtClean="0">
                <a:solidFill>
                  <a:srgbClr val="002060"/>
                </a:solidFill>
              </a:endParaRPr>
            </a:p>
          </p:txBody>
        </p:sp>
        <p:sp>
          <p:nvSpPr>
            <p:cNvPr id="33" name="Скругленный прямоугольник 32"/>
            <p:cNvSpPr/>
            <p:nvPr/>
          </p:nvSpPr>
          <p:spPr>
            <a:xfrm>
              <a:off x="-36518" y="764704"/>
              <a:ext cx="3060022" cy="17235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Основания отказа в выдаче и аннулирования ранее выданного разрешения на временное проживание</a:t>
              </a:r>
              <a:endParaRPr lang="ru-RU" sz="1400" b="1" dirty="0">
                <a:solidFill>
                  <a:srgbClr val="002060"/>
                </a:solidFill>
              </a:endParaRPr>
            </a:p>
          </p:txBody>
        </p:sp>
      </p:grpSp>
      <p:grpSp>
        <p:nvGrpSpPr>
          <p:cNvPr id="8" name="Группа 12"/>
          <p:cNvGrpSpPr/>
          <p:nvPr/>
        </p:nvGrpSpPr>
        <p:grpSpPr>
          <a:xfrm>
            <a:off x="2872408" y="1092488"/>
            <a:ext cx="2664000" cy="2700000"/>
            <a:chOff x="107504" y="764704"/>
            <a:chExt cx="2931429" cy="884670"/>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endParaRPr lang="ru-RU" sz="1200" b="1" dirty="0" smtClean="0">
                <a:solidFill>
                  <a:srgbClr val="002060"/>
                </a:solidFill>
              </a:endParaRPr>
            </a:p>
            <a:p>
              <a:pPr marL="85725" indent="-85725"/>
              <a:r>
                <a:rPr lang="ru-RU" sz="1200" b="1" dirty="0" smtClean="0">
                  <a:solidFill>
                    <a:srgbClr val="002060"/>
                  </a:solidFill>
                </a:rPr>
                <a:t>Непосредственно:</a:t>
              </a:r>
              <a:r>
                <a:rPr lang="ru-RU" sz="1200" dirty="0" smtClean="0">
                  <a:solidFill>
                    <a:srgbClr val="002060"/>
                  </a:solidFill>
                </a:rPr>
                <a:t> Территориальный орган Федеральной миграционной службы России (ФМС)</a:t>
              </a:r>
            </a:p>
            <a:p>
              <a:pPr marL="85725" indent="-85725"/>
              <a:r>
                <a:rPr lang="ru-RU" sz="1200" b="1" dirty="0" smtClean="0">
                  <a:solidFill>
                    <a:srgbClr val="002060"/>
                  </a:solidFill>
                </a:rPr>
                <a:t>За дополнительной информацией:</a:t>
              </a:r>
            </a:p>
            <a:p>
              <a:pPr marL="85725" indent="-85725">
                <a:buFont typeface="Arial" pitchFamily="34" charset="0"/>
                <a:buChar char="•"/>
              </a:pPr>
              <a:r>
                <a:rPr lang="ru-RU" sz="1200" dirty="0" smtClean="0">
                  <a:solidFill>
                    <a:srgbClr val="002060"/>
                  </a:solidFill>
                </a:rPr>
                <a:t>на сайт «ФМС России»</a:t>
              </a:r>
              <a:r>
                <a:rPr lang="en-US" sz="1200" dirty="0" smtClean="0">
                  <a:solidFill>
                    <a:srgbClr val="002060"/>
                  </a:solidFill>
                </a:rPr>
                <a:t>:</a:t>
              </a:r>
              <a:r>
                <a:rPr lang="ru-RU" sz="1200" dirty="0" smtClean="0">
                  <a:solidFill>
                    <a:srgbClr val="002060"/>
                  </a:solidFill>
                </a:rPr>
                <a:t> </a:t>
              </a:r>
              <a:r>
                <a:rPr lang="ru-RU" sz="1200" dirty="0" smtClean="0">
                  <a:solidFill>
                    <a:srgbClr val="002060"/>
                  </a:solidFill>
                  <a:hlinkClick r:id="rId4"/>
                </a:rPr>
                <a:t>www.fms.gov.ru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в «Единый портал государственных и муниципальных услуг»</a:t>
              </a:r>
              <a:r>
                <a:rPr lang="en-US" sz="1200" dirty="0" smtClean="0">
                  <a:solidFill>
                    <a:srgbClr val="002060"/>
                  </a:solidFill>
                </a:rPr>
                <a:t>:</a:t>
              </a:r>
              <a:r>
                <a:rPr lang="ru-RU" sz="1200" dirty="0" smtClean="0">
                  <a:solidFill>
                    <a:srgbClr val="002060"/>
                  </a:solidFill>
                </a:rPr>
                <a:t> </a:t>
              </a:r>
              <a:r>
                <a:rPr lang="ru-RU" sz="1200" dirty="0" smtClean="0">
                  <a:solidFill>
                    <a:srgbClr val="002060"/>
                  </a:solidFill>
                  <a:hlinkClick r:id="rId5"/>
                </a:rPr>
                <a:t>www.gosuslugi.ru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по телефону горячей линии «ФМС России»:</a:t>
              </a:r>
              <a:r>
                <a:rPr lang="ru-RU" sz="1200" b="1" dirty="0" smtClean="0">
                  <a:solidFill>
                    <a:srgbClr val="002060"/>
                  </a:solidFill>
                </a:rPr>
                <a:t> 8 (495) 636-98-98</a:t>
              </a:r>
              <a:endParaRPr lang="ru-RU" sz="1200" b="1" dirty="0">
                <a:solidFill>
                  <a:srgbClr val="002060"/>
                </a:solidFill>
              </a:endParaRPr>
            </a:p>
          </p:txBody>
        </p:sp>
        <p:sp>
          <p:nvSpPr>
            <p:cNvPr id="36" name="Скругленный прямоугольник 35"/>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Временное убежище</a:t>
            </a:r>
          </a:p>
        </p:txBody>
      </p:sp>
      <p:grpSp>
        <p:nvGrpSpPr>
          <p:cNvPr id="2" name="Группа 11"/>
          <p:cNvGrpSpPr/>
          <p:nvPr/>
        </p:nvGrpSpPr>
        <p:grpSpPr>
          <a:xfrm>
            <a:off x="136104" y="1092488"/>
            <a:ext cx="2664000" cy="2700000"/>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lnSpc>
                  <a:spcPts val="1200"/>
                </a:lnSpc>
              </a:pPr>
              <a:r>
                <a:rPr lang="ru-RU" sz="1200" b="1" dirty="0" smtClean="0">
                  <a:solidFill>
                    <a:srgbClr val="002060"/>
                  </a:solidFill>
                  <a:hlinkClick r:id="rId3"/>
                </a:rPr>
                <a:t>Федеральный закон «О Беженцах» от 19 февраля 1993 г. № 4528-1</a:t>
              </a:r>
              <a:endParaRPr lang="ru-RU" sz="1200" b="1" dirty="0" smtClean="0">
                <a:solidFill>
                  <a:srgbClr val="002060"/>
                </a:solidFill>
              </a:endParaRPr>
            </a:p>
            <a:p>
              <a:pPr algn="ctr">
                <a:lnSpc>
                  <a:spcPts val="1200"/>
                </a:lnSpc>
              </a:pPr>
              <a:endParaRPr lang="ru-RU" sz="1200" b="1" dirty="0" smtClean="0">
                <a:solidFill>
                  <a:srgbClr val="002060"/>
                </a:solidFill>
              </a:endParaRPr>
            </a:p>
            <a:p>
              <a:pPr algn="ctr">
                <a:lnSpc>
                  <a:spcPts val="1200"/>
                </a:lnSpc>
              </a:pPr>
              <a:r>
                <a:rPr lang="ru-RU" sz="1200" b="1" dirty="0" smtClean="0">
                  <a:solidFill>
                    <a:srgbClr val="002060"/>
                  </a:solidFill>
                  <a:hlinkClick r:id="rId4"/>
                </a:rPr>
                <a:t>Приказ ФМС России «Об утверждении административного регламента Федеральной миграционной службы по предоставлению государственной услуги по рассмотрению ходатайств о признании беженцем на территории РФ и заявлений о предоставлении временного убежища на территории РФ» от 19 августа 2013 г. № 352</a:t>
              </a:r>
              <a:endParaRPr lang="ru-RU" sz="1200" b="1" dirty="0">
                <a:solidFill>
                  <a:srgbClr val="002060"/>
                </a:solidFill>
              </a:endParaRPr>
            </a:p>
          </p:txBody>
        </p:sp>
        <p:sp>
          <p:nvSpPr>
            <p:cNvPr id="7" name="Скругленный прямоугольник 6"/>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8345016" y="1128192"/>
            <a:ext cx="4248471" cy="2642394"/>
            <a:chOff x="107504" y="764704"/>
            <a:chExt cx="2820393" cy="1041806"/>
          </a:xfrm>
        </p:grpSpPr>
        <p:sp>
          <p:nvSpPr>
            <p:cNvPr id="23" name="Скругленный прямоугольник 22"/>
            <p:cNvSpPr/>
            <p:nvPr/>
          </p:nvSpPr>
          <p:spPr>
            <a:xfrm>
              <a:off x="107504" y="764704"/>
              <a:ext cx="2820393"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nSpc>
                  <a:spcPts val="1300"/>
                </a:lnSpc>
                <a:buFont typeface="Arial" pitchFamily="34" charset="0"/>
                <a:buChar char="•"/>
              </a:pPr>
              <a:r>
                <a:rPr lang="ru-RU" sz="1200" dirty="0" smtClean="0">
                  <a:solidFill>
                    <a:srgbClr val="002060"/>
                  </a:solidFill>
                </a:rPr>
                <a:t>Заявление о предоставлении убежища</a:t>
              </a:r>
              <a:r>
                <a:rPr lang="en-US" sz="1200" dirty="0" smtClean="0">
                  <a:solidFill>
                    <a:srgbClr val="002060"/>
                  </a:solidFill>
                </a:rPr>
                <a:t>;</a:t>
              </a:r>
              <a:endParaRPr lang="ru-RU" sz="1200" dirty="0" smtClean="0">
                <a:solidFill>
                  <a:srgbClr val="002060"/>
                </a:solidFill>
              </a:endParaRPr>
            </a:p>
            <a:p>
              <a:pPr marL="120015" indent="-120015">
                <a:lnSpc>
                  <a:spcPts val="1300"/>
                </a:lnSpc>
                <a:buFont typeface="Arial" pitchFamily="34" charset="0"/>
                <a:buChar char="•"/>
              </a:pPr>
              <a:r>
                <a:rPr lang="ru-RU" sz="1200" spc="-50" dirty="0" smtClean="0">
                  <a:solidFill>
                    <a:srgbClr val="002060"/>
                  </a:solidFill>
                </a:rPr>
                <a:t>Паспорт и/или иные документы, удостоверяющие личность.</a:t>
              </a:r>
              <a:r>
                <a:rPr lang="en-US" sz="1200" spc="-50" dirty="0" smtClean="0">
                  <a:solidFill>
                    <a:srgbClr val="002060"/>
                  </a:solidFill>
                </a:rPr>
                <a:t>;</a:t>
              </a:r>
              <a:endParaRPr lang="ru-RU" sz="1200" spc="-50" dirty="0" smtClean="0">
                <a:solidFill>
                  <a:srgbClr val="002060"/>
                </a:solidFill>
              </a:endParaRPr>
            </a:p>
            <a:p>
              <a:pPr marL="120015" lvl="0" indent="-120015">
                <a:lnSpc>
                  <a:spcPts val="1300"/>
                </a:lnSpc>
                <a:buFont typeface="Arial" pitchFamily="34" charset="0"/>
                <a:buChar char="•"/>
              </a:pPr>
              <a:r>
                <a:rPr lang="ru-RU" sz="1200" dirty="0" smtClean="0">
                  <a:solidFill>
                    <a:srgbClr val="002060"/>
                  </a:solidFill>
                </a:rPr>
                <a:t>4 фотографии размером 35 </a:t>
              </a:r>
              <a:r>
                <a:rPr lang="ru-RU" sz="1200" dirty="0" err="1" smtClean="0">
                  <a:solidFill>
                    <a:srgbClr val="002060"/>
                  </a:solidFill>
                </a:rPr>
                <a:t>х</a:t>
              </a:r>
              <a:r>
                <a:rPr lang="ru-RU" sz="1200" dirty="0" smtClean="0">
                  <a:solidFill>
                    <a:srgbClr val="002060"/>
                  </a:solidFill>
                </a:rPr>
                <a:t> 45мм в черно-белом или цветном исполнении с четким изображением лица в анфас без головного убора, в том числе </a:t>
              </a:r>
              <a:br>
                <a:rPr lang="ru-RU" sz="1200" dirty="0" smtClean="0">
                  <a:solidFill>
                    <a:srgbClr val="002060"/>
                  </a:solidFill>
                </a:rPr>
              </a:br>
              <a:r>
                <a:rPr lang="ru-RU" sz="1200" dirty="0" smtClean="0">
                  <a:solidFill>
                    <a:srgbClr val="002060"/>
                  </a:solidFill>
                </a:rPr>
                <a:t>2 фотографии на несовершеннолетних детей, которые указаны в заявлении</a:t>
              </a:r>
              <a:r>
                <a:rPr lang="en-US" sz="1200" dirty="0" smtClean="0">
                  <a:solidFill>
                    <a:srgbClr val="002060"/>
                  </a:solidFill>
                </a:rPr>
                <a:t>;</a:t>
              </a:r>
              <a:endParaRPr lang="ru-RU" sz="1200" dirty="0" smtClean="0">
                <a:solidFill>
                  <a:srgbClr val="002060"/>
                </a:solidFill>
              </a:endParaRPr>
            </a:p>
            <a:p>
              <a:pPr marL="120015" indent="-120015">
                <a:lnSpc>
                  <a:spcPts val="1300"/>
                </a:lnSpc>
                <a:buFont typeface="Arial" pitchFamily="34" charset="0"/>
                <a:buChar char="•"/>
              </a:pPr>
              <a:r>
                <a:rPr lang="ru-RU" sz="1200" spc="-50" dirty="0" smtClean="0">
                  <a:solidFill>
                    <a:srgbClr val="002060"/>
                  </a:solidFill>
                </a:rPr>
                <a:t>Документы и материалы, представленные заявителем, должны иметь письменный перевод на русский язык, заверенный в установленном порядке, и приобщаются к его ходатайству в подлиннике. Отдельные документы могут быть возвращены заявителю после снятия с них ксерокопий</a:t>
              </a:r>
              <a:r>
                <a:rPr lang="en-US" sz="1200" spc="-50" dirty="0" smtClean="0">
                  <a:solidFill>
                    <a:srgbClr val="002060"/>
                  </a:solidFill>
                </a:rPr>
                <a:t>;</a:t>
              </a:r>
              <a:r>
                <a:rPr lang="ru-RU" sz="1200" spc="-50" dirty="0" smtClean="0">
                  <a:solidFill>
                    <a:srgbClr val="002060"/>
                  </a:solidFill>
                </a:rPr>
                <a:t> </a:t>
              </a:r>
            </a:p>
            <a:p>
              <a:pPr marL="120015" indent="-120015">
                <a:lnSpc>
                  <a:spcPts val="1300"/>
                </a:lnSpc>
                <a:buFont typeface="Arial" pitchFamily="34" charset="0"/>
                <a:buChar char="•"/>
              </a:pPr>
              <a:r>
                <a:rPr lang="ru-RU" sz="1200" dirty="0" smtClean="0">
                  <a:solidFill>
                    <a:srgbClr val="002060"/>
                  </a:solidFill>
                </a:rPr>
                <a:t>Документы, подтверждающие родственные отношения</a:t>
              </a:r>
              <a:r>
                <a:rPr lang="en-US" sz="1200" dirty="0" smtClean="0">
                  <a:solidFill>
                    <a:srgbClr val="002060"/>
                  </a:solidFill>
                </a:rPr>
                <a:t>.</a:t>
              </a:r>
              <a:endParaRPr lang="ru-RU" sz="1200" spc="-50" dirty="0" smtClean="0">
                <a:solidFill>
                  <a:srgbClr val="002060"/>
                </a:solidFill>
              </a:endParaRPr>
            </a:p>
          </p:txBody>
        </p:sp>
        <p:sp>
          <p:nvSpPr>
            <p:cNvPr id="24" name="Скругленный прямоугольник 23"/>
            <p:cNvSpPr/>
            <p:nvPr/>
          </p:nvSpPr>
          <p:spPr>
            <a:xfrm>
              <a:off x="107504" y="764704"/>
              <a:ext cx="2820393"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4"/>
          <p:cNvGrpSpPr/>
          <p:nvPr/>
        </p:nvGrpSpPr>
        <p:grpSpPr>
          <a:xfrm>
            <a:off x="5608712" y="1092488"/>
            <a:ext cx="2664000" cy="2700000"/>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ts val="1000"/>
                </a:lnSpc>
              </a:pPr>
              <a:r>
                <a:rPr lang="ru-RU" sz="1100" dirty="0" smtClean="0">
                  <a:solidFill>
                    <a:srgbClr val="002060"/>
                  </a:solidFill>
                </a:rPr>
                <a:t> </a:t>
              </a:r>
            </a:p>
          </p:txBody>
        </p:sp>
        <p:sp>
          <p:nvSpPr>
            <p:cNvPr id="27" name="Скругленный прямоугольник 26"/>
            <p:cNvSpPr/>
            <p:nvPr/>
          </p:nvSpPr>
          <p:spPr>
            <a:xfrm>
              <a:off x="107504" y="764704"/>
              <a:ext cx="2916000" cy="4078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5" name="Группа 27"/>
          <p:cNvGrpSpPr/>
          <p:nvPr/>
        </p:nvGrpSpPr>
        <p:grpSpPr>
          <a:xfrm>
            <a:off x="136104" y="3864496"/>
            <a:ext cx="6552728" cy="5544616"/>
            <a:chOff x="107504" y="685465"/>
            <a:chExt cx="2916000" cy="3181581"/>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ts val="1200"/>
                </a:lnSpc>
              </a:pPr>
              <a:endParaRPr lang="ru-RU" sz="1200" dirty="0" smtClean="0">
                <a:solidFill>
                  <a:srgbClr val="002060"/>
                </a:solidFill>
              </a:endParaRPr>
            </a:p>
          </p:txBody>
        </p:sp>
        <p:sp>
          <p:nvSpPr>
            <p:cNvPr id="30" name="Скругленный прямоугольник 29"/>
            <p:cNvSpPr/>
            <p:nvPr/>
          </p:nvSpPr>
          <p:spPr>
            <a:xfrm>
              <a:off x="107504" y="685465"/>
              <a:ext cx="2916000" cy="25068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smtClean="0">
                  <a:solidFill>
                    <a:srgbClr val="002060"/>
                  </a:solidFill>
                </a:rPr>
                <a:t>Права</a:t>
              </a:r>
              <a:endParaRPr lang="ru-RU" sz="1400" b="1" dirty="0">
                <a:solidFill>
                  <a:srgbClr val="002060"/>
                </a:solidFill>
              </a:endParaRPr>
            </a:p>
          </p:txBody>
        </p:sp>
      </p:grpSp>
      <p:grpSp>
        <p:nvGrpSpPr>
          <p:cNvPr id="6" name="Группа 30"/>
          <p:cNvGrpSpPr/>
          <p:nvPr/>
        </p:nvGrpSpPr>
        <p:grpSpPr>
          <a:xfrm>
            <a:off x="6904856" y="3864496"/>
            <a:ext cx="5760640" cy="5544616"/>
            <a:chOff x="107504" y="673493"/>
            <a:chExt cx="2919626" cy="3193551"/>
          </a:xfrm>
        </p:grpSpPr>
        <p:sp>
          <p:nvSpPr>
            <p:cNvPr id="32" name="Скругленный прямоугольник 31"/>
            <p:cNvSpPr/>
            <p:nvPr/>
          </p:nvSpPr>
          <p:spPr>
            <a:xfrm>
              <a:off x="107504" y="807201"/>
              <a:ext cx="2919626" cy="3059843"/>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300"/>
                </a:lnSpc>
              </a:pPr>
              <a:endParaRPr lang="ru-RU" sz="1200" dirty="0" smtClean="0">
                <a:solidFill>
                  <a:srgbClr val="002060"/>
                </a:solidFill>
              </a:endParaRPr>
            </a:p>
          </p:txBody>
        </p:sp>
        <p:sp>
          <p:nvSpPr>
            <p:cNvPr id="33" name="Скругленный прямоугольник 32"/>
            <p:cNvSpPr/>
            <p:nvPr/>
          </p:nvSpPr>
          <p:spPr>
            <a:xfrm>
              <a:off x="107504" y="673493"/>
              <a:ext cx="2919625" cy="2594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Обязанности</a:t>
              </a:r>
              <a:endParaRPr lang="ru-RU" sz="1400" b="1" dirty="0">
                <a:solidFill>
                  <a:srgbClr val="002060"/>
                </a:solidFill>
              </a:endParaRPr>
            </a:p>
          </p:txBody>
        </p:sp>
      </p:grpSp>
      <p:grpSp>
        <p:nvGrpSpPr>
          <p:cNvPr id="8" name="Группа 12"/>
          <p:cNvGrpSpPr/>
          <p:nvPr/>
        </p:nvGrpSpPr>
        <p:grpSpPr>
          <a:xfrm>
            <a:off x="2872408" y="1092488"/>
            <a:ext cx="2664000" cy="2700000"/>
            <a:chOff x="107504" y="764704"/>
            <a:chExt cx="2931429" cy="884670"/>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r>
                <a:rPr lang="ru-RU" sz="1200" b="1" dirty="0" smtClean="0">
                  <a:solidFill>
                    <a:srgbClr val="002060"/>
                  </a:solidFill>
                </a:rPr>
                <a:t>Непосредственно:</a:t>
              </a:r>
              <a:r>
                <a:rPr lang="ru-RU" sz="1200" dirty="0" smtClean="0">
                  <a:solidFill>
                    <a:srgbClr val="002060"/>
                  </a:solidFill>
                </a:rPr>
                <a:t> Территориальный орган Федеральной миграционной службы России (ФМС)</a:t>
              </a:r>
            </a:p>
            <a:p>
              <a:pPr marL="85725" indent="-85725"/>
              <a:r>
                <a:rPr lang="ru-RU" sz="1200" b="1" dirty="0" smtClean="0">
                  <a:solidFill>
                    <a:srgbClr val="002060"/>
                  </a:solidFill>
                </a:rPr>
                <a:t>За дополнительной информацией:</a:t>
              </a:r>
            </a:p>
            <a:p>
              <a:pPr marL="85725" indent="-85725">
                <a:buFont typeface="Arial" pitchFamily="34" charset="0"/>
                <a:buChar char="•"/>
              </a:pPr>
              <a:r>
                <a:rPr lang="ru-RU" sz="1200" dirty="0" smtClean="0">
                  <a:solidFill>
                    <a:srgbClr val="002060"/>
                  </a:solidFill>
                </a:rPr>
                <a:t>на сайт «ФМС России»:</a:t>
              </a:r>
              <a:endParaRPr lang="en-US" sz="1200" dirty="0" smtClean="0">
                <a:solidFill>
                  <a:srgbClr val="002060"/>
                </a:solidFill>
              </a:endParaRPr>
            </a:p>
            <a:p>
              <a:pPr marL="85725" indent="-85725"/>
              <a:r>
                <a:rPr lang="en-US" sz="1200" dirty="0" smtClean="0">
                  <a:solidFill>
                    <a:srgbClr val="002060"/>
                  </a:solidFill>
                </a:rPr>
                <a:t>   </a:t>
              </a:r>
              <a:r>
                <a:rPr lang="en-US" sz="1200" dirty="0" smtClean="0">
                  <a:solidFill>
                    <a:srgbClr val="002060"/>
                  </a:solidFill>
                  <a:hlinkClick r:id="rId5"/>
                </a:rPr>
                <a:t>www.fms.gov.ru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в «Единый портал государственных и муниципальных услуг»:</a:t>
              </a:r>
            </a:p>
            <a:p>
              <a:pPr marL="85725" indent="-85725"/>
              <a:r>
                <a:rPr lang="ru-RU" sz="1200" dirty="0" smtClean="0">
                  <a:solidFill>
                    <a:srgbClr val="002060"/>
                  </a:solidFill>
                </a:rPr>
                <a:t>   </a:t>
              </a:r>
              <a:r>
                <a:rPr lang="en-US" sz="1200" dirty="0" smtClean="0">
                  <a:solidFill>
                    <a:srgbClr val="002060"/>
                  </a:solidFill>
                  <a:hlinkClick r:id="rId6"/>
                </a:rPr>
                <a:t>www.gosuslugi.ru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по телефону горячей линии «ФМС России»:</a:t>
              </a:r>
              <a:r>
                <a:rPr lang="ru-RU" sz="1200" b="1" dirty="0" smtClean="0">
                  <a:solidFill>
                    <a:srgbClr val="002060"/>
                  </a:solidFill>
                </a:rPr>
                <a:t> 8 (495) 636-98-98</a:t>
              </a:r>
              <a:endParaRPr lang="ru-RU" sz="1200" b="1" dirty="0">
                <a:solidFill>
                  <a:srgbClr val="002060"/>
                </a:solidFill>
              </a:endParaRPr>
            </a:p>
          </p:txBody>
        </p:sp>
        <p:sp>
          <p:nvSpPr>
            <p:cNvPr id="36" name="Скругленный прямоугольник 35"/>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
        <p:nvSpPr>
          <p:cNvPr id="2049" name="Rectangle 1"/>
          <p:cNvSpPr>
            <a:spLocks noChangeArrowheads="1"/>
          </p:cNvSpPr>
          <p:nvPr/>
        </p:nvSpPr>
        <p:spPr bwMode="auto">
          <a:xfrm>
            <a:off x="0" y="74711"/>
            <a:ext cx="234360"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Arial" pitchFamily="34" charset="0"/>
                <a:ea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endParaRPr>
          </a:p>
        </p:txBody>
      </p:sp>
      <p:sp>
        <p:nvSpPr>
          <p:cNvPr id="25" name="TextBox 24"/>
          <p:cNvSpPr txBox="1"/>
          <p:nvPr/>
        </p:nvSpPr>
        <p:spPr>
          <a:xfrm>
            <a:off x="5608712" y="1416224"/>
            <a:ext cx="2736304" cy="2585323"/>
          </a:xfrm>
          <a:prstGeom prst="rect">
            <a:avLst/>
          </a:prstGeom>
          <a:noFill/>
        </p:spPr>
        <p:txBody>
          <a:bodyPr wrap="square" rtlCol="0">
            <a:spAutoFit/>
          </a:bodyPr>
          <a:lstStyle/>
          <a:p>
            <a:r>
              <a:rPr lang="ru-RU" sz="1200" dirty="0" smtClean="0">
                <a:solidFill>
                  <a:srgbClr val="002060"/>
                </a:solidFill>
                <a:latin typeface="+mn-lt"/>
              </a:rPr>
              <a:t>При приеме заявления лицу выдается справка о рассмотрении заявления. </a:t>
            </a:r>
          </a:p>
          <a:p>
            <a:r>
              <a:rPr lang="ru-RU" sz="1200" dirty="0" smtClean="0">
                <a:solidFill>
                  <a:srgbClr val="002060"/>
                </a:solidFill>
                <a:latin typeface="+mn-lt"/>
              </a:rPr>
              <a:t>Срок рассмотрения заявления —3 месяца. </a:t>
            </a:r>
          </a:p>
          <a:p>
            <a:r>
              <a:rPr lang="ru-RU" sz="1200" dirty="0" smtClean="0">
                <a:solidFill>
                  <a:srgbClr val="002060"/>
                </a:solidFill>
                <a:latin typeface="+mn-lt"/>
              </a:rPr>
              <a:t>Положительное решение -выдается свидетельство о предоставлении временного убежища на территории РФ. Отрицательное решение -  можно  обжаловать общем порядке. Предоставляется на один год и может продлеваться ежегодно на 12 месяцев.</a:t>
            </a:r>
          </a:p>
          <a:p>
            <a:endParaRPr lang="ru-RU" dirty="0"/>
          </a:p>
        </p:txBody>
      </p:sp>
      <p:sp>
        <p:nvSpPr>
          <p:cNvPr id="2052" name="Rectangle 4"/>
          <p:cNvSpPr>
            <a:spLocks noChangeArrowheads="1"/>
          </p:cNvSpPr>
          <p:nvPr/>
        </p:nvSpPr>
        <p:spPr bwMode="auto">
          <a:xfrm>
            <a:off x="7192888" y="6144944"/>
            <a:ext cx="5328592" cy="600164"/>
          </a:xfrm>
          <a:prstGeom prst="rect">
            <a:avLst/>
          </a:prstGeom>
          <a:solidFill>
            <a:schemeClr val="bg1"/>
          </a:solidFill>
          <a:ln w="9525">
            <a:solidFill>
              <a:schemeClr val="bg1"/>
            </a:solidFill>
            <a:miter lim="800000"/>
            <a:headEnd/>
            <a:tailEnd/>
          </a:ln>
          <a:effectLst/>
        </p:spPr>
        <p:txBody>
          <a:bodyPr vert="horz" wrap="square" lIns="91440" tIns="45720" rIns="91440" bIns="0" numCol="1" anchor="ctr" anchorCtr="0" compatLnSpc="1">
            <a:prstTxWarp prst="textNoShape">
              <a:avLst/>
            </a:prstTxWarp>
            <a:spAutoFit/>
          </a:bodyPr>
          <a:lstStyle/>
          <a:p>
            <a:r>
              <a:rPr lang="ru-RU" sz="1200" dirty="0" smtClean="0"/>
              <a:t/>
            </a:r>
            <a:br>
              <a:rPr lang="ru-RU" sz="1200" dirty="0" smtClean="0"/>
            </a:br>
            <a:r>
              <a:rPr lang="ru-RU" sz="1200" dirty="0" smtClean="0"/>
              <a:t> </a:t>
            </a:r>
            <a:br>
              <a:rPr lang="ru-RU" sz="1200" dirty="0" smtClean="0"/>
            </a:br>
            <a:endParaRPr kumimoji="0" lang="ru-RU" sz="1200" b="0" i="0" u="none" strike="noStrike" cap="none" normalizeH="0" baseline="0" dirty="0" smtClean="0">
              <a:ln>
                <a:noFill/>
              </a:ln>
              <a:solidFill>
                <a:schemeClr val="tx1"/>
              </a:solidFill>
              <a:effectLst/>
              <a:latin typeface="+mn-lt"/>
            </a:endParaRPr>
          </a:p>
        </p:txBody>
      </p:sp>
      <p:sp>
        <p:nvSpPr>
          <p:cNvPr id="31" name="TextBox 30"/>
          <p:cNvSpPr txBox="1"/>
          <p:nvPr/>
        </p:nvSpPr>
        <p:spPr>
          <a:xfrm>
            <a:off x="496144" y="4656584"/>
            <a:ext cx="5328592" cy="3970318"/>
          </a:xfrm>
          <a:prstGeom prst="rect">
            <a:avLst/>
          </a:prstGeom>
          <a:noFill/>
        </p:spPr>
        <p:txBody>
          <a:bodyPr wrap="square" rtlCol="0">
            <a:spAutoFit/>
          </a:bodyPr>
          <a:lstStyle/>
          <a:p>
            <a:pPr>
              <a:buFont typeface="Arial" pitchFamily="34" charset="0"/>
              <a:buChar char="•"/>
            </a:pPr>
            <a:r>
              <a:rPr lang="ru-RU" sz="1200" dirty="0" smtClean="0">
                <a:solidFill>
                  <a:srgbClr val="002060"/>
                </a:solidFill>
                <a:latin typeface="+mn-lt"/>
              </a:rPr>
              <a:t> получение услуг переводчика и получение информации о своих правах и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обязанностях, а также иной информации в соответствии с настоящей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статьей;</a:t>
            </a:r>
          </a:p>
          <a:p>
            <a:pPr>
              <a:buFont typeface="Arial" pitchFamily="34" charset="0"/>
              <a:buChar char="•"/>
            </a:pPr>
            <a:r>
              <a:rPr lang="ru-RU" sz="1200" dirty="0" smtClean="0">
                <a:solidFill>
                  <a:srgbClr val="002060"/>
                </a:solidFill>
                <a:latin typeface="+mn-lt"/>
              </a:rPr>
              <a:t>  получение содействия в обеспечении проезда и провоза багажа к месту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пребывания;</a:t>
            </a:r>
          </a:p>
          <a:p>
            <a:pPr>
              <a:buFont typeface="Arial" pitchFamily="34" charset="0"/>
              <a:buChar char="•"/>
            </a:pPr>
            <a:r>
              <a:rPr lang="ru-RU" sz="1200" dirty="0" smtClean="0">
                <a:solidFill>
                  <a:srgbClr val="002060"/>
                </a:solidFill>
                <a:latin typeface="+mn-lt"/>
              </a:rPr>
              <a:t>  получение единовременного денежного пособия на каждого члена семьи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в порядке и в размерах, определяемых Правительством Российской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Федерации, но не ниже 100 рублей;</a:t>
            </a:r>
          </a:p>
          <a:p>
            <a:pPr>
              <a:buFont typeface="Arial" pitchFamily="34" charset="0"/>
              <a:buChar char="•"/>
            </a:pPr>
            <a:r>
              <a:rPr lang="ru-RU" sz="1200" dirty="0" smtClean="0">
                <a:solidFill>
                  <a:srgbClr val="002060"/>
                </a:solidFill>
                <a:latin typeface="+mn-lt"/>
              </a:rPr>
              <a:t>  получение направления территориального органа федерального органа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исполнительной власти в центр временного размещения </a:t>
            </a:r>
          </a:p>
          <a:p>
            <a:pPr>
              <a:buFont typeface="Arial" pitchFamily="34" charset="0"/>
              <a:buChar char="•"/>
            </a:pPr>
            <a:r>
              <a:rPr lang="ru-RU" sz="1200" dirty="0" smtClean="0">
                <a:solidFill>
                  <a:srgbClr val="002060"/>
                </a:solidFill>
                <a:latin typeface="+mn-lt"/>
              </a:rPr>
              <a:t>  сопровождение представителями территориального органа федерального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органа исполнительной власти в центр временного размещения и на охрану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представителями территориального органа федерального органа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исполнительной власти по внутренним делам в центре временного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размещения в целях обеспечения безопасности данных лиц;</a:t>
            </a:r>
          </a:p>
          <a:p>
            <a:pPr>
              <a:buFont typeface="Arial" pitchFamily="34" charset="0"/>
              <a:buChar char="•"/>
            </a:pPr>
            <a:r>
              <a:rPr lang="ru-RU" sz="1200" dirty="0" smtClean="0">
                <a:solidFill>
                  <a:srgbClr val="002060"/>
                </a:solidFill>
                <a:latin typeface="+mn-lt"/>
              </a:rPr>
              <a:t>  получение питания и пользование коммунальными услугами в месте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временного содержания или центре временного размещения;</a:t>
            </a:r>
          </a:p>
          <a:p>
            <a:pPr>
              <a:buFont typeface="Arial" pitchFamily="34" charset="0"/>
              <a:buChar char="•"/>
            </a:pPr>
            <a:r>
              <a:rPr lang="ru-RU" sz="1200" dirty="0" smtClean="0">
                <a:solidFill>
                  <a:srgbClr val="002060"/>
                </a:solidFill>
                <a:latin typeface="+mn-lt"/>
              </a:rPr>
              <a:t>  медицинскую и лекарственную помощь;</a:t>
            </a:r>
          </a:p>
          <a:p>
            <a:pPr>
              <a:buFont typeface="Arial" pitchFamily="34" charset="0"/>
              <a:buChar char="•"/>
            </a:pPr>
            <a:r>
              <a:rPr lang="ru-RU" sz="1200" dirty="0" smtClean="0">
                <a:solidFill>
                  <a:srgbClr val="002060"/>
                </a:solidFill>
                <a:latin typeface="+mn-lt"/>
              </a:rPr>
              <a:t>  получение содействия в направлении на профессиональное обучение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центре временного размещения;</a:t>
            </a:r>
          </a:p>
          <a:p>
            <a:pPr>
              <a:buFont typeface="Arial" pitchFamily="34" charset="0"/>
              <a:buChar char="•"/>
            </a:pPr>
            <a:r>
              <a:rPr lang="ru-RU" sz="1200" dirty="0" smtClean="0">
                <a:solidFill>
                  <a:srgbClr val="002060"/>
                </a:solidFill>
                <a:latin typeface="+mn-lt"/>
              </a:rPr>
              <a:t>  подачу заявления о прекращении рассмотрения ходатайства.</a:t>
            </a:r>
            <a:endParaRPr lang="ru-RU" sz="1200" dirty="0">
              <a:solidFill>
                <a:srgbClr val="002060"/>
              </a:solidFill>
              <a:latin typeface="+mn-lt"/>
            </a:endParaRPr>
          </a:p>
        </p:txBody>
      </p:sp>
      <p:sp>
        <p:nvSpPr>
          <p:cNvPr id="34" name="TextBox 33"/>
          <p:cNvSpPr txBox="1"/>
          <p:nvPr/>
        </p:nvSpPr>
        <p:spPr>
          <a:xfrm>
            <a:off x="7184977" y="5088632"/>
            <a:ext cx="5048471" cy="2769989"/>
          </a:xfrm>
          <a:prstGeom prst="rect">
            <a:avLst/>
          </a:prstGeom>
          <a:noFill/>
        </p:spPr>
        <p:txBody>
          <a:bodyPr wrap="square" rtlCol="0">
            <a:spAutoFit/>
          </a:bodyPr>
          <a:lstStyle/>
          <a:p>
            <a:pPr>
              <a:buFont typeface="Arial" pitchFamily="34" charset="0"/>
              <a:buChar char="•"/>
            </a:pPr>
            <a:r>
              <a:rPr lang="en-US" sz="1200" dirty="0" smtClean="0">
                <a:solidFill>
                  <a:srgbClr val="002060"/>
                </a:solidFill>
                <a:latin typeface="+mn-lt"/>
              </a:rPr>
              <a:t>  </a:t>
            </a:r>
            <a:r>
              <a:rPr lang="ru-RU" sz="1200" dirty="0" smtClean="0">
                <a:solidFill>
                  <a:srgbClr val="002060"/>
                </a:solidFill>
                <a:latin typeface="+mn-lt"/>
              </a:rPr>
              <a:t>соблюдать Конституцию Российской Федерации, настоящий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Федеральный закон, другие федеральные законы и иные нормативные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правовые акты Российской Федерации, а также законы и иные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нормативные правовые акты субъектов Российской Федерации;</a:t>
            </a:r>
          </a:p>
          <a:p>
            <a:pPr>
              <a:buFont typeface="Arial" pitchFamily="34" charset="0"/>
              <a:buChar char="•"/>
            </a:pPr>
            <a:r>
              <a:rPr lang="ru-RU" sz="1200" dirty="0" smtClean="0">
                <a:solidFill>
                  <a:srgbClr val="002060"/>
                </a:solidFill>
                <a:latin typeface="+mn-lt"/>
              </a:rPr>
              <a:t>  соблюдать установленный порядок проживания и выполнять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установленные требования санитарно-гигиенических норм проживания</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в месте временного содержания или центре временного размещения;</a:t>
            </a:r>
          </a:p>
          <a:p>
            <a:pPr>
              <a:buFont typeface="Arial" pitchFamily="34" charset="0"/>
              <a:buChar char="•"/>
            </a:pPr>
            <a:r>
              <a:rPr lang="ru-RU" sz="1200" dirty="0" smtClean="0">
                <a:solidFill>
                  <a:srgbClr val="002060"/>
                </a:solidFill>
                <a:latin typeface="+mn-lt"/>
              </a:rPr>
              <a:t> </a:t>
            </a:r>
            <a:r>
              <a:rPr lang="ru-RU" sz="1200" b="1" dirty="0" smtClean="0">
                <a:solidFill>
                  <a:srgbClr val="002060"/>
                </a:solidFill>
                <a:latin typeface="+mn-lt"/>
              </a:rPr>
              <a:t> </a:t>
            </a:r>
            <a:r>
              <a:rPr lang="ru-RU" sz="1200" dirty="0" smtClean="0">
                <a:solidFill>
                  <a:srgbClr val="002060"/>
                </a:solidFill>
                <a:latin typeface="+mn-lt"/>
              </a:rPr>
              <a:t>получить врачебные свидетельства о состоянии здоровья и сертификат</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об отсутствии ВИЧ-инфекции выдается в Кожно-венерологическом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диспансере</a:t>
            </a:r>
            <a:r>
              <a:rPr lang="ru-RU" sz="1200" b="1" dirty="0" smtClean="0">
                <a:solidFill>
                  <a:srgbClr val="002060"/>
                </a:solidFill>
                <a:latin typeface="+mn-lt"/>
              </a:rPr>
              <a:t>(</a:t>
            </a:r>
            <a:r>
              <a:rPr lang="ru-RU" sz="1200" dirty="0" smtClean="0">
                <a:solidFill>
                  <a:srgbClr val="002060"/>
                </a:solidFill>
                <a:latin typeface="+mn-lt"/>
              </a:rPr>
              <a:t>КВД)</a:t>
            </a:r>
            <a:r>
              <a:rPr lang="ru-RU" sz="1200" b="1" dirty="0" smtClean="0">
                <a:solidFill>
                  <a:srgbClr val="002060"/>
                </a:solidFill>
                <a:latin typeface="+mn-lt"/>
              </a:rPr>
              <a:t> </a:t>
            </a:r>
            <a:r>
              <a:rPr lang="ru-RU" sz="1200" dirty="0" smtClean="0">
                <a:solidFill>
                  <a:srgbClr val="002060"/>
                </a:solidFill>
                <a:latin typeface="+mn-lt"/>
              </a:rPr>
              <a:t>на основе обращения в лечебно-профилактические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учреждения по месту регистрации</a:t>
            </a:r>
            <a:r>
              <a:rPr lang="ru-RU" sz="1200" b="1" dirty="0" smtClean="0">
                <a:solidFill>
                  <a:srgbClr val="002060"/>
                </a:solidFill>
                <a:latin typeface="+mn-lt"/>
              </a:rPr>
              <a:t>;</a:t>
            </a:r>
          </a:p>
          <a:p>
            <a:pPr>
              <a:buFont typeface="Arial" pitchFamily="34" charset="0"/>
              <a:buChar char="•"/>
            </a:pPr>
            <a:r>
              <a:rPr lang="ru-RU" sz="1200" dirty="0" smtClean="0">
                <a:solidFill>
                  <a:srgbClr val="002060"/>
                </a:solidFill>
                <a:latin typeface="+mn-lt"/>
              </a:rPr>
              <a:t>  сообщать в федеральный орган исполнительной власти, решения о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признании данных лиц беженцами.</a:t>
            </a: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Гражданство Российской Федерации</a:t>
            </a:r>
          </a:p>
        </p:txBody>
      </p:sp>
      <p:grpSp>
        <p:nvGrpSpPr>
          <p:cNvPr id="2" name="Группа 11"/>
          <p:cNvGrpSpPr/>
          <p:nvPr/>
        </p:nvGrpSpPr>
        <p:grpSpPr>
          <a:xfrm>
            <a:off x="136104" y="1056185"/>
            <a:ext cx="5688632" cy="2448270"/>
            <a:chOff x="107504" y="709412"/>
            <a:chExt cx="2916000" cy="939958"/>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lnSpc>
                  <a:spcPts val="1200"/>
                </a:lnSpc>
              </a:pPr>
              <a:endParaRPr lang="ru-RU" sz="1200" b="1" dirty="0">
                <a:solidFill>
                  <a:srgbClr val="002060"/>
                </a:solidFill>
              </a:endParaRPr>
            </a:p>
          </p:txBody>
        </p:sp>
        <p:sp>
          <p:nvSpPr>
            <p:cNvPr id="7" name="Скругленный прямоугольник 6"/>
            <p:cNvSpPr/>
            <p:nvPr/>
          </p:nvSpPr>
          <p:spPr>
            <a:xfrm>
              <a:off x="107504" y="709412"/>
              <a:ext cx="2916000" cy="138229"/>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9713168" y="1056184"/>
            <a:ext cx="2952328" cy="2714402"/>
            <a:chOff x="107504" y="759147"/>
            <a:chExt cx="2916000" cy="1047363"/>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gn="just">
                <a:lnSpc>
                  <a:spcPts val="900"/>
                </a:lnSpc>
              </a:pPr>
              <a:endParaRPr lang="ru-RU" sz="1000" spc="-50" dirty="0" smtClean="0">
                <a:solidFill>
                  <a:srgbClr val="002060"/>
                </a:solidFill>
              </a:endParaRPr>
            </a:p>
          </p:txBody>
        </p:sp>
        <p:sp>
          <p:nvSpPr>
            <p:cNvPr id="24" name="Скругленный прямоугольник 23"/>
            <p:cNvSpPr/>
            <p:nvPr/>
          </p:nvSpPr>
          <p:spPr>
            <a:xfrm>
              <a:off x="107504" y="759147"/>
              <a:ext cx="2916000"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7"/>
          <p:cNvGrpSpPr/>
          <p:nvPr/>
        </p:nvGrpSpPr>
        <p:grpSpPr>
          <a:xfrm>
            <a:off x="136104" y="3576464"/>
            <a:ext cx="5688632" cy="5496544"/>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ts val="1200"/>
                </a:lnSpc>
              </a:pPr>
              <a:endParaRPr lang="ru-RU" sz="1200" dirty="0" smtClean="0">
                <a:solidFill>
                  <a:srgbClr val="002060"/>
                </a:solidFill>
              </a:endParaRPr>
            </a:p>
          </p:txBody>
        </p:sp>
        <p:sp>
          <p:nvSpPr>
            <p:cNvPr id="30" name="Скругленный прямоугольник 29"/>
            <p:cNvSpPr/>
            <p:nvPr/>
          </p:nvSpPr>
          <p:spPr>
            <a:xfrm>
              <a:off x="107504" y="764704"/>
              <a:ext cx="2916000"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smtClean="0">
                  <a:solidFill>
                    <a:srgbClr val="002060"/>
                  </a:solidFill>
                </a:rPr>
                <a:t>Права</a:t>
              </a:r>
              <a:endParaRPr lang="ru-RU" sz="1400" b="1" dirty="0">
                <a:solidFill>
                  <a:srgbClr val="002060"/>
                </a:solidFill>
              </a:endParaRPr>
            </a:p>
          </p:txBody>
        </p:sp>
      </p:grpSp>
      <p:grpSp>
        <p:nvGrpSpPr>
          <p:cNvPr id="5" name="Группа 30"/>
          <p:cNvGrpSpPr/>
          <p:nvPr/>
        </p:nvGrpSpPr>
        <p:grpSpPr>
          <a:xfrm>
            <a:off x="6112768" y="3864495"/>
            <a:ext cx="6624736" cy="5184574"/>
            <a:chOff x="107504" y="764703"/>
            <a:chExt cx="3046566" cy="3102341"/>
          </a:xfrm>
        </p:grpSpPr>
        <p:sp>
          <p:nvSpPr>
            <p:cNvPr id="32" name="Скругленный прямоугольник 31"/>
            <p:cNvSpPr/>
            <p:nvPr/>
          </p:nvSpPr>
          <p:spPr>
            <a:xfrm>
              <a:off x="107504" y="764703"/>
              <a:ext cx="3046566"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300"/>
                </a:lnSpc>
              </a:pPr>
              <a:endParaRPr lang="ru-RU" sz="1400" dirty="0" smtClean="0">
                <a:solidFill>
                  <a:srgbClr val="002060"/>
                </a:solidFill>
              </a:endParaRPr>
            </a:p>
          </p:txBody>
        </p:sp>
        <p:sp>
          <p:nvSpPr>
            <p:cNvPr id="33" name="Скругленный прямоугольник 32"/>
            <p:cNvSpPr/>
            <p:nvPr/>
          </p:nvSpPr>
          <p:spPr>
            <a:xfrm>
              <a:off x="107504" y="764704"/>
              <a:ext cx="3046566"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Обязанности</a:t>
              </a:r>
              <a:endParaRPr lang="ru-RU" sz="1400" b="1" dirty="0">
                <a:solidFill>
                  <a:srgbClr val="002060"/>
                </a:solidFill>
              </a:endParaRPr>
            </a:p>
          </p:txBody>
        </p:sp>
      </p:grpSp>
      <p:grpSp>
        <p:nvGrpSpPr>
          <p:cNvPr id="6" name="Группа 12"/>
          <p:cNvGrpSpPr/>
          <p:nvPr/>
        </p:nvGrpSpPr>
        <p:grpSpPr>
          <a:xfrm>
            <a:off x="6184776" y="1056184"/>
            <a:ext cx="3312368" cy="2700000"/>
            <a:chOff x="107504" y="764704"/>
            <a:chExt cx="2931429" cy="884670"/>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endParaRPr lang="ru-RU" sz="1200" b="1" dirty="0" smtClean="0">
                <a:solidFill>
                  <a:srgbClr val="002060"/>
                </a:solidFill>
              </a:endParaRPr>
            </a:p>
          </p:txBody>
        </p:sp>
        <p:sp>
          <p:nvSpPr>
            <p:cNvPr id="36" name="Скругленный прямоугольник 35"/>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
        <p:nvSpPr>
          <p:cNvPr id="22" name="TextBox 21"/>
          <p:cNvSpPr txBox="1"/>
          <p:nvPr/>
        </p:nvSpPr>
        <p:spPr>
          <a:xfrm>
            <a:off x="208112" y="1704256"/>
            <a:ext cx="5688632" cy="2575064"/>
          </a:xfrm>
          <a:prstGeom prst="rect">
            <a:avLst/>
          </a:prstGeom>
          <a:noFill/>
        </p:spPr>
        <p:txBody>
          <a:bodyPr wrap="square" rtlCol="0">
            <a:spAutoFit/>
          </a:bodyPr>
          <a:lstStyle/>
          <a:p>
            <a:pPr>
              <a:lnSpc>
                <a:spcPts val="1500"/>
              </a:lnSpc>
              <a:buFont typeface="Arial" pitchFamily="34" charset="0"/>
              <a:buChar char="•"/>
            </a:pPr>
            <a:r>
              <a:rPr lang="ru-RU" sz="1200" dirty="0" smtClean="0"/>
              <a:t> </a:t>
            </a:r>
            <a:r>
              <a:rPr lang="ru-RU" sz="1200" dirty="0" smtClean="0">
                <a:solidFill>
                  <a:schemeClr val="tx2">
                    <a:lumMod val="75000"/>
                  </a:schemeClr>
                </a:solidFill>
                <a:hlinkClick r:id="rId3"/>
              </a:rPr>
              <a:t>Федеральный Закон № 62-ФЗ «О гражданстве РФ» от 31.05.2002 года</a:t>
            </a:r>
            <a:r>
              <a:rPr lang="en-US" sz="1200" dirty="0" smtClean="0">
                <a:solidFill>
                  <a:schemeClr val="tx2">
                    <a:lumMod val="75000"/>
                  </a:schemeClr>
                </a:solidFill>
              </a:rPr>
              <a:t>;</a:t>
            </a:r>
            <a:endParaRPr lang="ru-RU" sz="1200" dirty="0" smtClean="0">
              <a:solidFill>
                <a:schemeClr val="tx2">
                  <a:lumMod val="75000"/>
                </a:schemeClr>
              </a:solidFill>
            </a:endParaRPr>
          </a:p>
          <a:p>
            <a:pPr>
              <a:lnSpc>
                <a:spcPts val="1500"/>
              </a:lnSpc>
              <a:buFont typeface="Arial" pitchFamily="34" charset="0"/>
              <a:buChar char="•"/>
            </a:pPr>
            <a:r>
              <a:rPr lang="ru-RU" sz="1200" dirty="0" smtClean="0">
                <a:solidFill>
                  <a:schemeClr val="tx2">
                    <a:lumMod val="75000"/>
                  </a:schemeClr>
                </a:solidFill>
              </a:rPr>
              <a:t> </a:t>
            </a:r>
            <a:r>
              <a:rPr lang="ru-RU" sz="1200" dirty="0" smtClean="0">
                <a:solidFill>
                  <a:schemeClr val="tx2">
                    <a:lumMod val="75000"/>
                  </a:schemeClr>
                </a:solidFill>
                <a:hlinkClick r:id="rId4"/>
              </a:rPr>
              <a:t>Указ Президента РФ «Об утверждении Положения о порядке рассмотрения </a:t>
            </a:r>
            <a:endParaRPr lang="en-US" sz="1200" dirty="0" smtClean="0">
              <a:solidFill>
                <a:schemeClr val="tx2">
                  <a:lumMod val="75000"/>
                </a:schemeClr>
              </a:solidFill>
              <a:hlinkClick r:id="rId4"/>
            </a:endParaRPr>
          </a:p>
          <a:p>
            <a:pPr>
              <a:lnSpc>
                <a:spcPts val="1500"/>
              </a:lnSpc>
            </a:pPr>
            <a:r>
              <a:rPr lang="en-US" sz="1200" dirty="0" smtClean="0">
                <a:solidFill>
                  <a:schemeClr val="tx2">
                    <a:lumMod val="75000"/>
                  </a:schemeClr>
                </a:solidFill>
                <a:hlinkClick r:id="rId4"/>
              </a:rPr>
              <a:t>  </a:t>
            </a:r>
            <a:r>
              <a:rPr lang="ru-RU" sz="1200" dirty="0" smtClean="0">
                <a:solidFill>
                  <a:schemeClr val="tx2">
                    <a:lumMod val="75000"/>
                  </a:schemeClr>
                </a:solidFill>
                <a:hlinkClick r:id="rId4"/>
              </a:rPr>
              <a:t>вопросов гражданства Российской Федерации» от 14 ноября 2002 г. №1325</a:t>
            </a:r>
            <a:r>
              <a:rPr lang="en-US" sz="1200" dirty="0" smtClean="0">
                <a:solidFill>
                  <a:schemeClr val="tx2">
                    <a:lumMod val="75000"/>
                  </a:schemeClr>
                </a:solidFill>
              </a:rPr>
              <a:t>;</a:t>
            </a:r>
            <a:endParaRPr lang="ru-RU" sz="1200" dirty="0" smtClean="0">
              <a:solidFill>
                <a:schemeClr val="tx2">
                  <a:lumMod val="75000"/>
                </a:schemeClr>
              </a:solidFill>
            </a:endParaRPr>
          </a:p>
          <a:p>
            <a:pPr>
              <a:lnSpc>
                <a:spcPts val="1500"/>
              </a:lnSpc>
              <a:buFont typeface="Arial" pitchFamily="34" charset="0"/>
              <a:buChar char="•"/>
            </a:pPr>
            <a:r>
              <a:rPr lang="ru-RU" sz="1200" dirty="0" smtClean="0">
                <a:solidFill>
                  <a:schemeClr val="tx2">
                    <a:lumMod val="75000"/>
                  </a:schemeClr>
                </a:solidFill>
                <a:latin typeface="+mn-lt"/>
              </a:rPr>
              <a:t> </a:t>
            </a:r>
            <a:r>
              <a:rPr lang="ru-RU" sz="1200" dirty="0" smtClean="0">
                <a:solidFill>
                  <a:schemeClr val="tx2">
                    <a:lumMod val="75000"/>
                  </a:schemeClr>
                </a:solidFill>
                <a:latin typeface="+mn-lt"/>
                <a:hlinkClick r:id="rId5"/>
              </a:rPr>
              <a:t>Приказ  «Об утверждении административного регламента</a:t>
            </a:r>
          </a:p>
          <a:p>
            <a:pPr>
              <a:lnSpc>
                <a:spcPts val="1500"/>
              </a:lnSpc>
            </a:pPr>
            <a:r>
              <a:rPr lang="en-US" sz="1200" dirty="0" smtClean="0">
                <a:solidFill>
                  <a:schemeClr val="tx2">
                    <a:lumMod val="75000"/>
                  </a:schemeClr>
                </a:solidFill>
                <a:latin typeface="+mn-lt"/>
                <a:hlinkClick r:id="rId5"/>
              </a:rPr>
              <a:t>  </a:t>
            </a:r>
            <a:r>
              <a:rPr lang="ru-RU" sz="1200" dirty="0" smtClean="0">
                <a:solidFill>
                  <a:schemeClr val="tx2">
                    <a:lumMod val="75000"/>
                  </a:schemeClr>
                </a:solidFill>
                <a:latin typeface="+mn-lt"/>
                <a:hlinkClick r:id="rId5"/>
              </a:rPr>
              <a:t>федеральной миграционной службы по предоставлению</a:t>
            </a:r>
          </a:p>
          <a:p>
            <a:pPr>
              <a:lnSpc>
                <a:spcPts val="1500"/>
              </a:lnSpc>
            </a:pPr>
            <a:r>
              <a:rPr lang="en-US" sz="1200" dirty="0" smtClean="0">
                <a:solidFill>
                  <a:schemeClr val="tx2">
                    <a:lumMod val="75000"/>
                  </a:schemeClr>
                </a:solidFill>
                <a:latin typeface="+mn-lt"/>
                <a:hlinkClick r:id="rId5"/>
              </a:rPr>
              <a:t>  </a:t>
            </a:r>
            <a:r>
              <a:rPr lang="ru-RU" sz="1200" dirty="0" smtClean="0">
                <a:solidFill>
                  <a:schemeClr val="tx2">
                    <a:lumMod val="75000"/>
                  </a:schemeClr>
                </a:solidFill>
                <a:latin typeface="+mn-lt"/>
                <a:hlinkClick r:id="rId5"/>
              </a:rPr>
              <a:t>государственной услуги по выдаче и замене паспорта</a:t>
            </a:r>
          </a:p>
          <a:p>
            <a:pPr>
              <a:lnSpc>
                <a:spcPts val="1500"/>
              </a:lnSpc>
            </a:pPr>
            <a:r>
              <a:rPr lang="en-US" sz="1200" dirty="0" smtClean="0">
                <a:solidFill>
                  <a:schemeClr val="tx2">
                    <a:lumMod val="75000"/>
                  </a:schemeClr>
                </a:solidFill>
                <a:latin typeface="+mn-lt"/>
                <a:hlinkClick r:id="rId5"/>
              </a:rPr>
              <a:t>  </a:t>
            </a:r>
            <a:r>
              <a:rPr lang="ru-RU" sz="1200" dirty="0" smtClean="0">
                <a:solidFill>
                  <a:schemeClr val="tx2">
                    <a:lumMod val="75000"/>
                  </a:schemeClr>
                </a:solidFill>
                <a:latin typeface="+mn-lt"/>
                <a:hlinkClick r:id="rId5"/>
              </a:rPr>
              <a:t>гражданина РФ, удостоверяющего личность гражданина РФ» </a:t>
            </a:r>
            <a:r>
              <a:rPr lang="ru-RU" sz="1200" dirty="0" smtClean="0">
                <a:solidFill>
                  <a:schemeClr val="tx2">
                    <a:lumMod val="75000"/>
                  </a:schemeClr>
                </a:solidFill>
                <a:hlinkClick r:id="rId5"/>
              </a:rPr>
              <a:t>от 30 ноября 2012 г. </a:t>
            </a:r>
            <a:r>
              <a:rPr lang="en-US" sz="1200" dirty="0" smtClean="0">
                <a:solidFill>
                  <a:schemeClr val="tx2">
                    <a:lumMod val="75000"/>
                  </a:schemeClr>
                </a:solidFill>
                <a:hlinkClick r:id="rId5"/>
              </a:rPr>
              <a:t>  </a:t>
            </a:r>
          </a:p>
          <a:p>
            <a:pPr>
              <a:lnSpc>
                <a:spcPts val="1500"/>
              </a:lnSpc>
            </a:pPr>
            <a:r>
              <a:rPr lang="en-US" sz="1200" dirty="0" smtClean="0">
                <a:solidFill>
                  <a:schemeClr val="tx2">
                    <a:lumMod val="75000"/>
                  </a:schemeClr>
                </a:solidFill>
                <a:hlinkClick r:id="rId5"/>
              </a:rPr>
              <a:t>  </a:t>
            </a:r>
            <a:r>
              <a:rPr lang="ru-RU" sz="1200" dirty="0" smtClean="0">
                <a:solidFill>
                  <a:schemeClr val="tx2">
                    <a:lumMod val="75000"/>
                  </a:schemeClr>
                </a:solidFill>
                <a:hlinkClick r:id="rId5"/>
              </a:rPr>
              <a:t>№ 391</a:t>
            </a:r>
            <a:r>
              <a:rPr lang="en-US" sz="1200" dirty="0" smtClean="0">
                <a:solidFill>
                  <a:schemeClr val="tx2">
                    <a:lumMod val="75000"/>
                  </a:schemeClr>
                </a:solidFill>
              </a:rPr>
              <a:t>;</a:t>
            </a:r>
            <a:endParaRPr lang="ru-RU" sz="1200" dirty="0" smtClean="0">
              <a:solidFill>
                <a:schemeClr val="tx2">
                  <a:lumMod val="75000"/>
                </a:schemeClr>
              </a:solidFill>
            </a:endParaRPr>
          </a:p>
          <a:p>
            <a:endParaRPr lang="ru-RU" sz="1200" dirty="0" smtClean="0">
              <a:latin typeface="+mn-lt"/>
            </a:endParaRPr>
          </a:p>
          <a:p>
            <a:endParaRPr lang="ru-RU" sz="1200" dirty="0" smtClean="0"/>
          </a:p>
          <a:p>
            <a:pPr>
              <a:lnSpc>
                <a:spcPts val="1600"/>
              </a:lnSpc>
            </a:pPr>
            <a:endParaRPr lang="ru-RU" sz="1200" dirty="0" smtClean="0"/>
          </a:p>
          <a:p>
            <a:endParaRPr lang="ru-RU" sz="1200" dirty="0" smtClean="0">
              <a:latin typeface="+mn-lt"/>
            </a:endParaRPr>
          </a:p>
          <a:p>
            <a:pPr>
              <a:buFont typeface="Arial" pitchFamily="34" charset="0"/>
              <a:buChar char="•"/>
            </a:pPr>
            <a:endParaRPr lang="ru-RU" sz="1200" dirty="0" smtClean="0">
              <a:latin typeface="+mn-lt"/>
            </a:endParaRPr>
          </a:p>
        </p:txBody>
      </p:sp>
      <p:sp>
        <p:nvSpPr>
          <p:cNvPr id="25" name="TextBox 24"/>
          <p:cNvSpPr txBox="1"/>
          <p:nvPr/>
        </p:nvSpPr>
        <p:spPr>
          <a:xfrm>
            <a:off x="6184776" y="1488232"/>
            <a:ext cx="3240360" cy="2256002"/>
          </a:xfrm>
          <a:prstGeom prst="rect">
            <a:avLst/>
          </a:prstGeom>
          <a:noFill/>
        </p:spPr>
        <p:txBody>
          <a:bodyPr wrap="square" rtlCol="0">
            <a:spAutoFit/>
          </a:bodyPr>
          <a:lstStyle/>
          <a:p>
            <a:pPr marL="85725" indent="-85725">
              <a:lnSpc>
                <a:spcPct val="90000"/>
              </a:lnSpc>
            </a:pPr>
            <a:endParaRPr lang="ru-RU" sz="1200" b="1" dirty="0" smtClean="0">
              <a:solidFill>
                <a:srgbClr val="002060"/>
              </a:solidFill>
              <a:latin typeface="+mn-lt"/>
            </a:endParaRPr>
          </a:p>
          <a:p>
            <a:pPr marL="85725" indent="-85725">
              <a:lnSpc>
                <a:spcPct val="90000"/>
              </a:lnSpc>
            </a:pPr>
            <a:r>
              <a:rPr lang="ru-RU" sz="1200" b="1" dirty="0" smtClean="0">
                <a:solidFill>
                  <a:srgbClr val="002060"/>
                </a:solidFill>
                <a:latin typeface="+mn-lt"/>
              </a:rPr>
              <a:t>Непосредственно:</a:t>
            </a:r>
            <a:r>
              <a:rPr lang="ru-RU" sz="1200" dirty="0" smtClean="0">
                <a:solidFill>
                  <a:srgbClr val="002060"/>
                </a:solidFill>
                <a:latin typeface="+mn-lt"/>
              </a:rPr>
              <a:t> Территориальный орган Федеральной миграционной службы России (ФМС)</a:t>
            </a:r>
          </a:p>
          <a:p>
            <a:pPr marL="85725" indent="-85725">
              <a:lnSpc>
                <a:spcPct val="90000"/>
              </a:lnSpc>
            </a:pPr>
            <a:r>
              <a:rPr lang="ru-RU" sz="1200" b="1" dirty="0" smtClean="0">
                <a:solidFill>
                  <a:srgbClr val="002060"/>
                </a:solidFill>
                <a:latin typeface="+mn-lt"/>
              </a:rPr>
              <a:t>За дополнительной информацией:</a:t>
            </a:r>
          </a:p>
          <a:p>
            <a:pPr marL="85725" indent="-85725">
              <a:lnSpc>
                <a:spcPct val="90000"/>
              </a:lnSpc>
              <a:buFont typeface="Arial" pitchFamily="34" charset="0"/>
              <a:buChar char="•"/>
            </a:pPr>
            <a:r>
              <a:rPr lang="ru-RU" sz="1200" dirty="0" smtClean="0">
                <a:solidFill>
                  <a:srgbClr val="002060"/>
                </a:solidFill>
                <a:latin typeface="+mn-lt"/>
              </a:rPr>
              <a:t>на сайт «ФМС России»: </a:t>
            </a:r>
            <a:endParaRPr lang="en-US" sz="1200" dirty="0" smtClean="0">
              <a:solidFill>
                <a:srgbClr val="002060"/>
              </a:solidFill>
              <a:latin typeface="+mn-lt"/>
            </a:endParaRPr>
          </a:p>
          <a:p>
            <a:pPr marL="85725" indent="-85725">
              <a:lnSpc>
                <a:spcPct val="90000"/>
              </a:lnSpc>
            </a:pPr>
            <a:r>
              <a:rPr lang="en-US" sz="1200" dirty="0" smtClean="0">
                <a:solidFill>
                  <a:srgbClr val="002060"/>
                </a:solidFill>
                <a:latin typeface="+mn-lt"/>
              </a:rPr>
              <a:t>  </a:t>
            </a:r>
            <a:r>
              <a:rPr lang="en-US" sz="1200" dirty="0" smtClean="0">
                <a:solidFill>
                  <a:srgbClr val="002060"/>
                </a:solidFill>
                <a:latin typeface="+mn-lt"/>
                <a:hlinkClick r:id="rId6"/>
              </a:rPr>
              <a:t>www.fms.gov.ru</a:t>
            </a:r>
            <a:endParaRPr lang="en-US" sz="1200" dirty="0" smtClean="0">
              <a:solidFill>
                <a:srgbClr val="002060"/>
              </a:solidFill>
              <a:latin typeface="+mn-lt"/>
            </a:endParaRPr>
          </a:p>
          <a:p>
            <a:pPr marL="85725" indent="-85725">
              <a:lnSpc>
                <a:spcPct val="90000"/>
              </a:lnSpc>
              <a:buFont typeface="Arial" pitchFamily="34" charset="0"/>
              <a:buChar char="•"/>
            </a:pPr>
            <a:r>
              <a:rPr lang="ru-RU" sz="1200" dirty="0" smtClean="0">
                <a:solidFill>
                  <a:srgbClr val="002060"/>
                </a:solidFill>
                <a:latin typeface="+mn-lt"/>
              </a:rPr>
              <a:t>в «Единый портал государственных и муниципальных услуг»: </a:t>
            </a:r>
          </a:p>
          <a:p>
            <a:pPr marL="85725" indent="-85725">
              <a:lnSpc>
                <a:spcPct val="90000"/>
              </a:lnSpc>
            </a:pPr>
            <a:r>
              <a:rPr lang="ru-RU" sz="1200" dirty="0" smtClean="0">
                <a:solidFill>
                  <a:srgbClr val="002060"/>
                </a:solidFill>
                <a:latin typeface="+mn-lt"/>
              </a:rPr>
              <a:t>   </a:t>
            </a:r>
            <a:r>
              <a:rPr lang="en-US" sz="1200" dirty="0" smtClean="0">
                <a:solidFill>
                  <a:srgbClr val="002060"/>
                </a:solidFill>
                <a:latin typeface="+mn-lt"/>
                <a:hlinkClick r:id="rId7"/>
              </a:rPr>
              <a:t>www.gosuslugi.ru</a:t>
            </a:r>
            <a:endParaRPr lang="en-US" sz="1200" dirty="0" smtClean="0">
              <a:solidFill>
                <a:srgbClr val="002060"/>
              </a:solidFill>
              <a:latin typeface="+mn-lt"/>
            </a:endParaRPr>
          </a:p>
          <a:p>
            <a:pPr marL="85725" indent="-85725">
              <a:lnSpc>
                <a:spcPct val="90000"/>
              </a:lnSpc>
              <a:buFont typeface="Arial" pitchFamily="34" charset="0"/>
              <a:buChar char="•"/>
            </a:pPr>
            <a:r>
              <a:rPr lang="ru-RU" sz="1200" dirty="0" smtClean="0">
                <a:solidFill>
                  <a:srgbClr val="002060"/>
                </a:solidFill>
                <a:latin typeface="+mn-lt"/>
              </a:rPr>
              <a:t>по телефону горячей линии «ФМС России»:</a:t>
            </a:r>
            <a:r>
              <a:rPr lang="ru-RU" sz="1200" b="1" dirty="0" smtClean="0">
                <a:solidFill>
                  <a:srgbClr val="002060"/>
                </a:solidFill>
                <a:latin typeface="+mn-lt"/>
              </a:rPr>
              <a:t> 8 (495) 636-98-98</a:t>
            </a:r>
          </a:p>
          <a:p>
            <a:endParaRPr lang="ru-RU" sz="1100" dirty="0" smtClean="0">
              <a:latin typeface="+mn-lt"/>
            </a:endParaRPr>
          </a:p>
        </p:txBody>
      </p:sp>
      <p:sp>
        <p:nvSpPr>
          <p:cNvPr id="31" name="TextBox 30"/>
          <p:cNvSpPr txBox="1"/>
          <p:nvPr/>
        </p:nvSpPr>
        <p:spPr>
          <a:xfrm>
            <a:off x="9785176" y="1488232"/>
            <a:ext cx="2520280" cy="2215991"/>
          </a:xfrm>
          <a:prstGeom prst="rect">
            <a:avLst/>
          </a:prstGeom>
          <a:noFill/>
        </p:spPr>
        <p:txBody>
          <a:bodyPr wrap="square" rtlCol="0">
            <a:spAutoFit/>
          </a:bodyPr>
          <a:lstStyle/>
          <a:p>
            <a:endParaRPr lang="ru-RU" sz="1200" dirty="0" smtClean="0">
              <a:latin typeface="+mn-lt"/>
            </a:endParaRPr>
          </a:p>
          <a:p>
            <a:pPr>
              <a:lnSpc>
                <a:spcPct val="150000"/>
              </a:lnSpc>
            </a:pPr>
            <a:r>
              <a:rPr lang="ru-RU" sz="1200" dirty="0" smtClean="0">
                <a:solidFill>
                  <a:srgbClr val="002060"/>
                </a:solidFill>
                <a:latin typeface="+mn-lt"/>
              </a:rPr>
              <a:t>Необходимый перечень документов зависящих от   статьи Федерального закона № 62 «О гражданстве Российской Федерации» по которой предоставляется гражданство</a:t>
            </a:r>
          </a:p>
          <a:p>
            <a:endParaRPr lang="ru-RU" dirty="0"/>
          </a:p>
        </p:txBody>
      </p:sp>
      <p:sp>
        <p:nvSpPr>
          <p:cNvPr id="34" name="TextBox 33"/>
          <p:cNvSpPr txBox="1"/>
          <p:nvPr/>
        </p:nvSpPr>
        <p:spPr>
          <a:xfrm>
            <a:off x="208112" y="4224536"/>
            <a:ext cx="5472608" cy="4478149"/>
          </a:xfrm>
          <a:prstGeom prst="rect">
            <a:avLst/>
          </a:prstGeom>
          <a:noFill/>
        </p:spPr>
        <p:txBody>
          <a:bodyPr wrap="square" rtlCol="0">
            <a:spAutoFit/>
          </a:bodyPr>
          <a:lstStyle/>
          <a:p>
            <a:pPr>
              <a:lnSpc>
                <a:spcPts val="1900"/>
              </a:lnSpc>
            </a:pP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жизнь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государственную охрану достоинства личности</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медицинское обслуживание наравне  с гражданами РФ</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свободу и личную неприкосновенность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частную жизнь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Неприкосновенность жилища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Национальная принадлежность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Свобода передвижений и места жительства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Свобода совести и вероисповедания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Свобода мысли и слова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защищать свои права и свободы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рассмотрение дела в суде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получение квалифицированной юридической помощи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Презумпция невиновности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Право не свидетельствовать против себя и своих родственников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Право на возмещение вреда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pPr>
            <a:endParaRPr lang="ru-RU" sz="1200" dirty="0" smtClean="0">
              <a:latin typeface="+mn-lt"/>
            </a:endParaRPr>
          </a:p>
          <a:p>
            <a:pPr lvl="1">
              <a:lnSpc>
                <a:spcPts val="1700"/>
              </a:lnSpc>
            </a:pPr>
            <a:endParaRPr lang="ru-RU" sz="1200" dirty="0" smtClean="0">
              <a:latin typeface="+mn-lt"/>
            </a:endParaRPr>
          </a:p>
          <a:p>
            <a:pPr>
              <a:lnSpc>
                <a:spcPts val="1700"/>
              </a:lnSpc>
            </a:pPr>
            <a:endParaRPr lang="ru-RU" sz="1200" dirty="0"/>
          </a:p>
        </p:txBody>
      </p:sp>
      <p:sp>
        <p:nvSpPr>
          <p:cNvPr id="38" name="Прямоугольник 37"/>
          <p:cNvSpPr/>
          <p:nvPr/>
        </p:nvSpPr>
        <p:spPr>
          <a:xfrm>
            <a:off x="6328792" y="4440560"/>
            <a:ext cx="5752728" cy="4154984"/>
          </a:xfrm>
          <a:prstGeom prst="rect">
            <a:avLst/>
          </a:prstGeom>
        </p:spPr>
        <p:txBody>
          <a:bodyPr wrap="square">
            <a:spAutoFit/>
          </a:bodyPr>
          <a:lstStyle/>
          <a:p>
            <a:pPr>
              <a:buFont typeface="Arial" pitchFamily="34" charset="0"/>
              <a:buChar char="•"/>
            </a:pPr>
            <a:r>
              <a:rPr lang="ru-RU" sz="1200" dirty="0" smtClean="0">
                <a:solidFill>
                  <a:srgbClr val="002060"/>
                </a:solidFill>
                <a:latin typeface="+mn-lt"/>
              </a:rPr>
              <a:t> Каждый должен соблюдать Конституцию Российской Федерации и законы, уважать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права и свободы других лиц, нести иные установленные законом обязанности</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Незнание официально опубликованного закона не освобождает от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ответственности за его несоблюдение</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Основное общее образование обязательно</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Родители или лица, их заменяющие, должны обеспечить получение детьми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основного общего образования</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Каждый обязан сохранять природу и окружающую среду, бережно относиться к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животному и растительному миру</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Каждый обязан заботиться о сохранении исторического и культурного наследия,</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беречь памятники истории, культуры и природы</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Каждый обязан платить законно установленные налоги и сборы</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Граждане Российской Федерации в соответствии с федеральным законом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участвуют в осуществлении правосудия в качестве народных или присяжных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заседателей</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Защита Отечества является долгом граждан Российской Федерации.</a:t>
            </a:r>
          </a:p>
          <a:p>
            <a:pPr>
              <a:buFont typeface="Arial" pitchFamily="34" charset="0"/>
              <a:buChar char="•"/>
            </a:pPr>
            <a:r>
              <a:rPr lang="ru-RU" sz="1200" dirty="0" smtClean="0">
                <a:solidFill>
                  <a:srgbClr val="002060"/>
                </a:solidFill>
                <a:latin typeface="+mn-lt"/>
              </a:rPr>
              <a:t> Граждане Российской Федерации несут военную службу в соответствии с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федеральным законом</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Никто не должен быть принужден к исполнению обязанностей, не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предусмотренных Конституцией Российской Федерации и законом.</a:t>
            </a:r>
          </a:p>
          <a:p>
            <a:r>
              <a:rPr lang="ru-RU" sz="1200" dirty="0" smtClean="0">
                <a:solidFill>
                  <a:schemeClr val="tx2">
                    <a:lumMod val="75000"/>
                  </a:schemeClr>
                </a:solidFill>
                <a:latin typeface="+mn-lt"/>
              </a:rPr>
              <a:t/>
            </a:r>
            <a:br>
              <a:rPr lang="ru-RU" sz="1200" dirty="0" smtClean="0">
                <a:solidFill>
                  <a:schemeClr val="tx2">
                    <a:lumMod val="75000"/>
                  </a:schemeClr>
                </a:solidFill>
                <a:latin typeface="+mn-lt"/>
              </a:rPr>
            </a:br>
            <a:endParaRPr lang="ru-RU" sz="1200" dirty="0" smtClean="0">
              <a:solidFill>
                <a:schemeClr val="tx2">
                  <a:lumMod val="75000"/>
                </a:schemeClr>
              </a:solidFill>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Беженцы</a:t>
            </a:r>
          </a:p>
        </p:txBody>
      </p:sp>
      <p:grpSp>
        <p:nvGrpSpPr>
          <p:cNvPr id="2" name="Группа 11"/>
          <p:cNvGrpSpPr/>
          <p:nvPr/>
        </p:nvGrpSpPr>
        <p:grpSpPr>
          <a:xfrm>
            <a:off x="136104" y="1056184"/>
            <a:ext cx="2664000" cy="2736303"/>
            <a:chOff x="107504" y="752808"/>
            <a:chExt cx="2916000" cy="896562"/>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lnSpc>
                  <a:spcPts val="1200"/>
                </a:lnSpc>
              </a:pPr>
              <a:r>
                <a:rPr lang="ru-RU" sz="1200" b="1" dirty="0" smtClean="0">
                  <a:solidFill>
                    <a:srgbClr val="002060"/>
                  </a:solidFill>
                  <a:hlinkClick r:id="rId3"/>
                </a:rPr>
                <a:t>Федеральный закон «О Беженцах» от 19 февраля 1993 г. № 4528-1</a:t>
              </a:r>
              <a:endParaRPr lang="ru-RU" sz="1200" b="1" dirty="0" smtClean="0">
                <a:solidFill>
                  <a:srgbClr val="002060"/>
                </a:solidFill>
              </a:endParaRPr>
            </a:p>
            <a:p>
              <a:pPr algn="ctr">
                <a:lnSpc>
                  <a:spcPts val="1200"/>
                </a:lnSpc>
              </a:pPr>
              <a:endParaRPr lang="ru-RU" sz="1200" b="1" dirty="0" smtClean="0">
                <a:solidFill>
                  <a:srgbClr val="002060"/>
                </a:solidFill>
              </a:endParaRPr>
            </a:p>
            <a:p>
              <a:pPr algn="ctr">
                <a:lnSpc>
                  <a:spcPts val="1200"/>
                </a:lnSpc>
              </a:pPr>
              <a:r>
                <a:rPr lang="ru-RU" sz="1200" b="1" dirty="0" smtClean="0">
                  <a:solidFill>
                    <a:srgbClr val="002060"/>
                  </a:solidFill>
                  <a:hlinkClick r:id="rId4"/>
                </a:rPr>
                <a:t>Приказ ФМС России «Об утверждении административного регламента Федеральной миграционной службы по предоставлению государственной услуги по рассмотрению ходатайств о признании беженцем на территории РФ и заявлений о предоставлении временного убежища на территории РФ» от 19 августа 2013 г. № 352</a:t>
              </a:r>
              <a:endParaRPr lang="ru-RU" sz="1200" b="1" dirty="0">
                <a:solidFill>
                  <a:srgbClr val="002060"/>
                </a:solidFill>
              </a:endParaRPr>
            </a:p>
          </p:txBody>
        </p:sp>
        <p:sp>
          <p:nvSpPr>
            <p:cNvPr id="7" name="Скругленный прямоугольник 6"/>
            <p:cNvSpPr/>
            <p:nvPr/>
          </p:nvSpPr>
          <p:spPr>
            <a:xfrm>
              <a:off x="107504" y="752808"/>
              <a:ext cx="2916000" cy="12985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8345016" y="1070587"/>
            <a:ext cx="4392488" cy="2721902"/>
            <a:chOff x="107504" y="764704"/>
            <a:chExt cx="2916000" cy="1078042"/>
          </a:xfrm>
        </p:grpSpPr>
        <p:sp>
          <p:nvSpPr>
            <p:cNvPr id="23" name="Скругленный прямоугольник 22"/>
            <p:cNvSpPr/>
            <p:nvPr/>
          </p:nvSpPr>
          <p:spPr>
            <a:xfrm>
              <a:off x="107504" y="764704"/>
              <a:ext cx="2916000" cy="10780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marL="120015" indent="-120015">
                <a:lnSpc>
                  <a:spcPct val="70000"/>
                </a:lnSpc>
                <a:buFont typeface="Arial" pitchFamily="34" charset="0"/>
                <a:buChar char="•"/>
              </a:pPr>
              <a:endParaRPr lang="en-US" sz="1200" spc="-50" dirty="0" smtClean="0">
                <a:solidFill>
                  <a:srgbClr val="002060"/>
                </a:solidFill>
              </a:endParaRPr>
            </a:p>
            <a:p>
              <a:pPr marL="120015" indent="-120015">
                <a:lnSpc>
                  <a:spcPct val="70000"/>
                </a:lnSpc>
                <a:buFont typeface="Arial" pitchFamily="34" charset="0"/>
                <a:buChar char="•"/>
              </a:pPr>
              <a:endParaRPr lang="en-US" sz="1200" spc="-50" dirty="0" smtClean="0">
                <a:solidFill>
                  <a:srgbClr val="002060"/>
                </a:solidFill>
              </a:endParaRPr>
            </a:p>
            <a:p>
              <a:pPr marL="120015" indent="-120015">
                <a:lnSpc>
                  <a:spcPct val="70000"/>
                </a:lnSpc>
                <a:buFont typeface="Arial" pitchFamily="34" charset="0"/>
                <a:buChar char="•"/>
              </a:pPr>
              <a:r>
                <a:rPr lang="ru-RU" sz="1200" spc="-50" dirty="0" smtClean="0">
                  <a:solidFill>
                    <a:srgbClr val="002060"/>
                  </a:solidFill>
                </a:rPr>
                <a:t>Паспорт </a:t>
              </a:r>
              <a:r>
                <a:rPr lang="ru-RU" sz="1200" spc="-50" dirty="0" smtClean="0">
                  <a:solidFill>
                    <a:srgbClr val="002060"/>
                  </a:solidFill>
                </a:rPr>
                <a:t>и/или иные документы, удостоверяющие личность. Заявитель вправе при подаче ходатайства представлять любые документы и материалы в обоснование своего ходатайства.</a:t>
              </a:r>
              <a:r>
                <a:rPr lang="en-US" sz="1200" spc="-50" dirty="0" smtClean="0">
                  <a:solidFill>
                    <a:srgbClr val="002060"/>
                  </a:solidFill>
                </a:rPr>
                <a:t>;</a:t>
              </a:r>
              <a:endParaRPr lang="ru-RU" sz="1200" spc="-50" dirty="0" smtClean="0">
                <a:solidFill>
                  <a:srgbClr val="002060"/>
                </a:solidFill>
              </a:endParaRPr>
            </a:p>
            <a:p>
              <a:pPr marL="120015" indent="-120015">
                <a:lnSpc>
                  <a:spcPct val="70000"/>
                </a:lnSpc>
                <a:buFont typeface="Arial" pitchFamily="34" charset="0"/>
                <a:buChar char="•"/>
              </a:pPr>
              <a:r>
                <a:rPr lang="ru-RU" sz="1200" spc="-50" dirty="0" smtClean="0">
                  <a:solidFill>
                    <a:srgbClr val="002060"/>
                  </a:solidFill>
                </a:rPr>
                <a:t>4 фотографии размером 35*45мм в черно-белом или цветном исполнении с четким изображением лица в анфас без головного убора, в том числе </a:t>
              </a:r>
              <a:br>
                <a:rPr lang="ru-RU" sz="1200" spc="-50" dirty="0" smtClean="0">
                  <a:solidFill>
                    <a:srgbClr val="002060"/>
                  </a:solidFill>
                </a:rPr>
              </a:br>
              <a:r>
                <a:rPr lang="ru-RU" sz="1200" spc="-50" dirty="0" smtClean="0">
                  <a:solidFill>
                    <a:srgbClr val="002060"/>
                  </a:solidFill>
                </a:rPr>
                <a:t>2 фотографии на несовершеннолетних детей, которые указаны в заявлении</a:t>
              </a:r>
              <a:r>
                <a:rPr lang="en-US" sz="1200" spc="-50" dirty="0" smtClean="0">
                  <a:solidFill>
                    <a:srgbClr val="002060"/>
                  </a:solidFill>
                </a:rPr>
                <a:t>;</a:t>
              </a:r>
              <a:endParaRPr lang="ru-RU" sz="1200" spc="-50" dirty="0" smtClean="0">
                <a:solidFill>
                  <a:srgbClr val="002060"/>
                </a:solidFill>
              </a:endParaRPr>
            </a:p>
            <a:p>
              <a:pPr marL="120015" indent="-120015">
                <a:lnSpc>
                  <a:spcPct val="70000"/>
                </a:lnSpc>
                <a:buFont typeface="Arial" pitchFamily="34" charset="0"/>
                <a:buChar char="•"/>
              </a:pPr>
              <a:r>
                <a:rPr lang="ru-RU" sz="1200" spc="-50" dirty="0" smtClean="0">
                  <a:solidFill>
                    <a:srgbClr val="002060"/>
                  </a:solidFill>
                </a:rPr>
                <a:t>Документы и материалы, представленные заявителем, должны иметь письменный перевод на русский язык, заверенный в установленном порядке, и приобщаются к его ходатайству в подлиннике. Отдельные документы могут быть возвращены заявителю после снятия с них ксерокопий.</a:t>
              </a:r>
              <a:r>
                <a:rPr lang="en-US" sz="1200" spc="-50" dirty="0" smtClean="0">
                  <a:solidFill>
                    <a:srgbClr val="002060"/>
                  </a:solidFill>
                </a:rPr>
                <a:t>;</a:t>
              </a:r>
              <a:endParaRPr lang="ru-RU" sz="1200" spc="-50" dirty="0" smtClean="0">
                <a:solidFill>
                  <a:srgbClr val="002060"/>
                </a:solidFill>
              </a:endParaRPr>
            </a:p>
            <a:p>
              <a:pPr marL="120015" indent="-120015">
                <a:lnSpc>
                  <a:spcPct val="70000"/>
                </a:lnSpc>
                <a:buFont typeface="Arial" pitchFamily="34" charset="0"/>
                <a:buChar char="•"/>
              </a:pPr>
              <a:r>
                <a:rPr lang="ru-RU" sz="1200" spc="-50" dirty="0" smtClean="0">
                  <a:solidFill>
                    <a:srgbClr val="002060"/>
                  </a:solidFill>
                </a:rPr>
                <a:t>После заполнения ходатайства проводится опрос заявителя.</a:t>
              </a:r>
            </a:p>
            <a:p>
              <a:pPr marL="120015" indent="-120015">
                <a:lnSpc>
                  <a:spcPct val="70000"/>
                </a:lnSpc>
                <a:buFont typeface="Arial" pitchFamily="34" charset="0"/>
                <a:buChar char="•"/>
              </a:pPr>
              <a:r>
                <a:rPr lang="ru-RU" sz="1200" spc="-50" dirty="0" smtClean="0">
                  <a:solidFill>
                    <a:srgbClr val="002060"/>
                  </a:solidFill>
                </a:rPr>
                <a:t>Предварительное рассмотрение ходатайства осуществляется в срок до 5 дней, рассмотрение по существу — до трех месяцев.</a:t>
              </a:r>
              <a:r>
                <a:rPr lang="en-US" sz="1100" spc="-50" dirty="0" smtClean="0">
                  <a:solidFill>
                    <a:srgbClr val="002060"/>
                  </a:solidFill>
                </a:rPr>
                <a:t>.</a:t>
              </a:r>
              <a:endParaRPr lang="ru-RU" sz="1000" spc="-50" dirty="0" smtClean="0">
                <a:solidFill>
                  <a:srgbClr val="002060"/>
                </a:solidFill>
              </a:endParaRPr>
            </a:p>
          </p:txBody>
        </p:sp>
        <p:sp>
          <p:nvSpPr>
            <p:cNvPr id="24" name="Скругленный прямоугольник 23"/>
            <p:cNvSpPr/>
            <p:nvPr/>
          </p:nvSpPr>
          <p:spPr>
            <a:xfrm>
              <a:off x="107504" y="764704"/>
              <a:ext cx="2916000"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4"/>
          <p:cNvGrpSpPr/>
          <p:nvPr/>
        </p:nvGrpSpPr>
        <p:grpSpPr>
          <a:xfrm>
            <a:off x="5608712" y="1056184"/>
            <a:ext cx="2664000" cy="2736304"/>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ts val="1000"/>
                </a:lnSpc>
              </a:pPr>
              <a:r>
                <a:rPr lang="ru-RU" sz="1100" dirty="0" smtClean="0">
                  <a:solidFill>
                    <a:srgbClr val="002060"/>
                  </a:solidFill>
                </a:rPr>
                <a:t> </a:t>
              </a:r>
            </a:p>
          </p:txBody>
        </p:sp>
        <p:sp>
          <p:nvSpPr>
            <p:cNvPr id="27" name="Скругленный прямоугольник 26"/>
            <p:cNvSpPr/>
            <p:nvPr/>
          </p:nvSpPr>
          <p:spPr>
            <a:xfrm>
              <a:off x="107504" y="764704"/>
              <a:ext cx="2916000" cy="4078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5" name="Группа 27"/>
          <p:cNvGrpSpPr/>
          <p:nvPr/>
        </p:nvGrpSpPr>
        <p:grpSpPr>
          <a:xfrm>
            <a:off x="136104" y="3864497"/>
            <a:ext cx="7344816" cy="5184576"/>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ts val="1200"/>
                </a:lnSpc>
              </a:pPr>
              <a:endParaRPr lang="ru-RU" sz="1200" dirty="0" smtClean="0">
                <a:solidFill>
                  <a:srgbClr val="002060"/>
                </a:solidFill>
              </a:endParaRPr>
            </a:p>
            <a:p>
              <a:pPr indent="182563" algn="just">
                <a:lnSpc>
                  <a:spcPts val="1200"/>
                </a:lnSpc>
              </a:pPr>
              <a:r>
                <a:rPr lang="ru-RU" sz="1200" dirty="0" smtClean="0">
                  <a:solidFill>
                    <a:srgbClr val="002060"/>
                  </a:solidFill>
                </a:rPr>
                <a:t>1) получение услуг переводчика и получение информации о своих правах и обязанностях, а также иной информации в соответствии с настоящей статьей;</a:t>
              </a:r>
            </a:p>
            <a:p>
              <a:pPr indent="182563" algn="just">
                <a:lnSpc>
                  <a:spcPts val="1200"/>
                </a:lnSpc>
              </a:pPr>
              <a:r>
                <a:rPr lang="ru-RU" sz="1200" dirty="0" smtClean="0">
                  <a:solidFill>
                    <a:srgbClr val="002060"/>
                  </a:solidFill>
                </a:rPr>
                <a:t>2) получение содействия в оформлении документов для въезда на территорию Российской Федерации.</a:t>
              </a:r>
            </a:p>
            <a:p>
              <a:pPr indent="182563" algn="just">
                <a:lnSpc>
                  <a:spcPts val="1200"/>
                </a:lnSpc>
              </a:pPr>
              <a:r>
                <a:rPr lang="ru-RU" sz="1200" dirty="0" smtClean="0">
                  <a:solidFill>
                    <a:srgbClr val="002060"/>
                  </a:solidFill>
                </a:rPr>
                <a:t>3) получение содействия в обеспечении проезда и провоза багажа к месту пребывания.</a:t>
              </a:r>
            </a:p>
            <a:p>
              <a:pPr indent="182563" algn="just">
                <a:lnSpc>
                  <a:spcPts val="1200"/>
                </a:lnSpc>
              </a:pPr>
              <a:r>
                <a:rPr lang="ru-RU" sz="1200" dirty="0" smtClean="0">
                  <a:solidFill>
                    <a:srgbClr val="002060"/>
                  </a:solidFill>
                </a:rPr>
                <a:t>4) получение питания и пользование коммунальными услугами в центре временного размещения.</a:t>
              </a:r>
            </a:p>
            <a:p>
              <a:pPr indent="182563" algn="just">
                <a:lnSpc>
                  <a:spcPts val="1200"/>
                </a:lnSpc>
              </a:pPr>
              <a:r>
                <a:rPr lang="ru-RU" sz="1200" dirty="0" smtClean="0">
                  <a:solidFill>
                    <a:srgbClr val="002060"/>
                  </a:solidFill>
                </a:rPr>
                <a:t>5) охрану представителями территориального органа федерального органа исполнительной власти по внутренним делам в центре временного размещения в целях обеспечения безопасности данных лиц;</a:t>
              </a:r>
            </a:p>
            <a:p>
              <a:pPr indent="182563" algn="just">
                <a:lnSpc>
                  <a:spcPts val="1200"/>
                </a:lnSpc>
              </a:pPr>
              <a:r>
                <a:rPr lang="ru-RU" sz="1200" dirty="0" smtClean="0">
                  <a:solidFill>
                    <a:srgbClr val="002060"/>
                  </a:solidFill>
                </a:rPr>
                <a:t>6) пользование жилым помещением из фонда жилья для временного поселения.</a:t>
              </a:r>
            </a:p>
            <a:p>
              <a:pPr indent="182563" algn="just">
                <a:lnSpc>
                  <a:spcPts val="1200"/>
                </a:lnSpc>
              </a:pPr>
              <a:r>
                <a:rPr lang="ru-RU" sz="1200" dirty="0" smtClean="0">
                  <a:solidFill>
                    <a:srgbClr val="002060"/>
                  </a:solidFill>
                </a:rPr>
                <a:t>Лицо, признанное беженцем, и члены его семьи утрачивают право на пользование жилым помещением из фонда жилья для временного поселения в случае приобретения, получения, найма другого жилья;</a:t>
              </a:r>
            </a:p>
            <a:p>
              <a:pPr indent="182563" algn="just">
                <a:lnSpc>
                  <a:spcPts val="1200"/>
                </a:lnSpc>
              </a:pPr>
              <a:r>
                <a:rPr lang="ru-RU" sz="1200" dirty="0" smtClean="0">
                  <a:solidFill>
                    <a:srgbClr val="002060"/>
                  </a:solidFill>
                </a:rPr>
                <a:t>7) медицинскую и лекарственную помощь.</a:t>
              </a:r>
            </a:p>
            <a:p>
              <a:pPr indent="182563" algn="just">
                <a:lnSpc>
                  <a:spcPts val="1200"/>
                </a:lnSpc>
              </a:pPr>
              <a:r>
                <a:rPr lang="ru-RU" sz="1200" dirty="0" smtClean="0">
                  <a:solidFill>
                    <a:srgbClr val="002060"/>
                  </a:solidFill>
                </a:rPr>
                <a:t>8) получение содействия в направлении на профессиональное обучение или в трудоустройстве.</a:t>
              </a:r>
            </a:p>
            <a:p>
              <a:pPr indent="182563" algn="just">
                <a:lnSpc>
                  <a:spcPts val="1200"/>
                </a:lnSpc>
              </a:pPr>
              <a:r>
                <a:rPr lang="ru-RU" sz="1200" dirty="0" smtClean="0">
                  <a:solidFill>
                    <a:srgbClr val="002060"/>
                  </a:solidFill>
                </a:rPr>
                <a:t>9) работу по найму или предпринимательскую деятельность.</a:t>
              </a:r>
            </a:p>
            <a:p>
              <a:pPr indent="182563" algn="just">
                <a:lnSpc>
                  <a:spcPts val="1200"/>
                </a:lnSpc>
              </a:pPr>
              <a:r>
                <a:rPr lang="ru-RU" sz="1200" dirty="0" smtClean="0">
                  <a:solidFill>
                    <a:srgbClr val="002060"/>
                  </a:solidFill>
                </a:rPr>
                <a:t>10) социальную защиту, в том числе социальное обеспечение.</a:t>
              </a:r>
            </a:p>
            <a:p>
              <a:pPr indent="182563" algn="just">
                <a:lnSpc>
                  <a:spcPts val="1200"/>
                </a:lnSpc>
              </a:pPr>
              <a:r>
                <a:rPr lang="ru-RU" sz="1200" dirty="0" smtClean="0">
                  <a:solidFill>
                    <a:srgbClr val="002060"/>
                  </a:solidFill>
                </a:rPr>
                <a:t>11) получение содействия в устройстве детей лица, признанного беженцем, в государственные или муниципальные дошкольные образовательные организации и общеобразовательные организации, профессиональные образовательные организации и образовательные организации высшего образования.</a:t>
              </a:r>
            </a:p>
            <a:p>
              <a:pPr indent="182563" algn="just">
                <a:lnSpc>
                  <a:spcPts val="1200"/>
                </a:lnSpc>
              </a:pPr>
              <a:r>
                <a:rPr lang="ru-RU" sz="1200" dirty="0" smtClean="0">
                  <a:solidFill>
                    <a:srgbClr val="002060"/>
                  </a:solidFill>
                </a:rPr>
                <a:t>12) содействие федерального органа исполнительной власти, уполномоченного на осуществление функций по контролю и надзору в сфере миграции, в получении сведений о родственниках лица, признанного беженцем, проживающих в государстве его гражданской принадлежности.</a:t>
              </a:r>
            </a:p>
            <a:p>
              <a:pPr indent="182563" algn="just">
                <a:lnSpc>
                  <a:spcPts val="1200"/>
                </a:lnSpc>
              </a:pPr>
              <a:r>
                <a:rPr lang="ru-RU" sz="1200" dirty="0" smtClean="0">
                  <a:solidFill>
                    <a:srgbClr val="002060"/>
                  </a:solidFill>
                </a:rPr>
                <a:t>14) обращение с заявлением о предоставлении права на постоянное проживание на территории Российской Федерации или на приобретение гражданства Российской Федерации в соответствии с законодательством Российской Федерации и международными договорами Российской Федерации;</a:t>
              </a:r>
            </a:p>
            <a:p>
              <a:pPr indent="182563" algn="just">
                <a:lnSpc>
                  <a:spcPts val="1200"/>
                </a:lnSpc>
              </a:pPr>
              <a:r>
                <a:rPr lang="ru-RU" sz="1200" dirty="0" smtClean="0">
                  <a:solidFill>
                    <a:srgbClr val="002060"/>
                  </a:solidFill>
                </a:rPr>
                <a:t>15) участие в общественной деятельности.</a:t>
              </a:r>
            </a:p>
            <a:p>
              <a:pPr indent="182563" algn="just">
                <a:lnSpc>
                  <a:spcPts val="1200"/>
                </a:lnSpc>
              </a:pPr>
              <a:r>
                <a:rPr lang="ru-RU" sz="1200" dirty="0" smtClean="0">
                  <a:solidFill>
                    <a:srgbClr val="002060"/>
                  </a:solidFill>
                </a:rPr>
                <a:t>16) добровольное возвращение в государство своей гражданской принадлежности (своего прежнего обычного местожительства);</a:t>
              </a:r>
            </a:p>
            <a:p>
              <a:pPr indent="182563" algn="just">
                <a:lnSpc>
                  <a:spcPts val="1200"/>
                </a:lnSpc>
              </a:pPr>
              <a:r>
                <a:rPr lang="ru-RU" sz="1200" dirty="0" smtClean="0">
                  <a:solidFill>
                    <a:srgbClr val="002060"/>
                  </a:solidFill>
                </a:rPr>
                <a:t>17) выезд на место жительства в иностранное государство;</a:t>
              </a:r>
            </a:p>
            <a:p>
              <a:pPr indent="182563" algn="just">
                <a:lnSpc>
                  <a:spcPts val="1200"/>
                </a:lnSpc>
              </a:pPr>
              <a:r>
                <a:rPr lang="ru-RU" sz="1200" dirty="0" smtClean="0">
                  <a:solidFill>
                    <a:srgbClr val="002060"/>
                  </a:solidFill>
                </a:rPr>
                <a:t>18) пользование иными правами, предусмотренными законодательством Российской Федерации и международными договорами Российской Федерации, а также законодательством субъектов Российской Федерации.</a:t>
              </a:r>
            </a:p>
          </p:txBody>
        </p:sp>
        <p:sp>
          <p:nvSpPr>
            <p:cNvPr id="30" name="Скругленный прямоугольник 29"/>
            <p:cNvSpPr/>
            <p:nvPr/>
          </p:nvSpPr>
          <p:spPr>
            <a:xfrm>
              <a:off x="107504" y="764704"/>
              <a:ext cx="2916000"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smtClean="0">
                  <a:solidFill>
                    <a:srgbClr val="002060"/>
                  </a:solidFill>
                </a:rPr>
                <a:t>Права</a:t>
              </a:r>
              <a:endParaRPr lang="ru-RU" sz="1400" b="1" dirty="0">
                <a:solidFill>
                  <a:srgbClr val="002060"/>
                </a:solidFill>
              </a:endParaRPr>
            </a:p>
          </p:txBody>
        </p:sp>
      </p:grpSp>
      <p:grpSp>
        <p:nvGrpSpPr>
          <p:cNvPr id="6" name="Группа 30"/>
          <p:cNvGrpSpPr/>
          <p:nvPr/>
        </p:nvGrpSpPr>
        <p:grpSpPr>
          <a:xfrm>
            <a:off x="7697504" y="3864495"/>
            <a:ext cx="5040000" cy="5184574"/>
            <a:chOff x="107504" y="764703"/>
            <a:chExt cx="3046566" cy="3102341"/>
          </a:xfrm>
        </p:grpSpPr>
        <p:sp>
          <p:nvSpPr>
            <p:cNvPr id="32" name="Скругленный прямоугольник 31"/>
            <p:cNvSpPr/>
            <p:nvPr/>
          </p:nvSpPr>
          <p:spPr>
            <a:xfrm>
              <a:off x="107504" y="764703"/>
              <a:ext cx="3046566"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nSpc>
                  <a:spcPts val="1300"/>
                </a:lnSpc>
              </a:pPr>
              <a:r>
                <a:rPr lang="ru-RU" sz="1200" dirty="0" smtClean="0">
                  <a:solidFill>
                    <a:srgbClr val="002060"/>
                  </a:solidFill>
                </a:rPr>
                <a:t>1) соблюдать Конституцию Российской Федерации, настоящий Федеральный закон, другие федеральные законы и иные нормативные правовые акты Российской Федерации, а также законы и иные нормативные правовые акты субъектов Российской Федерации;</a:t>
              </a:r>
            </a:p>
            <a:p>
              <a:pPr indent="182563">
                <a:lnSpc>
                  <a:spcPts val="1300"/>
                </a:lnSpc>
              </a:pPr>
              <a:r>
                <a:rPr lang="ru-RU" sz="1200" dirty="0" smtClean="0">
                  <a:solidFill>
                    <a:srgbClr val="002060"/>
                  </a:solidFill>
                </a:rPr>
                <a:t>2) своевременно прибыть в центр временного размещения или иное место пребывания, определенное федеральным органом исполнительной власти, уполномоченным на осуществление функций по контролю и надзору в сфере миграции, либо его территориальным органом;</a:t>
              </a:r>
            </a:p>
            <a:p>
              <a:pPr indent="182563">
                <a:lnSpc>
                  <a:spcPts val="1300"/>
                </a:lnSpc>
              </a:pPr>
              <a:r>
                <a:rPr lang="ru-RU" sz="1200" dirty="0" smtClean="0">
                  <a:solidFill>
                    <a:srgbClr val="002060"/>
                  </a:solidFill>
                </a:rPr>
                <a:t>3) соблюдать установленный порядок проживания и выполнять установленные требования санитарно-гигиенических норм проживания в центре временного размещения;</a:t>
              </a:r>
            </a:p>
            <a:p>
              <a:pPr indent="182563">
                <a:lnSpc>
                  <a:spcPts val="1300"/>
                </a:lnSpc>
              </a:pPr>
              <a:r>
                <a:rPr lang="ru-RU" sz="1200" dirty="0" smtClean="0">
                  <a:solidFill>
                    <a:srgbClr val="002060"/>
                  </a:solidFill>
                </a:rPr>
                <a:t>4) сообщить в течение семи дней в территориальный орган федерального органа исполнительной власти, уполномоченного на осуществление функций по контролю и надзору в сфере миграции, сведения об изменении фамилии, имени, состава семьи, семейного положения, о приобретении гражданства Российской Федерации или гражданства другого иностранного государства либо о получении разрешения на постоянное проживание на территории Российской Федерации;</a:t>
              </a:r>
            </a:p>
            <a:p>
              <a:pPr indent="182563">
                <a:lnSpc>
                  <a:spcPts val="1300"/>
                </a:lnSpc>
              </a:pPr>
              <a:r>
                <a:rPr lang="ru-RU" sz="1200" dirty="0" smtClean="0">
                  <a:solidFill>
                    <a:srgbClr val="002060"/>
                  </a:solidFill>
                </a:rPr>
                <a:t>5) сообщать о намерении переменить место пребывания на территории Российской Федерации либо выехать на место жительства за пределы территории Российской Федерации;</a:t>
              </a:r>
            </a:p>
            <a:p>
              <a:pPr indent="182563">
                <a:lnSpc>
                  <a:spcPts val="1300"/>
                </a:lnSpc>
              </a:pPr>
              <a:r>
                <a:rPr lang="ru-RU" sz="1200" dirty="0" smtClean="0">
                  <a:solidFill>
                    <a:srgbClr val="002060"/>
                  </a:solidFill>
                </a:rPr>
                <a:t>7) проходить переучет в сроки, устанавливаемые территориальным органом федерального органа исполнительной власти, уполномоченного на осуществление функций по контролю и надзору в сфере миграции, но не реже чем один раз в полтора года.</a:t>
              </a:r>
            </a:p>
          </p:txBody>
        </p:sp>
        <p:sp>
          <p:nvSpPr>
            <p:cNvPr id="33" name="Скругленный прямоугольник 32"/>
            <p:cNvSpPr/>
            <p:nvPr/>
          </p:nvSpPr>
          <p:spPr>
            <a:xfrm>
              <a:off x="107504" y="764704"/>
              <a:ext cx="3046566"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Обязанности</a:t>
              </a:r>
              <a:endParaRPr lang="ru-RU" sz="1400" b="1" dirty="0">
                <a:solidFill>
                  <a:srgbClr val="002060"/>
                </a:solidFill>
              </a:endParaRPr>
            </a:p>
          </p:txBody>
        </p:sp>
      </p:grpSp>
      <p:grpSp>
        <p:nvGrpSpPr>
          <p:cNvPr id="8" name="Группа 12"/>
          <p:cNvGrpSpPr/>
          <p:nvPr/>
        </p:nvGrpSpPr>
        <p:grpSpPr>
          <a:xfrm>
            <a:off x="2872408" y="1056184"/>
            <a:ext cx="2664000" cy="2736303"/>
            <a:chOff x="107504" y="752809"/>
            <a:chExt cx="2931429" cy="896565"/>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endParaRPr lang="ru-RU" sz="1200" b="1" dirty="0" smtClean="0">
                <a:solidFill>
                  <a:srgbClr val="002060"/>
                </a:solidFill>
              </a:endParaRPr>
            </a:p>
            <a:p>
              <a:pPr marL="85725" indent="-85725"/>
              <a:r>
                <a:rPr lang="ru-RU" sz="1200" b="1" dirty="0" smtClean="0">
                  <a:solidFill>
                    <a:srgbClr val="002060"/>
                  </a:solidFill>
                </a:rPr>
                <a:t>Непосредственно:</a:t>
              </a:r>
              <a:r>
                <a:rPr lang="ru-RU" sz="1200" dirty="0" smtClean="0">
                  <a:solidFill>
                    <a:srgbClr val="002060"/>
                  </a:solidFill>
                </a:rPr>
                <a:t> Территориальный орган Федеральной миграционной службы России (ФМС)</a:t>
              </a:r>
            </a:p>
            <a:p>
              <a:pPr marL="85725" indent="-85725"/>
              <a:r>
                <a:rPr lang="ru-RU" sz="1200" b="1" dirty="0" smtClean="0">
                  <a:solidFill>
                    <a:srgbClr val="002060"/>
                  </a:solidFill>
                </a:rPr>
                <a:t>За дополнительной информацией:</a:t>
              </a:r>
            </a:p>
            <a:p>
              <a:pPr marL="85725" indent="-85725">
                <a:buFont typeface="Arial" pitchFamily="34" charset="0"/>
                <a:buChar char="•"/>
              </a:pPr>
              <a:r>
                <a:rPr lang="ru-RU" sz="1200" dirty="0" smtClean="0">
                  <a:solidFill>
                    <a:srgbClr val="002060"/>
                  </a:solidFill>
                </a:rPr>
                <a:t>на сайт «ФМС России»:</a:t>
              </a:r>
              <a:endParaRPr lang="en-US" sz="1200" dirty="0" smtClean="0">
                <a:solidFill>
                  <a:srgbClr val="002060"/>
                </a:solidFill>
              </a:endParaRPr>
            </a:p>
            <a:p>
              <a:pPr marL="85725" indent="-85725"/>
              <a:r>
                <a:rPr lang="en-US" sz="1200" dirty="0" smtClean="0">
                  <a:solidFill>
                    <a:srgbClr val="002060"/>
                  </a:solidFill>
                </a:rPr>
                <a:t>   </a:t>
              </a:r>
              <a:r>
                <a:rPr lang="en-US" sz="1200" dirty="0" smtClean="0">
                  <a:solidFill>
                    <a:srgbClr val="002060"/>
                  </a:solidFill>
                  <a:hlinkClick r:id="rId5"/>
                </a:rPr>
                <a:t>www.fms.gov.ru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в «Единый портал государственных и муниципальных услуг»:</a:t>
              </a:r>
              <a:endParaRPr lang="en-US" sz="1200" dirty="0" smtClean="0">
                <a:solidFill>
                  <a:srgbClr val="002060"/>
                </a:solidFill>
              </a:endParaRPr>
            </a:p>
            <a:p>
              <a:pPr marL="85725" indent="-85725"/>
              <a:r>
                <a:rPr lang="en-US" sz="1200" dirty="0" smtClean="0">
                  <a:solidFill>
                    <a:srgbClr val="002060"/>
                  </a:solidFill>
                </a:rPr>
                <a:t>   </a:t>
              </a:r>
              <a:r>
                <a:rPr lang="en-US" sz="1200" dirty="0" smtClean="0">
                  <a:solidFill>
                    <a:srgbClr val="002060"/>
                  </a:solidFill>
                  <a:hlinkClick r:id="rId6"/>
                </a:rPr>
                <a:t>www.gosuslugi.ru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по телефону горячей линии «ФМС России»:</a:t>
              </a:r>
              <a:r>
                <a:rPr lang="ru-RU" sz="1200" b="1" dirty="0" smtClean="0">
                  <a:solidFill>
                    <a:srgbClr val="002060"/>
                  </a:solidFill>
                </a:rPr>
                <a:t> 8 (495) 636-98-98</a:t>
              </a:r>
              <a:endParaRPr lang="ru-RU" sz="1200" b="1" dirty="0">
                <a:solidFill>
                  <a:srgbClr val="002060"/>
                </a:solidFill>
              </a:endParaRPr>
            </a:p>
          </p:txBody>
        </p:sp>
        <p:sp>
          <p:nvSpPr>
            <p:cNvPr id="36" name="Скругленный прямоугольник 35"/>
            <p:cNvSpPr/>
            <p:nvPr/>
          </p:nvSpPr>
          <p:spPr>
            <a:xfrm>
              <a:off x="107504" y="752809"/>
              <a:ext cx="2916000" cy="129851"/>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
        <p:nvSpPr>
          <p:cNvPr id="28" name="TextBox 27"/>
          <p:cNvSpPr txBox="1"/>
          <p:nvPr/>
        </p:nvSpPr>
        <p:spPr>
          <a:xfrm>
            <a:off x="5680720" y="1488233"/>
            <a:ext cx="2592288" cy="2323713"/>
          </a:xfrm>
          <a:prstGeom prst="rect">
            <a:avLst/>
          </a:prstGeom>
          <a:noFill/>
        </p:spPr>
        <p:txBody>
          <a:bodyPr wrap="square" rtlCol="0">
            <a:spAutoFit/>
          </a:bodyPr>
          <a:lstStyle/>
          <a:p>
            <a:pPr algn="just">
              <a:lnSpc>
                <a:spcPct val="80000"/>
              </a:lnSpc>
            </a:pPr>
            <a:r>
              <a:rPr lang="ru-RU" sz="1000" dirty="0" smtClean="0">
                <a:solidFill>
                  <a:srgbClr val="002060"/>
                </a:solidFill>
                <a:latin typeface="Calibri" pitchFamily="34" charset="0"/>
              </a:rPr>
              <a:t>Беженец - это лицо, не являющееся гражданином РФ и которое в силу обоснованных опасений стать жертвой преследований по признаку расы, вероисповедания, гражданства, национальности, принадлежности к определенной социальной группе или политических убеждений находится вне страны своей гражданской принадлежности и не может пользоваться защитой этой страны или не желает пользоваться такой защитой ; или, не имея определенного гражданства и находясь вне страны своего прежнего обычного местожительства в результате подобных событий, не может или не желает вернуться</a:t>
            </a:r>
            <a:r>
              <a:rPr lang="en-US" sz="1000" dirty="0" smtClean="0">
                <a:solidFill>
                  <a:srgbClr val="002060"/>
                </a:solidFill>
                <a:latin typeface="Calibri" pitchFamily="34" charset="0"/>
              </a:rPr>
              <a:t>.</a:t>
            </a:r>
            <a:endParaRPr lang="ru-RU" sz="1000" dirty="0" smtClean="0">
              <a:solidFill>
                <a:srgbClr val="002060"/>
              </a:solidFill>
              <a:latin typeface="Calibri" pitchFamily="34" charset="0"/>
            </a:endParaRPr>
          </a:p>
          <a:p>
            <a:endParaRPr lang="ru-RU" sz="900" dirty="0">
              <a:solidFill>
                <a:schemeClr val="accent1"/>
              </a:solidFill>
            </a:endParaRPr>
          </a:p>
        </p:txBody>
      </p:sp>
      <p:sp>
        <p:nvSpPr>
          <p:cNvPr id="31" name="TextBox 30"/>
          <p:cNvSpPr txBox="1"/>
          <p:nvPr/>
        </p:nvSpPr>
        <p:spPr>
          <a:xfrm>
            <a:off x="7048872" y="3936504"/>
            <a:ext cx="184731" cy="369332"/>
          </a:xfrm>
          <a:prstGeom prst="rect">
            <a:avLst/>
          </a:prstGeom>
          <a:noFill/>
        </p:spPr>
        <p:txBody>
          <a:bodyPr wrap="none" rtlCol="0">
            <a:spAutoFit/>
          </a:bodyPr>
          <a:lstStyle/>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Временное убежище</a:t>
            </a:r>
          </a:p>
        </p:txBody>
      </p:sp>
      <p:grpSp>
        <p:nvGrpSpPr>
          <p:cNvPr id="2" name="Группа 11"/>
          <p:cNvGrpSpPr/>
          <p:nvPr/>
        </p:nvGrpSpPr>
        <p:grpSpPr>
          <a:xfrm>
            <a:off x="136104" y="1200199"/>
            <a:ext cx="4176464" cy="1512169"/>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lnSpc>
                  <a:spcPts val="1200"/>
                </a:lnSpc>
              </a:pPr>
              <a:endParaRPr lang="ru-RU" sz="1200" b="1" dirty="0">
                <a:solidFill>
                  <a:srgbClr val="002060"/>
                </a:solidFill>
              </a:endParaRPr>
            </a:p>
          </p:txBody>
        </p:sp>
        <p:sp>
          <p:nvSpPr>
            <p:cNvPr id="7" name="Скругленный прямоугольник 6"/>
            <p:cNvSpPr/>
            <p:nvPr/>
          </p:nvSpPr>
          <p:spPr>
            <a:xfrm>
              <a:off x="107504" y="764704"/>
              <a:ext cx="2916000" cy="16812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136104" y="2856382"/>
            <a:ext cx="4176464" cy="6048675"/>
            <a:chOff x="107504" y="554038"/>
            <a:chExt cx="2916000" cy="1252472"/>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gn="just">
                <a:lnSpc>
                  <a:spcPts val="900"/>
                </a:lnSpc>
                <a:buFont typeface="Arial" pitchFamily="34" charset="0"/>
                <a:buChar char="•"/>
              </a:pPr>
              <a:endParaRPr lang="ru-RU" sz="1000" spc="-50" dirty="0" smtClean="0">
                <a:solidFill>
                  <a:srgbClr val="002060"/>
                </a:solidFill>
              </a:endParaRPr>
            </a:p>
          </p:txBody>
        </p:sp>
        <p:sp>
          <p:nvSpPr>
            <p:cNvPr id="24" name="Скругленный прямоугольник 23"/>
            <p:cNvSpPr/>
            <p:nvPr/>
          </p:nvSpPr>
          <p:spPr>
            <a:xfrm>
              <a:off x="107504" y="554038"/>
              <a:ext cx="2916000" cy="19383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4"/>
          <p:cNvGrpSpPr/>
          <p:nvPr/>
        </p:nvGrpSpPr>
        <p:grpSpPr>
          <a:xfrm>
            <a:off x="4384576" y="1200199"/>
            <a:ext cx="5040560" cy="7704857"/>
            <a:chOff x="107504" y="793027"/>
            <a:chExt cx="2916000" cy="3030591"/>
          </a:xfrm>
        </p:grpSpPr>
        <p:sp>
          <p:nvSpPr>
            <p:cNvPr id="26" name="Скругленный прямоугольник 25"/>
            <p:cNvSpPr/>
            <p:nvPr/>
          </p:nvSpPr>
          <p:spPr>
            <a:xfrm>
              <a:off x="107504" y="821351"/>
              <a:ext cx="2916000" cy="30022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ts val="1000"/>
                </a:lnSpc>
              </a:pPr>
              <a:r>
                <a:rPr lang="ru-RU" sz="1100" dirty="0" smtClean="0">
                  <a:solidFill>
                    <a:srgbClr val="002060"/>
                  </a:solidFill>
                </a:rPr>
                <a:t> </a:t>
              </a:r>
            </a:p>
          </p:txBody>
        </p:sp>
        <p:sp>
          <p:nvSpPr>
            <p:cNvPr id="27" name="Скругленный прямоугольник 26"/>
            <p:cNvSpPr/>
            <p:nvPr/>
          </p:nvSpPr>
          <p:spPr>
            <a:xfrm>
              <a:off x="107504" y="793027"/>
              <a:ext cx="2916000" cy="37953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5" name="Группа 12"/>
          <p:cNvGrpSpPr/>
          <p:nvPr/>
        </p:nvGrpSpPr>
        <p:grpSpPr>
          <a:xfrm>
            <a:off x="9497144" y="1200200"/>
            <a:ext cx="2592288" cy="7704856"/>
            <a:chOff x="107504" y="764704"/>
            <a:chExt cx="2916000" cy="884670"/>
          </a:xfrm>
        </p:grpSpPr>
        <p:sp>
          <p:nvSpPr>
            <p:cNvPr id="35" name="Скругленный прямоугольник 34"/>
            <p:cNvSpPr/>
            <p:nvPr/>
          </p:nvSpPr>
          <p:spPr>
            <a:xfrm>
              <a:off x="107504" y="772820"/>
              <a:ext cx="2850000" cy="876554"/>
            </a:xfrm>
            <a:prstGeom prst="roundRect">
              <a:avLst>
                <a:gd name="adj" fmla="val 632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endParaRPr lang="ru-RU" sz="1200" b="1" dirty="0" smtClean="0">
                <a:solidFill>
                  <a:srgbClr val="002060"/>
                </a:solidFill>
              </a:endParaRPr>
            </a:p>
          </p:txBody>
        </p:sp>
        <p:sp>
          <p:nvSpPr>
            <p:cNvPr id="36" name="Скругленный прямоугольник 35"/>
            <p:cNvSpPr/>
            <p:nvPr/>
          </p:nvSpPr>
          <p:spPr>
            <a:xfrm>
              <a:off x="107504" y="764704"/>
              <a:ext cx="2916000" cy="129668"/>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
        <p:nvSpPr>
          <p:cNvPr id="21" name="AutoShape 3"/>
          <p:cNvSpPr>
            <a:spLocks noChangeArrowheads="1"/>
          </p:cNvSpPr>
          <p:nvPr/>
        </p:nvSpPr>
        <p:spPr bwMode="auto">
          <a:xfrm>
            <a:off x="0" y="0"/>
            <a:ext cx="12801600" cy="1128192"/>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ct val="90000"/>
              </a:lnSpc>
              <a:defRPr/>
            </a:pPr>
            <a:r>
              <a:rPr lang="ru-RU" sz="4000" dirty="0" smtClean="0">
                <a:solidFill>
                  <a:schemeClr val="bg1"/>
                </a:solidFill>
                <a:effectLst>
                  <a:outerShdw blurRad="38100" dist="38100" dir="2700000" algn="tl">
                    <a:srgbClr val="000000">
                      <a:alpha val="43137"/>
                    </a:srgbClr>
                  </a:outerShdw>
                </a:effectLst>
              </a:rPr>
              <a:t>Соотечественники</a:t>
            </a:r>
          </a:p>
          <a:p>
            <a:pPr algn="ctr">
              <a:lnSpc>
                <a:spcPct val="90000"/>
              </a:lnSpc>
              <a:defRPr/>
            </a:pPr>
            <a:r>
              <a:rPr lang="ru-RU" dirty="0" smtClean="0">
                <a:solidFill>
                  <a:schemeClr val="bg1"/>
                </a:solidFill>
                <a:effectLst>
                  <a:outerShdw blurRad="38100" dist="38100" dir="2700000" algn="tl">
                    <a:srgbClr val="000000">
                      <a:alpha val="43137"/>
                    </a:srgbClr>
                  </a:outerShdw>
                </a:effectLst>
              </a:rPr>
              <a:t>(Государственная программа по оказанию содействия добровольному переселению в Российскую Федерацию соотечественников, проживающих за рубежом) </a:t>
            </a:r>
          </a:p>
        </p:txBody>
      </p:sp>
      <p:sp>
        <p:nvSpPr>
          <p:cNvPr id="22" name="TextBox 21"/>
          <p:cNvSpPr txBox="1"/>
          <p:nvPr/>
        </p:nvSpPr>
        <p:spPr>
          <a:xfrm>
            <a:off x="208112" y="1488232"/>
            <a:ext cx="2592288" cy="369332"/>
          </a:xfrm>
          <a:prstGeom prst="rect">
            <a:avLst/>
          </a:prstGeom>
          <a:noFill/>
        </p:spPr>
        <p:txBody>
          <a:bodyPr wrap="square" rtlCol="0">
            <a:spAutoFit/>
          </a:bodyPr>
          <a:lstStyle/>
          <a:p>
            <a:endParaRPr lang="ru-RU" dirty="0"/>
          </a:p>
        </p:txBody>
      </p:sp>
      <p:sp>
        <p:nvSpPr>
          <p:cNvPr id="34" name="TextBox 33"/>
          <p:cNvSpPr txBox="1"/>
          <p:nvPr/>
        </p:nvSpPr>
        <p:spPr>
          <a:xfrm>
            <a:off x="208112" y="1632248"/>
            <a:ext cx="4032448" cy="830997"/>
          </a:xfrm>
          <a:prstGeom prst="rect">
            <a:avLst/>
          </a:prstGeom>
          <a:noFill/>
        </p:spPr>
        <p:txBody>
          <a:bodyPr wrap="square" rtlCol="0">
            <a:spAutoFit/>
          </a:bodyPr>
          <a:lstStyle/>
          <a:p>
            <a:pPr algn="ctr"/>
            <a:r>
              <a:rPr lang="ru-RU" sz="1200" dirty="0" smtClean="0">
                <a:latin typeface="+mn-lt"/>
                <a:hlinkClick r:id="rId3"/>
              </a:rPr>
              <a:t>Указ от 22 июня 2006 года № 637 «О мерах по оказанию содействия добровольному переселению в Российскую Федерацию соотечественников, проживающих за рубежом»</a:t>
            </a:r>
            <a:endParaRPr lang="ru-RU" sz="1200" b="1" dirty="0">
              <a:solidFill>
                <a:srgbClr val="002060"/>
              </a:solidFill>
              <a:latin typeface="+mn-lt"/>
            </a:endParaRPr>
          </a:p>
        </p:txBody>
      </p:sp>
      <p:sp>
        <p:nvSpPr>
          <p:cNvPr id="37" name="TextBox 36"/>
          <p:cNvSpPr txBox="1"/>
          <p:nvPr/>
        </p:nvSpPr>
        <p:spPr>
          <a:xfrm>
            <a:off x="9569152" y="2424336"/>
            <a:ext cx="2520280" cy="6735690"/>
          </a:xfrm>
          <a:prstGeom prst="rect">
            <a:avLst/>
          </a:prstGeom>
          <a:noFill/>
        </p:spPr>
        <p:txBody>
          <a:bodyPr wrap="square" rtlCol="0">
            <a:spAutoFit/>
          </a:bodyPr>
          <a:lstStyle/>
          <a:p>
            <a:pPr marL="85725" indent="-85725"/>
            <a:r>
              <a:rPr lang="ru-RU" sz="1200" b="1" dirty="0" smtClean="0">
                <a:solidFill>
                  <a:srgbClr val="002060"/>
                </a:solidFill>
                <a:latin typeface="+mn-lt"/>
              </a:rPr>
              <a:t>Непосредственно:</a:t>
            </a:r>
            <a:r>
              <a:rPr lang="ru-RU" sz="1200" dirty="0" smtClean="0">
                <a:solidFill>
                  <a:srgbClr val="002060"/>
                </a:solidFill>
                <a:latin typeface="+mn-lt"/>
              </a:rPr>
              <a:t>  Любой территориальный орган Федеральной миграционной службы </a:t>
            </a:r>
            <a:r>
              <a:rPr lang="ru-RU" sz="1200" b="1" dirty="0" smtClean="0">
                <a:solidFill>
                  <a:srgbClr val="002060"/>
                </a:solidFill>
                <a:latin typeface="+mn-lt"/>
              </a:rPr>
              <a:t>России</a:t>
            </a:r>
            <a:r>
              <a:rPr lang="ru-RU" sz="1200" dirty="0" smtClean="0">
                <a:solidFill>
                  <a:srgbClr val="002060"/>
                </a:solidFill>
                <a:latin typeface="+mn-lt"/>
              </a:rPr>
              <a:t> (ФМС)</a:t>
            </a:r>
            <a:endParaRPr lang="en-US" sz="1200" dirty="0" smtClean="0">
              <a:solidFill>
                <a:srgbClr val="002060"/>
              </a:solidFill>
              <a:latin typeface="+mn-lt"/>
            </a:endParaRPr>
          </a:p>
          <a:p>
            <a:pPr marL="85725" indent="-85725"/>
            <a:r>
              <a:rPr lang="ru-RU" sz="1200" dirty="0" smtClean="0">
                <a:solidFill>
                  <a:srgbClr val="002060"/>
                </a:solidFill>
                <a:latin typeface="+mn-lt"/>
              </a:rPr>
              <a:t>Или во временных группах ФМС на </a:t>
            </a:r>
            <a:r>
              <a:rPr lang="ru-RU" sz="1200" b="1" dirty="0" smtClean="0">
                <a:solidFill>
                  <a:srgbClr val="002060"/>
                </a:solidFill>
                <a:latin typeface="+mn-lt"/>
              </a:rPr>
              <a:t>Украине</a:t>
            </a:r>
          </a:p>
          <a:p>
            <a:pPr marL="228600" indent="-228600">
              <a:buFont typeface="Arial" pitchFamily="34" charset="0"/>
              <a:buChar char="•"/>
            </a:pPr>
            <a:r>
              <a:rPr lang="ru-RU" sz="1200" dirty="0" smtClean="0">
                <a:solidFill>
                  <a:srgbClr val="002060"/>
                </a:solidFill>
                <a:latin typeface="+mn-lt"/>
              </a:rPr>
              <a:t>65009, г. Одесса, ул. </a:t>
            </a:r>
            <a:r>
              <a:rPr lang="ru-RU" sz="1200" dirty="0" err="1" smtClean="0">
                <a:solidFill>
                  <a:srgbClr val="002060"/>
                </a:solidFill>
                <a:latin typeface="+mn-lt"/>
              </a:rPr>
              <a:t>Гагаринское</a:t>
            </a:r>
            <a:r>
              <a:rPr lang="ru-RU" sz="1200" dirty="0" smtClean="0">
                <a:solidFill>
                  <a:srgbClr val="002060"/>
                </a:solidFill>
                <a:latin typeface="+mn-lt"/>
              </a:rPr>
              <a:t> плато, д. 14 Телефон: 8 (10) (38048) 785-87-69 Электронная почта: </a:t>
            </a:r>
            <a:r>
              <a:rPr lang="ru-RU" sz="1200" dirty="0" smtClean="0">
                <a:solidFill>
                  <a:srgbClr val="002060"/>
                </a:solidFill>
                <a:latin typeface="+mn-lt"/>
                <a:hlinkClick r:id="rId4"/>
              </a:rPr>
              <a:t>migracia7@yandex.ru</a:t>
            </a:r>
            <a:r>
              <a:rPr lang="ru-RU" sz="1200" dirty="0" smtClean="0">
                <a:solidFill>
                  <a:srgbClr val="002060"/>
                </a:solidFill>
                <a:latin typeface="+mn-lt"/>
              </a:rPr>
              <a:t>;</a:t>
            </a:r>
          </a:p>
          <a:p>
            <a:pPr marL="228600" indent="-228600">
              <a:buFont typeface="Arial" pitchFamily="34" charset="0"/>
              <a:buChar char="•"/>
            </a:pPr>
            <a:r>
              <a:rPr lang="ru-RU" sz="1200" dirty="0" smtClean="0">
                <a:solidFill>
                  <a:srgbClr val="002060"/>
                </a:solidFill>
                <a:latin typeface="+mn-lt"/>
              </a:rPr>
              <a:t> 61000, г. Харьков, ул. </a:t>
            </a:r>
            <a:r>
              <a:rPr lang="ru-RU" sz="1200" dirty="0" err="1" smtClean="0">
                <a:solidFill>
                  <a:srgbClr val="002060"/>
                </a:solidFill>
                <a:latin typeface="+mn-lt"/>
              </a:rPr>
              <a:t>Ольминского</a:t>
            </a:r>
            <a:r>
              <a:rPr lang="ru-RU" sz="1200" dirty="0" smtClean="0">
                <a:solidFill>
                  <a:srgbClr val="002060"/>
                </a:solidFill>
                <a:latin typeface="+mn-lt"/>
              </a:rPr>
              <a:t>, д. 22: Телефон: 8 (10) (38057) 700-00-56; 715-79-97; + (38050) 302-31-98 Электронная почта: </a:t>
            </a:r>
            <a:r>
              <a:rPr lang="ru-RU" sz="1200" dirty="0" err="1" smtClean="0">
                <a:solidFill>
                  <a:srgbClr val="002060"/>
                </a:solidFill>
                <a:latin typeface="+mn-lt"/>
              </a:rPr>
              <a:t>consul@megacom</a:t>
            </a:r>
            <a:r>
              <a:rPr lang="ru-RU" sz="1200" dirty="0" smtClean="0">
                <a:solidFill>
                  <a:srgbClr val="002060"/>
                </a:solidFill>
                <a:latin typeface="+mn-lt"/>
              </a:rPr>
              <a:t>. </a:t>
            </a:r>
          </a:p>
          <a:p>
            <a:pPr marL="85725" indent="-85725"/>
            <a:endParaRPr lang="ru-RU" sz="1200" b="1" dirty="0" smtClean="0">
              <a:solidFill>
                <a:srgbClr val="002060"/>
              </a:solidFill>
              <a:latin typeface="+mn-lt"/>
            </a:endParaRPr>
          </a:p>
          <a:p>
            <a:pPr marL="85725" indent="-85725"/>
            <a:endParaRPr lang="ru-RU" sz="1200" b="1" dirty="0" smtClean="0">
              <a:solidFill>
                <a:srgbClr val="002060"/>
              </a:solidFill>
              <a:latin typeface="+mn-lt"/>
            </a:endParaRPr>
          </a:p>
          <a:p>
            <a:pPr marL="85725" indent="-85725"/>
            <a:r>
              <a:rPr lang="ru-RU" sz="1200" b="1" dirty="0" smtClean="0">
                <a:solidFill>
                  <a:srgbClr val="002060"/>
                </a:solidFill>
                <a:latin typeface="+mn-lt"/>
              </a:rPr>
              <a:t>За дополнительной информацией:</a:t>
            </a:r>
          </a:p>
          <a:p>
            <a:pPr marL="85725" indent="-85725">
              <a:buFont typeface="Arial" pitchFamily="34" charset="0"/>
              <a:buChar char="•"/>
            </a:pPr>
            <a:r>
              <a:rPr lang="ru-RU" sz="1200" dirty="0" smtClean="0">
                <a:solidFill>
                  <a:srgbClr val="002060"/>
                </a:solidFill>
                <a:latin typeface="+mn-lt"/>
              </a:rPr>
              <a:t>на сайт </a:t>
            </a:r>
            <a:r>
              <a:rPr lang="ru-RU" sz="1200" dirty="0" smtClean="0">
                <a:solidFill>
                  <a:srgbClr val="002060"/>
                </a:solidFill>
                <a:latin typeface="+mn-lt"/>
              </a:rPr>
              <a:t>«ФМС России»</a:t>
            </a:r>
            <a:r>
              <a:rPr lang="en-US" sz="1200" dirty="0" smtClean="0">
                <a:solidFill>
                  <a:srgbClr val="002060"/>
                </a:solidFill>
                <a:latin typeface="+mn-lt"/>
              </a:rPr>
              <a:t>:</a:t>
            </a:r>
            <a:endParaRPr lang="en-US" sz="1200" dirty="0" smtClean="0">
              <a:solidFill>
                <a:srgbClr val="002060"/>
              </a:solidFill>
              <a:latin typeface="+mn-lt"/>
            </a:endParaRPr>
          </a:p>
          <a:p>
            <a:pPr marL="85725" indent="-85725"/>
            <a:r>
              <a:rPr lang="en-US" sz="1200" dirty="0" smtClean="0">
                <a:solidFill>
                  <a:srgbClr val="002060"/>
                </a:solidFill>
                <a:latin typeface="+mn-lt"/>
              </a:rPr>
              <a:t>   </a:t>
            </a:r>
            <a:r>
              <a:rPr lang="en-US" sz="1200" dirty="0" smtClean="0">
                <a:solidFill>
                  <a:srgbClr val="002060"/>
                </a:solidFill>
                <a:latin typeface="+mn-lt"/>
                <a:hlinkClick r:id="rId5"/>
              </a:rPr>
              <a:t>www.fms.gov.ru</a:t>
            </a:r>
            <a:endParaRPr lang="ru-RU" sz="1200" dirty="0" smtClean="0">
              <a:solidFill>
                <a:srgbClr val="002060"/>
              </a:solidFill>
              <a:latin typeface="+mn-lt"/>
            </a:endParaRPr>
          </a:p>
          <a:p>
            <a:pPr marL="85725" indent="-85725">
              <a:buFont typeface="Arial" pitchFamily="34" charset="0"/>
              <a:buChar char="•"/>
            </a:pPr>
            <a:r>
              <a:rPr lang="ru-RU" sz="1200" dirty="0" smtClean="0">
                <a:solidFill>
                  <a:srgbClr val="002060"/>
                </a:solidFill>
                <a:latin typeface="+mn-lt"/>
              </a:rPr>
              <a:t>в "Единый портал государственных и муниципальных услуг</a:t>
            </a:r>
            <a:endParaRPr lang="en-US" sz="1200" dirty="0" smtClean="0">
              <a:solidFill>
                <a:srgbClr val="002060"/>
              </a:solidFill>
              <a:latin typeface="+mn-lt"/>
            </a:endParaRPr>
          </a:p>
          <a:p>
            <a:pPr marL="85725" indent="-85725"/>
            <a:r>
              <a:rPr lang="en-US" sz="1200" dirty="0" smtClean="0">
                <a:solidFill>
                  <a:srgbClr val="002060"/>
                </a:solidFill>
                <a:latin typeface="+mn-lt"/>
              </a:rPr>
              <a:t>   </a:t>
            </a:r>
            <a:r>
              <a:rPr lang="en-US" sz="1200" dirty="0" smtClean="0">
                <a:solidFill>
                  <a:srgbClr val="002060"/>
                </a:solidFill>
                <a:latin typeface="+mn-lt"/>
                <a:hlinkClick r:id="rId6"/>
              </a:rPr>
              <a:t>www.gosuslugi.ru</a:t>
            </a:r>
            <a:endParaRPr lang="ru-RU" sz="1200" dirty="0" smtClean="0">
              <a:solidFill>
                <a:srgbClr val="002060"/>
              </a:solidFill>
              <a:latin typeface="+mn-lt"/>
            </a:endParaRPr>
          </a:p>
          <a:p>
            <a:pPr marL="85725" indent="-85725">
              <a:buFont typeface="Arial" pitchFamily="34" charset="0"/>
              <a:buChar char="•"/>
            </a:pPr>
            <a:r>
              <a:rPr lang="ru-RU" sz="1200" dirty="0" smtClean="0">
                <a:solidFill>
                  <a:srgbClr val="002060"/>
                </a:solidFill>
                <a:latin typeface="+mn-lt"/>
              </a:rPr>
              <a:t>по телефону горячей </a:t>
            </a:r>
            <a:r>
              <a:rPr lang="ru-RU" sz="1200" smtClean="0">
                <a:solidFill>
                  <a:srgbClr val="002060"/>
                </a:solidFill>
                <a:latin typeface="+mn-lt"/>
              </a:rPr>
              <a:t>линии </a:t>
            </a:r>
            <a:r>
              <a:rPr lang="ru-RU" sz="1200" smtClean="0">
                <a:solidFill>
                  <a:srgbClr val="002060"/>
                </a:solidFill>
                <a:latin typeface="+mn-lt"/>
              </a:rPr>
              <a:t>«</a:t>
            </a:r>
            <a:r>
              <a:rPr lang="ru-RU" sz="1200" smtClean="0">
                <a:solidFill>
                  <a:srgbClr val="002060"/>
                </a:solidFill>
                <a:latin typeface="+mn-lt"/>
              </a:rPr>
              <a:t>ФМС России»:</a:t>
            </a:r>
            <a:r>
              <a:rPr lang="ru-RU" sz="1200" b="1" smtClean="0">
                <a:solidFill>
                  <a:srgbClr val="002060"/>
                </a:solidFill>
                <a:latin typeface="+mn-lt"/>
              </a:rPr>
              <a:t> </a:t>
            </a:r>
            <a:r>
              <a:rPr lang="ru-RU" sz="1200" b="1" dirty="0" smtClean="0">
                <a:solidFill>
                  <a:srgbClr val="002060"/>
                </a:solidFill>
                <a:latin typeface="+mn-lt"/>
              </a:rPr>
              <a:t>8 (495) 636-98-98</a:t>
            </a:r>
          </a:p>
          <a:p>
            <a:pPr marL="85725" indent="-85725">
              <a:buFont typeface="Arial" pitchFamily="34" charset="0"/>
              <a:buChar char="•"/>
            </a:pPr>
            <a:r>
              <a:rPr lang="ru-RU" sz="1200" dirty="0" smtClean="0">
                <a:solidFill>
                  <a:srgbClr val="002060"/>
                </a:solidFill>
                <a:latin typeface="+mn-lt"/>
              </a:rPr>
              <a:t>  На официальный сайтах </a:t>
            </a:r>
            <a:r>
              <a:rPr lang="ru-RU" sz="1200" b="1" dirty="0" err="1" smtClean="0">
                <a:solidFill>
                  <a:srgbClr val="002060"/>
                </a:solidFill>
                <a:latin typeface="+mn-lt"/>
              </a:rPr>
              <a:t>Минрегиона</a:t>
            </a:r>
            <a:r>
              <a:rPr lang="ru-RU" sz="1200" b="1" dirty="0" smtClean="0">
                <a:solidFill>
                  <a:srgbClr val="002060"/>
                </a:solidFill>
                <a:latin typeface="+mn-lt"/>
              </a:rPr>
              <a:t> России</a:t>
            </a:r>
            <a:r>
              <a:rPr lang="ru-RU" sz="1200" dirty="0" smtClean="0">
                <a:solidFill>
                  <a:srgbClr val="002060"/>
                </a:solidFill>
                <a:latin typeface="+mn-lt"/>
              </a:rPr>
              <a:t>:</a:t>
            </a:r>
          </a:p>
          <a:p>
            <a:pPr marL="85725" indent="-85725"/>
            <a:r>
              <a:rPr lang="en-US" sz="1200" dirty="0" smtClean="0">
                <a:solidFill>
                  <a:srgbClr val="002060"/>
                </a:solidFill>
                <a:latin typeface="+mn-lt"/>
              </a:rPr>
              <a:t>  </a:t>
            </a:r>
            <a:r>
              <a:rPr lang="ru-RU" sz="1200" dirty="0" smtClean="0">
                <a:solidFill>
                  <a:srgbClr val="002060"/>
                </a:solidFill>
                <a:latin typeface="+mn-lt"/>
              </a:rPr>
              <a:t> </a:t>
            </a:r>
            <a:r>
              <a:rPr lang="en-US" sz="1200" dirty="0" smtClean="0">
                <a:solidFill>
                  <a:srgbClr val="002060"/>
                </a:solidFill>
                <a:latin typeface="+mn-lt"/>
                <a:hlinkClick r:id="rId7"/>
              </a:rPr>
              <a:t>www.minregion</a:t>
            </a:r>
            <a:r>
              <a:rPr lang="ru-RU" sz="1200" dirty="0" smtClean="0">
                <a:solidFill>
                  <a:srgbClr val="002060"/>
                </a:solidFill>
                <a:latin typeface="+mn-lt"/>
                <a:hlinkClick r:id="rId7"/>
              </a:rPr>
              <a:t>.</a:t>
            </a:r>
            <a:r>
              <a:rPr lang="en-US" sz="1200" dirty="0" err="1" smtClean="0">
                <a:solidFill>
                  <a:srgbClr val="002060"/>
                </a:solidFill>
                <a:latin typeface="+mn-lt"/>
                <a:hlinkClick r:id="rId7"/>
              </a:rPr>
              <a:t>ru</a:t>
            </a:r>
            <a:endParaRPr lang="en-US" sz="1200" dirty="0" smtClean="0">
              <a:solidFill>
                <a:srgbClr val="002060"/>
              </a:solidFill>
              <a:latin typeface="+mn-lt"/>
            </a:endParaRPr>
          </a:p>
          <a:p>
            <a:pPr marL="85725" indent="-85725">
              <a:buFont typeface="Arial" pitchFamily="34" charset="0"/>
              <a:buChar char="•"/>
            </a:pPr>
            <a:r>
              <a:rPr lang="ru-RU" sz="1200" dirty="0" smtClean="0">
                <a:solidFill>
                  <a:srgbClr val="002060"/>
                </a:solidFill>
                <a:latin typeface="+mn-lt"/>
              </a:rPr>
              <a:t>  </a:t>
            </a:r>
            <a:r>
              <a:rPr lang="ru-RU" sz="1200" b="1" dirty="0" smtClean="0">
                <a:solidFill>
                  <a:srgbClr val="002060"/>
                </a:solidFill>
                <a:latin typeface="+mn-lt"/>
              </a:rPr>
              <a:t>МИД</a:t>
            </a:r>
            <a:r>
              <a:rPr lang="ru-RU" sz="1200" dirty="0" smtClean="0">
                <a:solidFill>
                  <a:srgbClr val="002060"/>
                </a:solidFill>
                <a:latin typeface="+mn-lt"/>
              </a:rPr>
              <a:t>а России </a:t>
            </a:r>
          </a:p>
          <a:p>
            <a:pPr marL="85725" indent="-85725"/>
            <a:r>
              <a:rPr lang="ru-RU" sz="1200" dirty="0" smtClean="0">
                <a:solidFill>
                  <a:srgbClr val="002060"/>
                </a:solidFill>
                <a:latin typeface="+mn-lt"/>
              </a:rPr>
              <a:t>  </a:t>
            </a:r>
            <a:r>
              <a:rPr lang="en-US" sz="1200" dirty="0" smtClean="0">
                <a:solidFill>
                  <a:srgbClr val="002060"/>
                </a:solidFill>
                <a:latin typeface="+mn-lt"/>
              </a:rPr>
              <a:t> </a:t>
            </a:r>
            <a:r>
              <a:rPr lang="ru-RU" sz="1200" dirty="0" smtClean="0">
                <a:solidFill>
                  <a:srgbClr val="002060"/>
                </a:solidFill>
                <a:latin typeface="+mn-lt"/>
              </a:rPr>
              <a:t> </a:t>
            </a:r>
            <a:r>
              <a:rPr lang="en-US" sz="1200" dirty="0" smtClean="0">
                <a:solidFill>
                  <a:srgbClr val="002060"/>
                </a:solidFill>
                <a:latin typeface="+mn-lt"/>
                <a:hlinkClick r:id="rId8"/>
              </a:rPr>
              <a:t>www.ruvek</a:t>
            </a:r>
            <a:r>
              <a:rPr lang="ru-RU" sz="1200" dirty="0" smtClean="0">
                <a:solidFill>
                  <a:srgbClr val="002060"/>
                </a:solidFill>
                <a:latin typeface="+mn-lt"/>
                <a:hlinkClick r:id="rId8"/>
              </a:rPr>
              <a:t>.</a:t>
            </a:r>
            <a:r>
              <a:rPr lang="en-US" sz="1200" dirty="0" err="1" smtClean="0">
                <a:solidFill>
                  <a:srgbClr val="002060"/>
                </a:solidFill>
                <a:latin typeface="+mn-lt"/>
                <a:hlinkClick r:id="rId8"/>
              </a:rPr>
              <a:t>ru</a:t>
            </a:r>
            <a:endParaRPr lang="en-US" sz="1200" dirty="0" smtClean="0">
              <a:solidFill>
                <a:srgbClr val="002060"/>
              </a:solidFill>
              <a:latin typeface="+mn-lt"/>
            </a:endParaRPr>
          </a:p>
          <a:p>
            <a:pPr marL="85725" indent="-85725">
              <a:lnSpc>
                <a:spcPct val="85000"/>
              </a:lnSpc>
            </a:pPr>
            <a:endParaRPr lang="en-US" sz="1200" dirty="0" smtClean="0">
              <a:solidFill>
                <a:srgbClr val="1F497D"/>
              </a:solidFill>
              <a:latin typeface="+mn-lt"/>
            </a:endParaRPr>
          </a:p>
          <a:p>
            <a:pPr marL="85725" indent="-85725">
              <a:lnSpc>
                <a:spcPct val="85000"/>
              </a:lnSpc>
            </a:pPr>
            <a:endParaRPr lang="en-US" sz="1200" dirty="0" smtClean="0">
              <a:solidFill>
                <a:srgbClr val="1F497D"/>
              </a:solidFill>
              <a:latin typeface="+mn-lt"/>
            </a:endParaRPr>
          </a:p>
          <a:p>
            <a:pPr marL="85725" indent="-85725">
              <a:lnSpc>
                <a:spcPct val="85000"/>
              </a:lnSpc>
            </a:pPr>
            <a:endParaRPr lang="ru-RU" dirty="0">
              <a:solidFill>
                <a:srgbClr val="1F497D"/>
              </a:solidFill>
              <a:latin typeface="+mn-lt"/>
            </a:endParaRPr>
          </a:p>
        </p:txBody>
      </p:sp>
      <p:sp>
        <p:nvSpPr>
          <p:cNvPr id="39" name="TextBox 38"/>
          <p:cNvSpPr txBox="1"/>
          <p:nvPr/>
        </p:nvSpPr>
        <p:spPr>
          <a:xfrm>
            <a:off x="4600600" y="2280320"/>
            <a:ext cx="4752528" cy="5743111"/>
          </a:xfrm>
          <a:prstGeom prst="rect">
            <a:avLst/>
          </a:prstGeom>
          <a:noFill/>
        </p:spPr>
        <p:txBody>
          <a:bodyPr wrap="square" rtlCol="0">
            <a:spAutoFit/>
          </a:bodyPr>
          <a:lstStyle/>
          <a:p>
            <a:pPr>
              <a:lnSpc>
                <a:spcPct val="90000"/>
              </a:lnSpc>
            </a:pPr>
            <a:r>
              <a:rPr lang="ru-RU" sz="1200" dirty="0" smtClean="0">
                <a:solidFill>
                  <a:srgbClr val="002060"/>
                </a:solidFill>
                <a:latin typeface="+mn-lt"/>
              </a:rPr>
              <a:t>Соотечественники -  это лица, родившиеся в одном государстве, проживающие либо проживавшие в нем и обладающие признаками общности языка, истории, культурного наследия, традиций и обычаев, а также потомки указанных лиц по прямой нисходящей линии (Федеральный закон от 24 мая 1999 г. N 99-ФЗ)</a:t>
            </a:r>
          </a:p>
          <a:p>
            <a:pPr>
              <a:lnSpc>
                <a:spcPct val="90000"/>
              </a:lnSpc>
            </a:pPr>
            <a:endParaRPr lang="ru-RU" sz="1200" dirty="0" smtClean="0">
              <a:solidFill>
                <a:srgbClr val="002060"/>
              </a:solidFill>
              <a:latin typeface="+mn-lt"/>
            </a:endParaRPr>
          </a:p>
          <a:p>
            <a:pPr>
              <a:lnSpc>
                <a:spcPct val="90000"/>
              </a:lnSpc>
            </a:pPr>
            <a:r>
              <a:rPr lang="ru-RU" sz="1200" dirty="0" smtClean="0">
                <a:solidFill>
                  <a:srgbClr val="002060"/>
                </a:solidFill>
                <a:latin typeface="+mn-lt"/>
              </a:rPr>
              <a:t>Участник Государственной программы - соотечественник, достигший возраста 18 лет, обладающий дееспособностью и соответствующий требованиям, установленным Государственной программой. Подтверждением участия соотечественника в Государственной программе является свидетельство участника Государственной программы установленного Правительством Российской Федерации образца;</a:t>
            </a:r>
          </a:p>
          <a:p>
            <a:pPr>
              <a:lnSpc>
                <a:spcPct val="90000"/>
              </a:lnSpc>
            </a:pPr>
            <a:endParaRPr lang="ru-RU" sz="1200" dirty="0" smtClean="0">
              <a:solidFill>
                <a:srgbClr val="002060"/>
              </a:solidFill>
              <a:latin typeface="+mn-lt"/>
            </a:endParaRPr>
          </a:p>
          <a:p>
            <a:pPr>
              <a:lnSpc>
                <a:spcPct val="90000"/>
              </a:lnSpc>
            </a:pPr>
            <a:r>
              <a:rPr lang="ru-RU" sz="1200" dirty="0" smtClean="0">
                <a:solidFill>
                  <a:srgbClr val="002060"/>
                </a:solidFill>
                <a:latin typeface="+mn-lt"/>
              </a:rPr>
              <a:t>Член семьи участника Государственной программы - лицо, переселяющееся совместно с участником Государственной программы на постоянное место жительства в Российскую Федерацию. К членам семьи участника Государственной программы относятся : супруга (супруг);дети, в том числе усыновленные или находящиеся под опекой (попечительством);дети супруги (супруга) участника Государственной программы ; родители участника Государственной программы и его супруги (супруга), родные сестры и братья участника Государственной программы и его супруги (супруга);дети родных сестер и братьев участника Государственной программы и его супруги (супруга), в том числе усыновленные или находящиеся под опекой (попечительством), бабушки, дедушки, внуки. Совершеннолетний член семьи участника Государственной программы, за исключением его супруги (супруга), имеет право самостоятельно участвовать в Государственной программе;</a:t>
            </a:r>
          </a:p>
          <a:p>
            <a:pPr>
              <a:lnSpc>
                <a:spcPct val="90000"/>
              </a:lnSpc>
            </a:pPr>
            <a:endParaRPr lang="ru-RU" sz="1200" dirty="0" smtClean="0">
              <a:solidFill>
                <a:srgbClr val="002060"/>
              </a:solidFill>
              <a:latin typeface="+mn-lt"/>
            </a:endParaRPr>
          </a:p>
          <a:p>
            <a:pPr>
              <a:lnSpc>
                <a:spcPct val="90000"/>
              </a:lnSpc>
            </a:pPr>
            <a:r>
              <a:rPr lang="ru-RU" sz="1200" dirty="0" smtClean="0">
                <a:solidFill>
                  <a:srgbClr val="002060"/>
                </a:solidFill>
                <a:latin typeface="+mn-lt"/>
              </a:rPr>
              <a:t>Региональная программа переселения – это направленная на оказание содействия приему и обустройству участников Государственной программы и членов их семей и осуществляемая при государственной поддержке</a:t>
            </a:r>
            <a:r>
              <a:rPr lang="en-US" sz="1200" dirty="0" smtClean="0">
                <a:solidFill>
                  <a:srgbClr val="002060"/>
                </a:solidFill>
                <a:latin typeface="+mn-lt"/>
              </a:rPr>
              <a:t>.</a:t>
            </a:r>
            <a:endParaRPr lang="ru-RU" sz="1200" dirty="0" smtClean="0">
              <a:solidFill>
                <a:srgbClr val="002060"/>
              </a:solidFill>
              <a:latin typeface="+mn-lt"/>
            </a:endParaRPr>
          </a:p>
        </p:txBody>
      </p:sp>
      <p:sp>
        <p:nvSpPr>
          <p:cNvPr id="40" name="TextBox 39"/>
          <p:cNvSpPr txBox="1"/>
          <p:nvPr/>
        </p:nvSpPr>
        <p:spPr>
          <a:xfrm>
            <a:off x="280120" y="4224536"/>
            <a:ext cx="3960440" cy="4339650"/>
          </a:xfrm>
          <a:prstGeom prst="rect">
            <a:avLst/>
          </a:prstGeom>
          <a:noFill/>
        </p:spPr>
        <p:txBody>
          <a:bodyPr wrap="square" rtlCol="0">
            <a:spAutoFit/>
          </a:bodyPr>
          <a:lstStyle/>
          <a:p>
            <a:r>
              <a:rPr lang="ru-RU" sz="1200" dirty="0" smtClean="0">
                <a:solidFill>
                  <a:srgbClr val="002060"/>
                </a:solidFill>
                <a:latin typeface="+mn-lt"/>
              </a:rPr>
              <a:t>1) копии документов, удостоверяющих личность заявителя и членов его семьи, включенных в заявление с предъявлением оригиналов этих документов;</a:t>
            </a:r>
          </a:p>
          <a:p>
            <a:r>
              <a:rPr lang="ru-RU" sz="1200" dirty="0" smtClean="0">
                <a:solidFill>
                  <a:srgbClr val="002060"/>
                </a:solidFill>
                <a:latin typeface="+mn-lt"/>
              </a:rPr>
              <a:t>2) копии документов о семейном положении заявителя и членов его семьи  с предъявлением оригиналов этих документов; </a:t>
            </a:r>
          </a:p>
          <a:p>
            <a:r>
              <a:rPr lang="ru-RU" sz="1200" dirty="0" smtClean="0">
                <a:solidFill>
                  <a:srgbClr val="002060"/>
                </a:solidFill>
                <a:latin typeface="+mn-lt"/>
              </a:rPr>
              <a:t>3) 4 фотографии размером 35*45мм в черно-белом или цветном исполнении с четким изображением лица в анфас без головного убора, в том числе 2 фотографии на несовершеннолетних детей, которые указаны в заявлении.</a:t>
            </a:r>
          </a:p>
          <a:p>
            <a:r>
              <a:rPr lang="ru-RU" sz="1200" dirty="0" smtClean="0">
                <a:solidFill>
                  <a:srgbClr val="002060"/>
                </a:solidFill>
                <a:latin typeface="+mn-lt"/>
              </a:rPr>
              <a:t>4) копии документов об образовании, о профессиональной подготовке, о стаже трудовой деятельности, наличии ученого звания и степени, а также сведения, характеризующие личность заявителя и членов его семьи, включенных в заявление, его профессиональные навыки и умения (если таковые имеют место).</a:t>
            </a:r>
          </a:p>
          <a:p>
            <a:r>
              <a:rPr lang="ru-RU" sz="1200" dirty="0" smtClean="0">
                <a:solidFill>
                  <a:srgbClr val="002060"/>
                </a:solidFill>
                <a:latin typeface="+mn-lt"/>
              </a:rPr>
              <a:t>Копии документов, составленных на иностранном языке, представляются с переводом на русский язык. Верность перевода и подлинность подписи переводчика должны быть нотариально засвидетельствованы.</a:t>
            </a:r>
          </a:p>
          <a:p>
            <a:endParaRPr lang="ru-RU"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Временное убежище</a:t>
            </a:r>
          </a:p>
        </p:txBody>
      </p:sp>
      <p:grpSp>
        <p:nvGrpSpPr>
          <p:cNvPr id="2" name="Группа 27"/>
          <p:cNvGrpSpPr/>
          <p:nvPr/>
        </p:nvGrpSpPr>
        <p:grpSpPr>
          <a:xfrm>
            <a:off x="136104" y="1272209"/>
            <a:ext cx="8784976" cy="7560839"/>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ts val="1200"/>
                </a:lnSpc>
              </a:pPr>
              <a:endParaRPr lang="ru-RU" sz="1200" dirty="0" smtClean="0">
                <a:solidFill>
                  <a:srgbClr val="002060"/>
                </a:solidFill>
              </a:endParaRPr>
            </a:p>
          </p:txBody>
        </p:sp>
        <p:sp>
          <p:nvSpPr>
            <p:cNvPr id="30" name="Скругленный прямоугольник 29"/>
            <p:cNvSpPr/>
            <p:nvPr/>
          </p:nvSpPr>
          <p:spPr>
            <a:xfrm>
              <a:off x="107504" y="764704"/>
              <a:ext cx="2916000" cy="384099"/>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smtClean="0">
                  <a:solidFill>
                    <a:srgbClr val="002060"/>
                  </a:solidFill>
                </a:rPr>
                <a:t>Права</a:t>
              </a:r>
              <a:endParaRPr lang="ru-RU" sz="1400" b="1" dirty="0">
                <a:solidFill>
                  <a:srgbClr val="002060"/>
                </a:solidFill>
              </a:endParaRPr>
            </a:p>
          </p:txBody>
        </p:sp>
      </p:grpSp>
      <p:grpSp>
        <p:nvGrpSpPr>
          <p:cNvPr id="3" name="Группа 30"/>
          <p:cNvGrpSpPr/>
          <p:nvPr/>
        </p:nvGrpSpPr>
        <p:grpSpPr>
          <a:xfrm>
            <a:off x="9065096" y="1272208"/>
            <a:ext cx="3520480" cy="7560840"/>
            <a:chOff x="107504" y="764703"/>
            <a:chExt cx="3046566" cy="3102341"/>
          </a:xfrm>
        </p:grpSpPr>
        <p:sp>
          <p:nvSpPr>
            <p:cNvPr id="32" name="Скругленный прямоугольник 31"/>
            <p:cNvSpPr/>
            <p:nvPr/>
          </p:nvSpPr>
          <p:spPr>
            <a:xfrm>
              <a:off x="107504" y="764703"/>
              <a:ext cx="3046566"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300"/>
                </a:lnSpc>
              </a:pPr>
              <a:endParaRPr lang="ru-RU" sz="1200" dirty="0" smtClean="0">
                <a:solidFill>
                  <a:srgbClr val="002060"/>
                </a:solidFill>
              </a:endParaRPr>
            </a:p>
          </p:txBody>
        </p:sp>
        <p:sp>
          <p:nvSpPr>
            <p:cNvPr id="33" name="Скругленный прямоугольник 32"/>
            <p:cNvSpPr/>
            <p:nvPr/>
          </p:nvSpPr>
          <p:spPr>
            <a:xfrm>
              <a:off x="107504" y="764704"/>
              <a:ext cx="3046566" cy="384099"/>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Обязанности</a:t>
              </a:r>
              <a:endParaRPr lang="ru-RU" sz="1400" b="1" dirty="0">
                <a:solidFill>
                  <a:srgbClr val="002060"/>
                </a:solidFill>
              </a:endParaRPr>
            </a:p>
          </p:txBody>
        </p:sp>
      </p:grpSp>
      <p:sp>
        <p:nvSpPr>
          <p:cNvPr id="21" name="AutoShape 3"/>
          <p:cNvSpPr>
            <a:spLocks noChangeArrowheads="1"/>
          </p:cNvSpPr>
          <p:nvPr/>
        </p:nvSpPr>
        <p:spPr bwMode="auto">
          <a:xfrm>
            <a:off x="0" y="0"/>
            <a:ext cx="12801600" cy="1128192"/>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ct val="90000"/>
              </a:lnSpc>
              <a:defRPr/>
            </a:pPr>
            <a:endParaRPr lang="ru-RU" sz="4000" dirty="0" smtClean="0">
              <a:solidFill>
                <a:schemeClr val="bg1"/>
              </a:solidFill>
              <a:effectLst>
                <a:outerShdw blurRad="38100" dist="38100" dir="2700000" algn="tl">
                  <a:srgbClr val="000000">
                    <a:alpha val="43137"/>
                  </a:srgbClr>
                </a:outerShdw>
              </a:effectLst>
            </a:endParaRPr>
          </a:p>
          <a:p>
            <a:pPr algn="ctr">
              <a:lnSpc>
                <a:spcPct val="90000"/>
              </a:lnSpc>
              <a:defRPr/>
            </a:pPr>
            <a:r>
              <a:rPr lang="ru-RU" sz="4000" dirty="0" smtClean="0">
                <a:solidFill>
                  <a:schemeClr val="bg1"/>
                </a:solidFill>
                <a:effectLst>
                  <a:outerShdw blurRad="38100" dist="38100" dir="2700000" algn="tl">
                    <a:srgbClr val="000000">
                      <a:alpha val="43137"/>
                    </a:srgbClr>
                  </a:outerShdw>
                </a:effectLst>
              </a:rPr>
              <a:t>Соотечественники</a:t>
            </a:r>
          </a:p>
          <a:p>
            <a:pPr algn="ctr">
              <a:lnSpc>
                <a:spcPct val="90000"/>
              </a:lnSpc>
              <a:defRPr/>
            </a:pPr>
            <a:r>
              <a:rPr lang="ru-RU" dirty="0" smtClean="0">
                <a:solidFill>
                  <a:schemeClr val="bg1"/>
                </a:solidFill>
                <a:effectLst>
                  <a:outerShdw blurRad="38100" dist="38100" dir="2700000" algn="tl">
                    <a:srgbClr val="000000">
                      <a:alpha val="43137"/>
                    </a:srgbClr>
                  </a:outerShdw>
                </a:effectLst>
              </a:rPr>
              <a:t>(Государственная программа по оказанию содействия добровольному переселению в Российскую Федерацию соотечественников, проживающих за рубежом) </a:t>
            </a:r>
          </a:p>
          <a:p>
            <a:pPr algn="ctr">
              <a:lnSpc>
                <a:spcPts val="4060"/>
              </a:lnSpc>
              <a:defRPr/>
            </a:pPr>
            <a:endParaRPr lang="ru-RU" sz="3900" dirty="0" smtClean="0">
              <a:solidFill>
                <a:schemeClr val="bg1"/>
              </a:solidFill>
              <a:effectLst>
                <a:outerShdw blurRad="38100" dist="38100" dir="2700000" algn="tl">
                  <a:srgbClr val="000000">
                    <a:alpha val="43137"/>
                  </a:srgbClr>
                </a:outerShdw>
              </a:effectLst>
            </a:endParaRPr>
          </a:p>
        </p:txBody>
      </p:sp>
      <p:sp>
        <p:nvSpPr>
          <p:cNvPr id="22" name="TextBox 21"/>
          <p:cNvSpPr txBox="1"/>
          <p:nvPr/>
        </p:nvSpPr>
        <p:spPr>
          <a:xfrm>
            <a:off x="208112" y="1488232"/>
            <a:ext cx="2592288" cy="369332"/>
          </a:xfrm>
          <a:prstGeom prst="rect">
            <a:avLst/>
          </a:prstGeom>
          <a:noFill/>
        </p:spPr>
        <p:txBody>
          <a:bodyPr wrap="square" rtlCol="0">
            <a:spAutoFit/>
          </a:bodyPr>
          <a:lstStyle/>
          <a:p>
            <a:endParaRPr lang="ru-RU" dirty="0"/>
          </a:p>
        </p:txBody>
      </p:sp>
      <p:sp>
        <p:nvSpPr>
          <p:cNvPr id="41" name="TextBox 40"/>
          <p:cNvSpPr txBox="1"/>
          <p:nvPr/>
        </p:nvSpPr>
        <p:spPr>
          <a:xfrm>
            <a:off x="136104" y="2424336"/>
            <a:ext cx="8640960" cy="7021922"/>
          </a:xfrm>
          <a:prstGeom prst="rect">
            <a:avLst/>
          </a:prstGeom>
          <a:noFill/>
        </p:spPr>
        <p:txBody>
          <a:bodyPr wrap="square" rtlCol="0">
            <a:spAutoFit/>
          </a:bodyPr>
          <a:lstStyle/>
          <a:p>
            <a:r>
              <a:rPr lang="ru-RU" sz="1200" dirty="0" smtClean="0">
                <a:solidFill>
                  <a:srgbClr val="002060"/>
                </a:solidFill>
                <a:latin typeface="+mn-lt"/>
              </a:rPr>
              <a:t>Участник Государственной программы и члены его семьи имеют право на получение разрешения на временное проживание </a:t>
            </a:r>
            <a:r>
              <a:rPr lang="ru-RU" sz="1200" b="1" dirty="0" smtClean="0">
                <a:solidFill>
                  <a:srgbClr val="002060"/>
                </a:solidFill>
                <a:latin typeface="+mn-lt"/>
              </a:rPr>
              <a:t>вне квот</a:t>
            </a:r>
            <a:r>
              <a:rPr lang="ru-RU" sz="1200" dirty="0" smtClean="0">
                <a:solidFill>
                  <a:srgbClr val="002060"/>
                </a:solidFill>
                <a:latin typeface="+mn-lt"/>
              </a:rPr>
              <a:t>, вида на жительство, а также на приобретение гражданства Российской Федерации в упрощенном порядке в соответствии с законодательством Российской Федерации о гражданстве Российской Федерации.</a:t>
            </a:r>
          </a:p>
          <a:p>
            <a:r>
              <a:rPr lang="ru-RU" sz="1200" dirty="0" smtClean="0">
                <a:solidFill>
                  <a:srgbClr val="002060"/>
                </a:solidFill>
                <a:latin typeface="+mn-lt"/>
              </a:rPr>
              <a:t>Участникам Государственной программы оказывается содействие в жилищном обустройстве в рамках региональных программ переселения. Субъект Российской Федерации самостоятельно определяет свои возможности в решении данного вопроса.</a:t>
            </a:r>
          </a:p>
          <a:p>
            <a:r>
              <a:rPr lang="ru-RU" sz="1200" dirty="0" smtClean="0">
                <a:solidFill>
                  <a:srgbClr val="002060"/>
                </a:solidFill>
                <a:latin typeface="+mn-lt"/>
              </a:rPr>
              <a:t>Решение соотечественника об участии в Государственной программе оформляется путем подачи им личного заявления в уполномоченный орган в стране своего постоянного проживания. </a:t>
            </a:r>
          </a:p>
          <a:p>
            <a:r>
              <a:rPr lang="ru-RU" sz="1200" dirty="0" smtClean="0">
                <a:solidFill>
                  <a:srgbClr val="002060"/>
                </a:solidFill>
                <a:latin typeface="+mn-lt"/>
              </a:rPr>
              <a:t>Возможно подать заявление на участие в Государственной программе на территории субъекта Российской Федерации.</a:t>
            </a:r>
          </a:p>
          <a:p>
            <a:r>
              <a:rPr lang="ru-RU" sz="1200" dirty="0" smtClean="0">
                <a:solidFill>
                  <a:srgbClr val="002060"/>
                </a:solidFill>
                <a:latin typeface="+mn-lt"/>
              </a:rPr>
              <a:t>Участник Государственной программы и члены его семьи имеют право на получение государственных гарантий и социальной поддержки в зависимости от выбранной территории вселения:</a:t>
            </a:r>
          </a:p>
          <a:p>
            <a:pPr marL="228600" indent="-228600">
              <a:lnSpc>
                <a:spcPct val="80000"/>
              </a:lnSpc>
            </a:pPr>
            <a:r>
              <a:rPr lang="ru-RU" sz="1200" dirty="0" smtClean="0">
                <a:solidFill>
                  <a:srgbClr val="002060"/>
                </a:solidFill>
                <a:latin typeface="+mn-lt"/>
              </a:rPr>
              <a:t>1) на компенсацию за счет средств федерального бюджета расходов на переезд к будущему месту проживания, включая оплату проезда и провоз личных вещей;</a:t>
            </a:r>
          </a:p>
          <a:p>
            <a:pPr marL="228600" indent="-228600">
              <a:lnSpc>
                <a:spcPct val="80000"/>
              </a:lnSpc>
            </a:pPr>
            <a:r>
              <a:rPr lang="ru-RU" sz="1200" dirty="0" smtClean="0">
                <a:solidFill>
                  <a:srgbClr val="002060"/>
                </a:solidFill>
                <a:latin typeface="+mn-lt"/>
              </a:rPr>
              <a:t>2) на компенсацию за счет средств федерального бюджета расходов на уплату государственной пошлины за оформление документов, определяющих правовой статус переселенцев на территории Российской Федерации;</a:t>
            </a:r>
          </a:p>
          <a:p>
            <a:pPr>
              <a:lnSpc>
                <a:spcPct val="80000"/>
              </a:lnSpc>
            </a:pPr>
            <a:r>
              <a:rPr lang="ru-RU" sz="1200" dirty="0" smtClean="0">
                <a:solidFill>
                  <a:srgbClr val="002060"/>
                </a:solidFill>
                <a:latin typeface="+mn-lt"/>
              </a:rPr>
              <a:t>3) на получение за счет средств федерального бюджета «подъемных».</a:t>
            </a:r>
          </a:p>
          <a:p>
            <a:pPr>
              <a:lnSpc>
                <a:spcPct val="80000"/>
              </a:lnSpc>
            </a:pPr>
            <a:r>
              <a:rPr lang="ru-RU" sz="1200" dirty="0" smtClean="0">
                <a:solidFill>
                  <a:srgbClr val="002060"/>
                </a:solidFill>
                <a:latin typeface="+mn-lt"/>
              </a:rPr>
              <a:t>На территориях приоритетного заселения (Республика Бурятия, Забайкальский край, Камчатский край, Приморский край, Хабаровский край, Амурская область, Иркутская область, Магаданская область, Сахалинская область, Еврейская автономная область) «подъемные» составляют: 240 тыс. руб. участнику и по 120 тыс. р. каждому члену семьи. В остальных субъектах РФ  - 20 и 10 тыс.</a:t>
            </a:r>
          </a:p>
          <a:p>
            <a:pPr>
              <a:lnSpc>
                <a:spcPct val="80000"/>
              </a:lnSpc>
            </a:pPr>
            <a:r>
              <a:rPr lang="ru-RU" sz="1200" dirty="0" smtClean="0">
                <a:solidFill>
                  <a:srgbClr val="002060"/>
                </a:solidFill>
                <a:latin typeface="+mn-lt"/>
              </a:rPr>
              <a:t>Также участник Государственной программы и члены его семьи имеют право:</a:t>
            </a:r>
          </a:p>
          <a:p>
            <a:pPr>
              <a:lnSpc>
                <a:spcPct val="80000"/>
              </a:lnSpc>
            </a:pPr>
            <a:r>
              <a:rPr lang="ru-RU" sz="1200" dirty="0" smtClean="0">
                <a:solidFill>
                  <a:srgbClr val="002060"/>
                </a:solidFill>
                <a:latin typeface="+mn-lt"/>
              </a:rPr>
              <a:t>а) на освобождение от уплаты таможенных платежей в соответствии </a:t>
            </a:r>
            <a:br>
              <a:rPr lang="ru-RU" sz="1200" dirty="0" smtClean="0">
                <a:solidFill>
                  <a:srgbClr val="002060"/>
                </a:solidFill>
                <a:latin typeface="+mn-lt"/>
              </a:rPr>
            </a:br>
            <a:r>
              <a:rPr lang="ru-RU" sz="1200" dirty="0" smtClean="0">
                <a:solidFill>
                  <a:srgbClr val="002060"/>
                </a:solidFill>
                <a:latin typeface="+mn-lt"/>
              </a:rPr>
              <a:t>с таможенным законодательством Таможенного союза;</a:t>
            </a:r>
          </a:p>
          <a:p>
            <a:pPr>
              <a:lnSpc>
                <a:spcPct val="80000"/>
              </a:lnSpc>
            </a:pPr>
            <a:r>
              <a:rPr lang="ru-RU" sz="1200" dirty="0" smtClean="0">
                <a:solidFill>
                  <a:srgbClr val="002060"/>
                </a:solidFill>
                <a:latin typeface="+mn-lt"/>
              </a:rPr>
              <a:t>б) на получение разрешения на временное проживание вне квот, вида на жительство, а также на приобретение гражданства Российской Федерации </a:t>
            </a:r>
            <a:br>
              <a:rPr lang="ru-RU" sz="1200" dirty="0" smtClean="0">
                <a:solidFill>
                  <a:srgbClr val="002060"/>
                </a:solidFill>
                <a:latin typeface="+mn-lt"/>
              </a:rPr>
            </a:br>
            <a:r>
              <a:rPr lang="ru-RU" sz="1200" dirty="0" smtClean="0">
                <a:solidFill>
                  <a:srgbClr val="002060"/>
                </a:solidFill>
                <a:latin typeface="+mn-lt"/>
              </a:rPr>
              <a:t>в упрощенном порядке в соответствии с законодательством Российской Федерации о гражданстве Российской Федерации;</a:t>
            </a:r>
          </a:p>
          <a:p>
            <a:pPr>
              <a:lnSpc>
                <a:spcPct val="80000"/>
              </a:lnSpc>
            </a:pPr>
            <a:r>
              <a:rPr lang="ru-RU" sz="1200" dirty="0" smtClean="0">
                <a:solidFill>
                  <a:srgbClr val="002060"/>
                </a:solidFill>
                <a:latin typeface="+mn-lt"/>
              </a:rPr>
              <a:t>в) на получение дошкольного, начального общего, основного общего, среднего (полного) общего образования, а также начального, среднего, высшего и послевузовского профессионального образования, дополнительного профессионального образования;</a:t>
            </a:r>
          </a:p>
          <a:p>
            <a:pPr>
              <a:lnSpc>
                <a:spcPct val="80000"/>
              </a:lnSpc>
            </a:pPr>
            <a:r>
              <a:rPr lang="ru-RU" sz="1200" dirty="0" smtClean="0">
                <a:solidFill>
                  <a:srgbClr val="002060"/>
                </a:solidFill>
                <a:latin typeface="+mn-lt"/>
              </a:rPr>
              <a:t>г) на получение медицинской помощи в рамках программ государственных гарантий бесплатного оказания гражданам медицинской помощи в соответствии с законодательством Российской Федерации;</a:t>
            </a:r>
          </a:p>
          <a:p>
            <a:pPr>
              <a:lnSpc>
                <a:spcPct val="80000"/>
              </a:lnSpc>
            </a:pPr>
            <a:r>
              <a:rPr lang="ru-RU" sz="1200" dirty="0" err="1" smtClean="0">
                <a:solidFill>
                  <a:srgbClr val="002060"/>
                </a:solidFill>
                <a:latin typeface="+mn-lt"/>
              </a:rPr>
              <a:t>д</a:t>
            </a:r>
            <a:r>
              <a:rPr lang="ru-RU" sz="1200" dirty="0" smtClean="0">
                <a:solidFill>
                  <a:srgbClr val="002060"/>
                </a:solidFill>
                <a:latin typeface="+mn-lt"/>
              </a:rPr>
              <a:t>) на предоставление мест в учреждениях социального обслуживания населения и оказание иных услуг в соответствии с законодательством Российской Федерации о социальном обслуживании граждан;</a:t>
            </a:r>
          </a:p>
          <a:p>
            <a:pPr>
              <a:lnSpc>
                <a:spcPct val="80000"/>
              </a:lnSpc>
            </a:pPr>
            <a:r>
              <a:rPr lang="ru-RU" sz="1200" dirty="0" smtClean="0">
                <a:solidFill>
                  <a:srgbClr val="002060"/>
                </a:solidFill>
                <a:latin typeface="+mn-lt"/>
              </a:rPr>
              <a:t>е) на получение услуг в области содействия занятости населения в части содействия в поиске подходящей работы, организации профессиональной ориентации граждан в целях выбора сферы деятельности (профессии), трудоустройства, организации проведения оплачиваемых общественных работ, ярмарок вакансий и учебных рабочих мест, информирования о положении на рынке труда в субъекте Российской Федерации в соответствии с законодательством Российской Федерации.</a:t>
            </a:r>
          </a:p>
          <a:p>
            <a:pPr>
              <a:lnSpc>
                <a:spcPct val="80000"/>
              </a:lnSpc>
            </a:pPr>
            <a:r>
              <a:rPr lang="ru-RU" sz="1200" dirty="0" smtClean="0">
                <a:solidFill>
                  <a:srgbClr val="002060"/>
                </a:solidFill>
                <a:latin typeface="+mn-lt"/>
              </a:rPr>
              <a:t>После получения гражданства Российской Федерации Вы вправе обратиться в местные органы власти по месту Вашей регистрации по месту жительства и встать на учет как нуждающийся в улучшении жилищных условий и предоставлении жилья на основании статей 14 и 52 Жилищного Кодекса Российской Федерации.</a:t>
            </a:r>
          </a:p>
          <a:p>
            <a:r>
              <a:rPr lang="ru-RU" sz="1200" dirty="0" smtClean="0">
                <a:solidFill>
                  <a:schemeClr val="tx2">
                    <a:lumMod val="75000"/>
                  </a:schemeClr>
                </a:solidFill>
              </a:rPr>
              <a:t> </a:t>
            </a:r>
          </a:p>
          <a:p>
            <a:pPr>
              <a:lnSpc>
                <a:spcPct val="95000"/>
              </a:lnSpc>
            </a:pPr>
            <a:endParaRPr lang="ru-RU" sz="1200" dirty="0" smtClean="0">
              <a:solidFill>
                <a:srgbClr val="1F497D"/>
              </a:solidFill>
              <a:latin typeface="+mn-lt"/>
            </a:endParaRPr>
          </a:p>
          <a:p>
            <a:pPr>
              <a:lnSpc>
                <a:spcPct val="95000"/>
              </a:lnSpc>
            </a:pPr>
            <a:endParaRPr lang="ru-RU" sz="1200" dirty="0" smtClean="0">
              <a:solidFill>
                <a:srgbClr val="1F497D"/>
              </a:solidFill>
              <a:latin typeface="+mn-lt"/>
            </a:endParaRPr>
          </a:p>
          <a:p>
            <a:pPr>
              <a:lnSpc>
                <a:spcPct val="95000"/>
              </a:lnSpc>
            </a:pPr>
            <a:endParaRPr lang="ru-RU" dirty="0"/>
          </a:p>
        </p:txBody>
      </p:sp>
      <p:sp>
        <p:nvSpPr>
          <p:cNvPr id="44" name="TextBox 43"/>
          <p:cNvSpPr txBox="1"/>
          <p:nvPr/>
        </p:nvSpPr>
        <p:spPr>
          <a:xfrm>
            <a:off x="9209112" y="2784376"/>
            <a:ext cx="3312368" cy="5262979"/>
          </a:xfrm>
          <a:prstGeom prst="rect">
            <a:avLst/>
          </a:prstGeom>
          <a:noFill/>
        </p:spPr>
        <p:txBody>
          <a:bodyPr wrap="square" rtlCol="0">
            <a:spAutoFit/>
          </a:bodyPr>
          <a:lstStyle/>
          <a:p>
            <a:r>
              <a:rPr lang="ru-RU" sz="1200" dirty="0" smtClean="0">
                <a:solidFill>
                  <a:srgbClr val="002060"/>
                </a:solidFill>
                <a:latin typeface="+mn-lt"/>
              </a:rPr>
              <a:t>- соблюдать Конституцию РФ, законы и иные нормативные правовые акты РФ и субъекта РФ;</a:t>
            </a:r>
          </a:p>
          <a:p>
            <a:r>
              <a:rPr lang="ru-RU" sz="1200" dirty="0" smtClean="0">
                <a:solidFill>
                  <a:srgbClr val="002060"/>
                </a:solidFill>
                <a:latin typeface="+mn-lt"/>
              </a:rPr>
              <a:t>- прибыть в субъект РФ, определенный свидетельством участника Госпрограммы;</a:t>
            </a:r>
          </a:p>
          <a:p>
            <a:r>
              <a:rPr lang="ru-RU" sz="1200" dirty="0" smtClean="0">
                <a:solidFill>
                  <a:srgbClr val="002060"/>
                </a:solidFill>
                <a:latin typeface="+mn-lt"/>
              </a:rPr>
              <a:t>- пройти регистрацию в уполномоченном органе субъекта РФ по реализации региональной программы переселения, а также территориальном органе ФМС России;</a:t>
            </a:r>
          </a:p>
          <a:p>
            <a:r>
              <a:rPr lang="ru-RU" sz="1200" dirty="0" smtClean="0">
                <a:solidFill>
                  <a:srgbClr val="002060"/>
                </a:solidFill>
                <a:latin typeface="+mn-lt"/>
              </a:rPr>
              <a:t>- возместить в установленном порядке понесенные государством затраты, связанные с выплатой подъемных, компенсацией транспортных расходов, а также расходов, связанных с оформлением документов, определяющих правовой статус на территории Российской Федерации, в случае аннулирования свидетельства участника Государственной программы, добровольного отказа от статуса участника Государственной программы или от статуса члена семьи участника Государственной программы, а также выезда участника Государственной программы и (или) членов его семьи на постоянное место жительства из субъекта Российской Федерации, определенного свидетельством участника Государственной программы, ранее чем через два года со дня въезда на территорию Российской Федерации.</a:t>
            </a:r>
          </a:p>
          <a:p>
            <a:endParaRPr lang="ru-RU" sz="12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Временное убежище</a:t>
            </a:r>
          </a:p>
        </p:txBody>
      </p:sp>
      <p:sp>
        <p:nvSpPr>
          <p:cNvPr id="21" name="AutoShape 3"/>
          <p:cNvSpPr>
            <a:spLocks noChangeArrowheads="1"/>
          </p:cNvSpPr>
          <p:nvPr/>
        </p:nvSpPr>
        <p:spPr bwMode="auto">
          <a:xfrm>
            <a:off x="0" y="0"/>
            <a:ext cx="12801600" cy="12002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ct val="90000"/>
              </a:lnSpc>
              <a:defRPr/>
            </a:pPr>
            <a:endParaRPr lang="ru-RU" sz="4400" dirty="0" smtClean="0">
              <a:solidFill>
                <a:schemeClr val="bg1"/>
              </a:solidFill>
              <a:effectLst>
                <a:outerShdw blurRad="38100" dist="38100" dir="2700000" algn="tl">
                  <a:srgbClr val="000000">
                    <a:alpha val="43137"/>
                  </a:srgbClr>
                </a:outerShdw>
              </a:effectLst>
            </a:endParaRPr>
          </a:p>
          <a:p>
            <a:pPr algn="ctr">
              <a:lnSpc>
                <a:spcPct val="90000"/>
              </a:lnSpc>
              <a:defRPr/>
            </a:pPr>
            <a:r>
              <a:rPr lang="ru-RU" sz="4000" dirty="0" smtClean="0">
                <a:solidFill>
                  <a:schemeClr val="bg1"/>
                </a:solidFill>
                <a:effectLst>
                  <a:outerShdw blurRad="38100" dist="38100" dir="2700000" algn="tl">
                    <a:srgbClr val="000000">
                      <a:alpha val="43137"/>
                    </a:srgbClr>
                  </a:outerShdw>
                </a:effectLst>
              </a:rPr>
              <a:t>Соотечественники</a:t>
            </a:r>
          </a:p>
          <a:p>
            <a:pPr algn="ctr">
              <a:lnSpc>
                <a:spcPct val="90000"/>
              </a:lnSpc>
              <a:defRPr/>
            </a:pPr>
            <a:r>
              <a:rPr lang="ru-RU" dirty="0" smtClean="0">
                <a:solidFill>
                  <a:schemeClr val="bg1"/>
                </a:solidFill>
                <a:effectLst>
                  <a:outerShdw blurRad="38100" dist="38100" dir="2700000" algn="tl">
                    <a:srgbClr val="000000">
                      <a:alpha val="43137"/>
                    </a:srgbClr>
                  </a:outerShdw>
                </a:effectLst>
              </a:rPr>
              <a:t>(Государственная программа по оказанию содействия добровольному переселению в Российскую Федерацию соотечественников, проживающих за рубежом) </a:t>
            </a:r>
          </a:p>
          <a:p>
            <a:pPr algn="ctr">
              <a:lnSpc>
                <a:spcPts val="4060"/>
              </a:lnSpc>
              <a:defRPr/>
            </a:pPr>
            <a:endParaRPr lang="ru-RU" sz="3900" dirty="0" smtClean="0">
              <a:solidFill>
                <a:schemeClr val="bg1"/>
              </a:solidFill>
              <a:effectLst>
                <a:outerShdw blurRad="38100" dist="38100" dir="2700000" algn="tl">
                  <a:srgbClr val="000000">
                    <a:alpha val="43137"/>
                  </a:srgbClr>
                </a:outerShdw>
              </a:effectLst>
            </a:endParaRPr>
          </a:p>
        </p:txBody>
      </p:sp>
      <p:sp>
        <p:nvSpPr>
          <p:cNvPr id="22" name="TextBox 21"/>
          <p:cNvSpPr txBox="1"/>
          <p:nvPr/>
        </p:nvSpPr>
        <p:spPr>
          <a:xfrm>
            <a:off x="208112" y="1488232"/>
            <a:ext cx="2592288" cy="369332"/>
          </a:xfrm>
          <a:prstGeom prst="rect">
            <a:avLst/>
          </a:prstGeom>
          <a:noFill/>
        </p:spPr>
        <p:txBody>
          <a:bodyPr wrap="square" rtlCol="0">
            <a:spAutoFit/>
          </a:bodyPr>
          <a:lstStyle/>
          <a:p>
            <a:endParaRPr lang="ru-RU" dirty="0"/>
          </a:p>
        </p:txBody>
      </p:sp>
      <p:sp>
        <p:nvSpPr>
          <p:cNvPr id="41" name="TextBox 40"/>
          <p:cNvSpPr txBox="1"/>
          <p:nvPr/>
        </p:nvSpPr>
        <p:spPr>
          <a:xfrm>
            <a:off x="208112" y="2280320"/>
            <a:ext cx="7632848" cy="584775"/>
          </a:xfrm>
          <a:prstGeom prst="rect">
            <a:avLst/>
          </a:prstGeom>
          <a:noFill/>
        </p:spPr>
        <p:txBody>
          <a:bodyPr wrap="square" numCol="1" rtlCol="0">
            <a:spAutoFit/>
          </a:bodyPr>
          <a:lstStyle/>
          <a:p>
            <a:pPr algn="just"/>
            <a:r>
              <a:rPr lang="ru-RU" sz="1200" dirty="0" smtClean="0">
                <a:solidFill>
                  <a:schemeClr val="tx2"/>
                </a:solidFill>
              </a:rPr>
              <a:t> </a:t>
            </a:r>
            <a:r>
              <a:rPr lang="ru-RU" sz="1600" dirty="0" smtClean="0">
                <a:solidFill>
                  <a:srgbClr val="002060"/>
                </a:solidFill>
              </a:rPr>
              <a:t>Регионы Российской   Федерации, принимающие      соотечественников:</a:t>
            </a:r>
          </a:p>
          <a:p>
            <a:pPr algn="just"/>
            <a:endParaRPr lang="ru-RU" sz="1600" dirty="0" smtClean="0"/>
          </a:p>
        </p:txBody>
      </p:sp>
      <p:sp>
        <p:nvSpPr>
          <p:cNvPr id="18" name="TextBox 17"/>
          <p:cNvSpPr txBox="1"/>
          <p:nvPr/>
        </p:nvSpPr>
        <p:spPr>
          <a:xfrm>
            <a:off x="280120" y="1200200"/>
            <a:ext cx="12169352" cy="1224136"/>
          </a:xfrm>
          <a:prstGeom prst="rect">
            <a:avLst/>
          </a:prstGeom>
          <a:noFill/>
        </p:spPr>
        <p:txBody>
          <a:bodyPr wrap="square" rtlCol="0">
            <a:spAutoFit/>
          </a:bodyPr>
          <a:lstStyle/>
          <a:p>
            <a:r>
              <a:rPr lang="ru-RU" u="sng" dirty="0" smtClean="0">
                <a:solidFill>
                  <a:srgbClr val="002060"/>
                </a:solidFill>
              </a:rPr>
              <a:t>Территория вселения </a:t>
            </a:r>
            <a:r>
              <a:rPr lang="ru-RU" dirty="0" smtClean="0">
                <a:solidFill>
                  <a:srgbClr val="002060"/>
                </a:solidFill>
              </a:rPr>
              <a:t>- территория субъекта Российской Федерации или ее часть, куда целенаправленно привлекаются участники Государственной программы в рамках реализации проектов переселения;</a:t>
            </a:r>
          </a:p>
          <a:p>
            <a:r>
              <a:rPr lang="ru-RU" u="sng" dirty="0" smtClean="0">
                <a:solidFill>
                  <a:srgbClr val="002060"/>
                </a:solidFill>
              </a:rPr>
              <a:t>Территория приоритетного заселения </a:t>
            </a:r>
            <a:r>
              <a:rPr lang="ru-RU" dirty="0" smtClean="0">
                <a:solidFill>
                  <a:srgbClr val="002060"/>
                </a:solidFill>
              </a:rPr>
              <a:t>- стратегически важная для Российской Федерации территория вселения.</a:t>
            </a:r>
          </a:p>
          <a:p>
            <a:endParaRPr lang="ru-RU" dirty="0">
              <a:solidFill>
                <a:schemeClr val="tx2">
                  <a:lumMod val="75000"/>
                </a:schemeClr>
              </a:solidFill>
            </a:endParaRPr>
          </a:p>
        </p:txBody>
      </p:sp>
      <p:sp>
        <p:nvSpPr>
          <p:cNvPr id="19" name="TextBox 18"/>
          <p:cNvSpPr txBox="1"/>
          <p:nvPr/>
        </p:nvSpPr>
        <p:spPr>
          <a:xfrm>
            <a:off x="9209112" y="2352328"/>
            <a:ext cx="2880320" cy="8032968"/>
          </a:xfrm>
          <a:prstGeom prst="rect">
            <a:avLst/>
          </a:prstGeom>
          <a:noFill/>
        </p:spPr>
        <p:txBody>
          <a:bodyPr wrap="square" rtlCol="0">
            <a:spAutoFit/>
          </a:bodyPr>
          <a:lstStyle/>
          <a:p>
            <a:r>
              <a:rPr lang="ru-RU" u="sng" dirty="0" smtClean="0">
                <a:solidFill>
                  <a:srgbClr val="002060"/>
                </a:solidFill>
              </a:rPr>
              <a:t>Из них территории приоритетного заселения</a:t>
            </a:r>
            <a:r>
              <a:rPr lang="ru-RU" sz="1400" u="sng" dirty="0" smtClean="0">
                <a:solidFill>
                  <a:srgbClr val="002060"/>
                </a:solidFill>
              </a:rPr>
              <a:t>:</a:t>
            </a:r>
          </a:p>
          <a:p>
            <a:pPr marL="342900" indent="-342900"/>
            <a:r>
              <a:rPr lang="ru-RU" sz="1400" dirty="0" smtClean="0">
                <a:solidFill>
                  <a:srgbClr val="002060"/>
                </a:solidFill>
              </a:rPr>
              <a:t>1. Республика Бурятия</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2. Забайкальский  Край</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3. Камчатский Край</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4. Приморский Край</a:t>
            </a:r>
            <a:r>
              <a:rPr lang="en-US" sz="1400" dirty="0" smtClean="0">
                <a:solidFill>
                  <a:srgbClr val="002060"/>
                </a:solidFill>
              </a:rPr>
              <a:t>;</a:t>
            </a:r>
            <a:r>
              <a:rPr lang="ru-RU" sz="1400" dirty="0" smtClean="0">
                <a:solidFill>
                  <a:srgbClr val="002060"/>
                </a:solidFill>
              </a:rPr>
              <a:t> </a:t>
            </a:r>
          </a:p>
          <a:p>
            <a:pPr marL="342900" indent="-342900"/>
            <a:r>
              <a:rPr lang="ru-RU" sz="1400" dirty="0" smtClean="0">
                <a:solidFill>
                  <a:srgbClr val="002060"/>
                </a:solidFill>
              </a:rPr>
              <a:t>5. Хабаровский Край</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6. Амурская область</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7. Иркутская область</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8. Магаданская область</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9. Сахалинская область</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10. Еврейская АО.</a:t>
            </a:r>
          </a:p>
          <a:p>
            <a:pPr marL="342900" indent="-342900"/>
            <a:endParaRPr lang="ru-RU" sz="1400" dirty="0" smtClean="0">
              <a:solidFill>
                <a:srgbClr val="002060"/>
              </a:solidFill>
            </a:endParaRPr>
          </a:p>
          <a:p>
            <a:pPr marL="342900" indent="-342900"/>
            <a:r>
              <a:rPr lang="ru-RU" sz="1200" dirty="0" smtClean="0">
                <a:solidFill>
                  <a:srgbClr val="002060"/>
                </a:solidFill>
              </a:rPr>
              <a:t> На территориях </a:t>
            </a:r>
            <a:r>
              <a:rPr lang="ru-RU" sz="1200" b="1" dirty="0" smtClean="0">
                <a:solidFill>
                  <a:srgbClr val="002060"/>
                </a:solidFill>
              </a:rPr>
              <a:t>приоритетного </a:t>
            </a:r>
            <a:r>
              <a:rPr lang="ru-RU" sz="1200" dirty="0" smtClean="0">
                <a:solidFill>
                  <a:srgbClr val="002060"/>
                </a:solidFill>
              </a:rPr>
              <a:t>заселения (Республика Бурятия, Забайкальский край, Камчатский край, Приморский край, Хабаровский край, Амурская область, Иркутская область, Магаданская область, Сахалинская область, Еврейская автономная область) «подъемные» составляют: 240 тыс. руб. участнику и по 120 тыс. р. каждому члену семьи. В </a:t>
            </a:r>
            <a:r>
              <a:rPr lang="ru-RU" sz="1200" b="1" dirty="0" smtClean="0">
                <a:solidFill>
                  <a:srgbClr val="002060"/>
                </a:solidFill>
              </a:rPr>
              <a:t>остальных</a:t>
            </a:r>
            <a:r>
              <a:rPr lang="ru-RU" sz="1200" dirty="0" smtClean="0">
                <a:solidFill>
                  <a:srgbClr val="002060"/>
                </a:solidFill>
              </a:rPr>
              <a:t> субъектах РФ  - 20 и 10 тыс.</a:t>
            </a:r>
          </a:p>
          <a:p>
            <a:pPr marL="342900" indent="-342900"/>
            <a:endParaRPr lang="ru-RU" sz="1400" dirty="0" smtClean="0">
              <a:solidFill>
                <a:schemeClr val="tx2">
                  <a:lumMod val="75000"/>
                </a:schemeClr>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p:txBody>
      </p:sp>
      <p:sp>
        <p:nvSpPr>
          <p:cNvPr id="23" name="TextBox 22"/>
          <p:cNvSpPr txBox="1"/>
          <p:nvPr/>
        </p:nvSpPr>
        <p:spPr>
          <a:xfrm>
            <a:off x="352128" y="2568352"/>
            <a:ext cx="2808312" cy="7879080"/>
          </a:xfrm>
          <a:prstGeom prst="rect">
            <a:avLst/>
          </a:prstGeom>
          <a:noFill/>
        </p:spPr>
        <p:txBody>
          <a:bodyPr wrap="square" numCol="1" rtlCol="0">
            <a:spAutoFit/>
          </a:bodyPr>
          <a:lstStyle/>
          <a:p>
            <a:pPr lvl="0"/>
            <a:r>
              <a:rPr lang="ru-RU" sz="1600" dirty="0" smtClean="0">
                <a:solidFill>
                  <a:srgbClr val="002060"/>
                </a:solidFill>
              </a:rPr>
              <a:t>Республика Бурятия</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 Чувашской Республика</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Республика Карелия</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Республика Марий Эл</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Республика Мордовия</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Алтайский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Забайкальский Край </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Камчатский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Красноярский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Приморский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Хабаровский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Архангельская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Амурская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Брянская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Волгоградская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Воронежская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Иркутская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Калининградская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Калужская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Костромская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Кемеровская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Курганская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Курская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Липецкая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Магаданская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Мурманская область</a:t>
            </a:r>
            <a:r>
              <a:rPr lang="en-US" sz="1600" dirty="0" smtClean="0">
                <a:solidFill>
                  <a:srgbClr val="002060"/>
                </a:solidFill>
              </a:rPr>
              <a:t>;</a:t>
            </a:r>
            <a:endParaRPr lang="ru-RU" sz="1600" dirty="0" smtClean="0">
              <a:solidFill>
                <a:srgbClr val="002060"/>
              </a:solidFill>
            </a:endParaRPr>
          </a:p>
          <a:p>
            <a:r>
              <a:rPr lang="ru-RU" dirty="0" smtClean="0">
                <a:solidFill>
                  <a:schemeClr val="tx2">
                    <a:lumMod val="75000"/>
                  </a:schemeClr>
                </a:solidFill>
              </a:rPr>
              <a:t> </a:t>
            </a:r>
          </a:p>
          <a:p>
            <a:r>
              <a:rPr lang="ru-RU" dirty="0" smtClean="0"/>
              <a:t> </a:t>
            </a:r>
          </a:p>
          <a:p>
            <a:r>
              <a:rPr lang="ru-RU" dirty="0" smtClean="0"/>
              <a:t> </a:t>
            </a:r>
          </a:p>
          <a:p>
            <a:r>
              <a:rPr lang="ru-RU" dirty="0" smtClean="0"/>
              <a:t> </a:t>
            </a:r>
          </a:p>
          <a:p>
            <a:endParaRPr lang="ru-RU" dirty="0"/>
          </a:p>
        </p:txBody>
      </p:sp>
      <p:sp>
        <p:nvSpPr>
          <p:cNvPr id="24" name="TextBox 23"/>
          <p:cNvSpPr txBox="1"/>
          <p:nvPr/>
        </p:nvSpPr>
        <p:spPr>
          <a:xfrm>
            <a:off x="3520480" y="2640360"/>
            <a:ext cx="2952328" cy="7817525"/>
          </a:xfrm>
          <a:prstGeom prst="rect">
            <a:avLst/>
          </a:prstGeom>
          <a:noFill/>
        </p:spPr>
        <p:txBody>
          <a:bodyPr wrap="square" rtlCol="0">
            <a:spAutoFit/>
          </a:bodyPr>
          <a:lstStyle/>
          <a:p>
            <a:pPr lvl="0"/>
            <a:r>
              <a:rPr lang="ru-RU" sz="1600" dirty="0" smtClean="0">
                <a:solidFill>
                  <a:srgbClr val="002060"/>
                </a:solidFill>
              </a:rPr>
              <a:t>Республика Бурятия</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 Чувашской Республика</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Республика Карелия</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Республика Марий Эл</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Республика Мордовия</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Алтайский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Забайкальский Край</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Камчатский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Красноярский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Приморский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Хабаровский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Архангельская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Амурская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Брянская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Волгоградская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Воронежская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Иркутская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Калининградская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Калужская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Костромская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Кемеровская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Курганская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Курская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Липецкая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Магаданская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Мурманская область</a:t>
            </a:r>
            <a:r>
              <a:rPr lang="en-US" sz="1600" dirty="0" smtClean="0">
                <a:solidFill>
                  <a:srgbClr val="002060"/>
                </a:solidFill>
              </a:rPr>
              <a:t>;</a:t>
            </a:r>
            <a:endParaRPr lang="ru-RU" sz="1600" dirty="0" smtClean="0">
              <a:solidFill>
                <a:srgbClr val="002060"/>
              </a:solidFill>
            </a:endParaRPr>
          </a:p>
          <a:p>
            <a:r>
              <a:rPr lang="ru-RU" sz="1600" dirty="0" smtClean="0"/>
              <a:t> </a:t>
            </a:r>
          </a:p>
          <a:p>
            <a:r>
              <a:rPr lang="ru-RU" sz="1600" dirty="0" smtClean="0"/>
              <a:t> </a:t>
            </a:r>
          </a:p>
          <a:p>
            <a:r>
              <a:rPr lang="ru-RU" dirty="0" smtClean="0"/>
              <a:t> </a:t>
            </a:r>
          </a:p>
          <a:p>
            <a:r>
              <a:rPr lang="ru-RU" dirty="0" smtClean="0"/>
              <a:t> </a:t>
            </a:r>
          </a:p>
          <a:p>
            <a:endParaRPr lang="ru-RU" dirty="0"/>
          </a:p>
        </p:txBody>
      </p:sp>
      <p:sp>
        <p:nvSpPr>
          <p:cNvPr id="25" name="TextBox 24"/>
          <p:cNvSpPr txBox="1"/>
          <p:nvPr/>
        </p:nvSpPr>
        <p:spPr>
          <a:xfrm>
            <a:off x="6400800" y="2640360"/>
            <a:ext cx="3168352" cy="6032421"/>
          </a:xfrm>
          <a:prstGeom prst="rect">
            <a:avLst/>
          </a:prstGeom>
          <a:noFill/>
        </p:spPr>
        <p:txBody>
          <a:bodyPr wrap="square" rtlCol="0">
            <a:spAutoFit/>
          </a:bodyPr>
          <a:lstStyle/>
          <a:p>
            <a:pPr lvl="0"/>
            <a:r>
              <a:rPr lang="ru-RU" sz="1600" dirty="0" smtClean="0">
                <a:solidFill>
                  <a:srgbClr val="002060"/>
                </a:solidFill>
              </a:rPr>
              <a:t>Нижегородская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Новгородская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Новосибирская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Омская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Оренбургская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Пензенская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Псковская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Самарская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Сахалинская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Саратовская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Свердловская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Смоленская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Тамбовская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Тверская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Тульская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Тюменская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Ульяновская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Челябинская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Ярославской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Еврейской АО</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Ненецком АО</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Ханты-Мансийском АО</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Ямало-Ненецком АО. </a:t>
            </a:r>
          </a:p>
          <a:p>
            <a:endParaRPr lang="ru-RU" dirty="0">
              <a:solidFill>
                <a:schemeClr val="tx2">
                  <a:lumMod val="7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6973</TotalTime>
  <Words>4200</Words>
  <Application>Microsoft Office PowerPoint</Application>
  <PresentationFormat>A3 (297x420 мм)</PresentationFormat>
  <Paragraphs>522</Paragraphs>
  <Slides>9</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Alexey.Khots</dc:creator>
  <cp:lastModifiedBy>Пользователь</cp:lastModifiedBy>
  <cp:revision>751</cp:revision>
  <dcterms:created xsi:type="dcterms:W3CDTF">2012-11-16T11:55:46Z</dcterms:created>
  <dcterms:modified xsi:type="dcterms:W3CDTF">2014-07-10T11:18:39Z</dcterms:modified>
</cp:coreProperties>
</file>