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317" r:id="rId3"/>
    <p:sldId id="318" r:id="rId4"/>
    <p:sldId id="319" r:id="rId5"/>
    <p:sldId id="320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1281" userDrawn="1">
          <p15:clr>
            <a:srgbClr val="A4A3A4"/>
          </p15:clr>
        </p15:guide>
        <p15:guide id="2" pos="4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B7BC"/>
    <a:srgbClr val="EF7D00"/>
    <a:srgbClr val="004F9F"/>
    <a:srgbClr val="009757"/>
    <a:srgbClr val="E62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50"/>
    <p:restoredTop sz="94618"/>
  </p:normalViewPr>
  <p:slideViewPr>
    <p:cSldViewPr snapToGrid="0" snapToObjects="1" showGuides="1">
      <p:cViewPr varScale="1">
        <p:scale>
          <a:sx n="56" d="100"/>
          <a:sy n="56" d="100"/>
        </p:scale>
        <p:origin x="834" y="42"/>
      </p:cViewPr>
      <p:guideLst>
        <p:guide orient="horz" pos="1281"/>
        <p:guide pos="4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6" name="Shape 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11138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 b="0" i="0">
        <a:latin typeface="Arial" panose="020B0604020202020204" pitchFamily="34" charset="0"/>
        <a:ea typeface="Helvetica Neue"/>
        <a:cs typeface="Arial" panose="020B0604020202020204" pitchFamily="34" charset="0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5" name="3.jpg" descr="3.jpg">
            <a:extLst>
              <a:ext uri="{FF2B5EF4-FFF2-40B4-BE49-F238E27FC236}">
                <a16:creationId xmlns:a16="http://schemas.microsoft.com/office/drawing/2014/main" xmlns="" id="{0508C786-3D28-504C-86E6-E2EC043612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476148" cy="13775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996C42E-5D13-7741-87EF-351E562E52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4" name="1.jpg" descr="1.jpg">
            <a:extLst>
              <a:ext uri="{FF2B5EF4-FFF2-40B4-BE49-F238E27FC236}">
                <a16:creationId xmlns:a16="http://schemas.microsoft.com/office/drawing/2014/main" xmlns="" id="{5BBD207A-3FD6-5D4E-9B6C-882C8A976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10732"/>
            <a:ext cx="24384000" cy="3061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Дизайн без названия (8).png" descr="Дизайн без названия (8).png">
            <a:extLst>
              <a:ext uri="{FF2B5EF4-FFF2-40B4-BE49-F238E27FC236}">
                <a16:creationId xmlns:a16="http://schemas.microsoft.com/office/drawing/2014/main" xmlns="" id="{9D47EFD1-BC47-0149-BCC8-2DB8442DA6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471714"/>
            <a:ext cx="24384000" cy="63320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0145170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46001" y="13081000"/>
            <a:ext cx="479298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 i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defRPr>
            </a:lvl1pPr>
          </a:lstStyle>
          <a:p>
            <a:fld id="{86CB4B4D-7CA3-9044-876B-883B54F8677D}" type="slidenum">
              <a:rPr lang="x-none" smtClean="0"/>
              <a:pPr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usic.yandex.ru/album/20254097/track/97923167?activeTab=about&amp;dir=des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usic.yandex.ru/album/20254097/track/97923167?activeTab=about&amp;dir=des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usic.yandex.ru/album/20254097/track/97923167?activeTab=about&amp;dir=des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usic.yandex.ru/album/20254097/track/97923167?activeTab=about&amp;dir=des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"/>
          <p:cNvSpPr/>
          <p:nvPr/>
        </p:nvSpPr>
        <p:spPr>
          <a:xfrm>
            <a:off x="5092027" y="3361350"/>
            <a:ext cx="10551523" cy="368955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УРОК ФИНЗОЖ"/>
          <p:cNvSpPr txBox="1"/>
          <p:nvPr/>
        </p:nvSpPr>
        <p:spPr>
          <a:xfrm>
            <a:off x="858523" y="3200368"/>
            <a:ext cx="18126757" cy="385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15400"/>
              </a:lnSpc>
              <a:defRPr sz="12000">
                <a:solidFill>
                  <a:srgbClr val="393B3B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ru-RU" sz="10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10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инансовая грамотность </a:t>
            </a:r>
            <a:br>
              <a:rPr lang="ru-RU" sz="100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в художественной литературе</a:t>
            </a:r>
            <a:endParaRPr sz="10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ЧТО МОЖНО СДЕЛАТЬ,…"/>
          <p:cNvSpPr txBox="1"/>
          <p:nvPr/>
        </p:nvSpPr>
        <p:spPr>
          <a:xfrm>
            <a:off x="730384" y="627348"/>
            <a:ext cx="17091790" cy="2457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5100" dirty="0"/>
              <a:t>Сюжеты финансовой грамотности </a:t>
            </a:r>
            <a:r>
              <a:rPr lang="ru-RU" sz="5100" dirty="0" smtClean="0"/>
              <a:t/>
            </a:r>
            <a:br>
              <a:rPr lang="ru-RU" sz="5100" dirty="0" smtClean="0"/>
            </a:br>
            <a:r>
              <a:rPr lang="ru-RU" sz="5100" dirty="0" smtClean="0"/>
              <a:t>в </a:t>
            </a:r>
            <a:r>
              <a:rPr lang="ru-RU" sz="5100" dirty="0"/>
              <a:t>классической </a:t>
            </a:r>
            <a:r>
              <a:rPr lang="ru-RU" sz="5100" dirty="0" smtClean="0"/>
              <a:t>литературе </a:t>
            </a:r>
            <a:br>
              <a:rPr lang="ru-RU" sz="5100" dirty="0" smtClean="0"/>
            </a:br>
            <a:r>
              <a:rPr lang="ru-RU" sz="5100" dirty="0" smtClean="0"/>
              <a:t>ДЛЯ РАЗНЫХ КЛАССОВ ШКОЛЫ</a:t>
            </a:r>
            <a:r>
              <a:rPr sz="5100" b="0" dirty="0" smtClean="0"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</a:t>
            </a:r>
            <a:endParaRPr sz="5100" b="0" dirty="0">
              <a:latin typeface="Arial" panose="020B0604020202020204" pitchFamily="34" charset="0"/>
              <a:ea typeface="Times Roman"/>
              <a:cs typeface="Arial" panose="020B0604020202020204" pitchFamily="34" charset="0"/>
              <a:sym typeface="Times Roman"/>
            </a:endParaRPr>
          </a:p>
        </p:txBody>
      </p:sp>
      <p:grpSp>
        <p:nvGrpSpPr>
          <p:cNvPr id="211" name="Group"/>
          <p:cNvGrpSpPr/>
          <p:nvPr/>
        </p:nvGrpSpPr>
        <p:grpSpPr>
          <a:xfrm>
            <a:off x="730384" y="3544397"/>
            <a:ext cx="16171533" cy="3164969"/>
            <a:chOff x="0" y="-747495"/>
            <a:chExt cx="16171532" cy="3164968"/>
          </a:xfrm>
        </p:grpSpPr>
        <p:sp>
          <p:nvSpPr>
            <p:cNvPr id="209" name="ПОСЛУШАТЬ ПОДКАСТЫ «КРОШ И ГРОШ»…"/>
            <p:cNvSpPr txBox="1"/>
            <p:nvPr/>
          </p:nvSpPr>
          <p:spPr>
            <a:xfrm>
              <a:off x="731959" y="-747495"/>
              <a:ext cx="15439573" cy="31649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«Волшебная лампа Аладдина»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– б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cs typeface="Arial"/>
                </a:rPr>
                <a:t>едность и богатство, внезапное обогащение и распоряжение деньгами</a:t>
              </a: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«Золотая антилопа»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– б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cs typeface="Arial"/>
                </a:rPr>
                <a:t>едность и богатство, разумное потребление</a:t>
              </a:r>
              <a:endParaRPr lang="ru-RU" sz="2900" b="0" cap="small" dirty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Родари Дж. «Приключения Чиполлино»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несправедливая финансовая система</a:t>
              </a: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Толстой А.Н. «Золотой ключик, или Приключения Буратино»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мошенники и мошенничество</a:t>
              </a:r>
              <a:endParaRPr sz="2900" b="0" dirty="0">
                <a:solidFill>
                  <a:srgbClr val="393B3B"/>
                </a:solidFill>
                <a:latin typeface="Arial"/>
                <a:ea typeface="Arial"/>
                <a:cs typeface="Arial"/>
                <a:hlinkClick r:id="rId2"/>
              </a:endParaRPr>
            </a:p>
          </p:txBody>
        </p:sp>
        <p:sp>
          <p:nvSpPr>
            <p:cNvPr id="210" name="B"/>
            <p:cNvSpPr txBox="1"/>
            <p:nvPr/>
          </p:nvSpPr>
          <p:spPr>
            <a:xfrm>
              <a:off x="0" y="-69773"/>
              <a:ext cx="859210" cy="17338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0600" cap="all">
                  <a:solidFill>
                    <a:srgbClr val="144E9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ru-RU" dirty="0">
                  <a:solidFill>
                    <a:srgbClr val="004F9F"/>
                  </a:solidFill>
                </a:rPr>
                <a:t>3</a:t>
              </a:r>
              <a:endParaRPr dirty="0">
                <a:solidFill>
                  <a:srgbClr val="004F9F"/>
                </a:solidFill>
              </a:endParaRPr>
            </a:p>
          </p:txBody>
        </p:sp>
      </p:grpSp>
      <p:grpSp>
        <p:nvGrpSpPr>
          <p:cNvPr id="214" name="Group"/>
          <p:cNvGrpSpPr/>
          <p:nvPr/>
        </p:nvGrpSpPr>
        <p:grpSpPr>
          <a:xfrm>
            <a:off x="813730" y="7561747"/>
            <a:ext cx="20648672" cy="3294095"/>
            <a:chOff x="0" y="0"/>
            <a:chExt cx="20648671" cy="2477152"/>
          </a:xfrm>
        </p:grpSpPr>
        <p:sp>
          <p:nvSpPr>
            <p:cNvPr id="212" name="ПОСМОТРЕТЬ МУЛЬТФИЛЬМЫ:…"/>
            <p:cNvSpPr txBox="1"/>
            <p:nvPr/>
          </p:nvSpPr>
          <p:spPr>
            <a:xfrm>
              <a:off x="731959" y="0"/>
              <a:ext cx="19916712" cy="24771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«Баллады о Робин Гуде»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социальная ответственность богатых</a:t>
              </a: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</a:rPr>
                <a:t>Носов Н.Н. </a:t>
              </a: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«Незнайка на Луне»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финансовые взаимоотношения и инструменты</a:t>
              </a: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Олеша Ю.К. «Три толстяка»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несправедливая финансовая система </a:t>
              </a: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Пушкин А.С. «Сказка о рыбаке и рыбке»</a:t>
              </a:r>
              <a:r>
                <a:rPr lang="ru-RU" sz="3300" b="0" dirty="0">
                  <a:sym typeface="Arial"/>
                </a:rPr>
                <a:t>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cs typeface="Arial"/>
                </a:rPr>
                <a:t>от «владычицы морской» до «разбитого корыта»</a:t>
              </a: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Твен М. «Принц и нищий»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социальная ответственность богатых</a:t>
              </a:r>
              <a:endParaRPr lang="ru-RU" sz="2900" b="0" dirty="0">
                <a:solidFill>
                  <a:srgbClr val="393B3B"/>
                </a:solidFill>
                <a:latin typeface="Arial"/>
                <a:cs typeface="Arial"/>
              </a:endParaRPr>
            </a:p>
          </p:txBody>
        </p:sp>
        <p:sp>
          <p:nvSpPr>
            <p:cNvPr id="213" name="C"/>
            <p:cNvSpPr txBox="1"/>
            <p:nvPr/>
          </p:nvSpPr>
          <p:spPr>
            <a:xfrm>
              <a:off x="0" y="441445"/>
              <a:ext cx="1463918" cy="15942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10600" cap="all">
                  <a:solidFill>
                    <a:srgbClr val="DF822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ru-RU" dirty="0">
                  <a:solidFill>
                    <a:srgbClr val="EF7D00"/>
                  </a:solidFill>
                </a:rPr>
                <a:t>4</a:t>
              </a:r>
              <a:endParaRPr dirty="0">
                <a:solidFill>
                  <a:srgbClr val="EF7D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42903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ЧТО МОЖНО СДЕЛАТЬ,…"/>
          <p:cNvSpPr txBox="1"/>
          <p:nvPr/>
        </p:nvSpPr>
        <p:spPr>
          <a:xfrm>
            <a:off x="730384" y="627348"/>
            <a:ext cx="14464834" cy="2457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5100" dirty="0"/>
              <a:t>Сюжеты финансовой грамотности </a:t>
            </a:r>
            <a:br>
              <a:rPr lang="ru-RU" sz="5100" dirty="0"/>
            </a:br>
            <a:r>
              <a:rPr lang="ru-RU" sz="5100" dirty="0"/>
              <a:t>в классической литературе </a:t>
            </a:r>
            <a:br>
              <a:rPr lang="ru-RU" sz="5100" dirty="0"/>
            </a:br>
            <a:r>
              <a:rPr lang="ru-RU" sz="5100" dirty="0"/>
              <a:t>ДЛЯ РАЗНЫХ КЛАССОВ ШКОЛЫ</a:t>
            </a:r>
            <a:r>
              <a:rPr lang="ru-RU" sz="5100" b="0" dirty="0"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</a:t>
            </a:r>
            <a:endParaRPr lang="ru-RU" sz="5100" b="0" dirty="0">
              <a:latin typeface="Arial" panose="020B0604020202020204" pitchFamily="34" charset="0"/>
              <a:ea typeface="Times Roman"/>
              <a:cs typeface="Arial" panose="020B0604020202020204" pitchFamily="34" charset="0"/>
              <a:sym typeface="Times Roman"/>
            </a:endParaRPr>
          </a:p>
        </p:txBody>
      </p:sp>
      <p:grpSp>
        <p:nvGrpSpPr>
          <p:cNvPr id="208" name="Group"/>
          <p:cNvGrpSpPr/>
          <p:nvPr/>
        </p:nvGrpSpPr>
        <p:grpSpPr>
          <a:xfrm>
            <a:off x="779214" y="4332417"/>
            <a:ext cx="21234260" cy="1733807"/>
            <a:chOff x="0" y="1025722"/>
            <a:chExt cx="21234259" cy="1263908"/>
          </a:xfrm>
        </p:grpSpPr>
        <p:sp>
          <p:nvSpPr>
            <p:cNvPr id="206" name="ПРИНЯТЬ УЧАСТИЕ В ОЛИМПИАДЕ ПО ФИНАНСОВОЙ ГРАМОТНОСТИ И ПРЕДПРИНИМАТЕЛЬСТВУ…"/>
            <p:cNvSpPr txBox="1"/>
            <p:nvPr/>
          </p:nvSpPr>
          <p:spPr>
            <a:xfrm>
              <a:off x="1514309" y="1238865"/>
              <a:ext cx="19719950" cy="8376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R="718041" algn="l">
                <a:spcBef>
                  <a:spcPts val="1200"/>
                </a:spcBef>
                <a:buClr>
                  <a:srgbClr val="31B7BB"/>
                </a:buClr>
                <a:buSzPct val="100000"/>
                <a:defRPr sz="2900" b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</a:rPr>
                <a:t>Крылов И.А. </a:t>
              </a:r>
              <a:r>
                <a:rPr lang="ru-RU" sz="290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«Бедный богач», «Скупой», «Стрекоза и муравей»</a:t>
              </a:r>
              <a:r>
                <a:rPr lang="ru-RU" sz="290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сберегательное поведение</a:t>
              </a:r>
            </a:p>
            <a:p>
              <a:pPr marR="718041" algn="l">
                <a:spcBef>
                  <a:spcPts val="1200"/>
                </a:spcBef>
                <a:buClr>
                  <a:srgbClr val="31B7BB"/>
                </a:buClr>
                <a:buSzPct val="100000"/>
                <a:defRPr sz="2900" b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Пушкин А.С. «Сказка о рыбаке и рыбке»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 - от «владычицы морской» до «разбитого корыта</a:t>
              </a:r>
              <a:r>
                <a:rPr lang="ru-RU" sz="2900" b="0" dirty="0" smtClean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»</a:t>
              </a:r>
              <a:endParaRPr lang="ru-RU" sz="2900" b="0" dirty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А"/>
            <p:cNvSpPr txBox="1"/>
            <p:nvPr/>
          </p:nvSpPr>
          <p:spPr>
            <a:xfrm>
              <a:off x="0" y="1025722"/>
              <a:ext cx="859210" cy="12639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0600" cap="all">
                  <a:solidFill>
                    <a:srgbClr val="5EB4B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ru-RU" dirty="0" smtClean="0">
                  <a:solidFill>
                    <a:srgbClr val="31B7BC"/>
                  </a:solidFill>
                </a:rPr>
                <a:t>5</a:t>
              </a:r>
              <a:endParaRPr dirty="0">
                <a:solidFill>
                  <a:srgbClr val="31B7BC"/>
                </a:solidFill>
              </a:endParaRPr>
            </a:p>
          </p:txBody>
        </p:sp>
      </p:grpSp>
      <p:grpSp>
        <p:nvGrpSpPr>
          <p:cNvPr id="211" name="Group"/>
          <p:cNvGrpSpPr/>
          <p:nvPr/>
        </p:nvGrpSpPr>
        <p:grpSpPr>
          <a:xfrm>
            <a:off x="813730" y="6667207"/>
            <a:ext cx="16171533" cy="1753713"/>
            <a:chOff x="0" y="-69773"/>
            <a:chExt cx="16171532" cy="1753712"/>
          </a:xfrm>
        </p:grpSpPr>
        <p:sp>
          <p:nvSpPr>
            <p:cNvPr id="209" name="ПОСЛУШАТЬ ПОДКАСТЫ «КРОШ И ГРОШ»…"/>
            <p:cNvSpPr txBox="1"/>
            <p:nvPr/>
          </p:nvSpPr>
          <p:spPr>
            <a:xfrm>
              <a:off x="731959" y="-13961"/>
              <a:ext cx="15439573" cy="1697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Грин А.С. «Алые паруса»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– финансовая подушка безопасности</a:t>
              </a: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Пушкин А.С. «Скупой рыцарь»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скупцы, расточители и ростовщики</a:t>
              </a: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Пушкин А.С. «Дубровский»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уроки тяжбы пушкинских времен</a:t>
              </a:r>
              <a:endParaRPr sz="2900" b="0" dirty="0">
                <a:solidFill>
                  <a:srgbClr val="393B3B"/>
                </a:solidFill>
                <a:latin typeface="Arial"/>
                <a:ea typeface="Arial"/>
                <a:cs typeface="Arial"/>
                <a:hlinkClick r:id="rId2"/>
              </a:endParaRPr>
            </a:p>
          </p:txBody>
        </p:sp>
        <p:sp>
          <p:nvSpPr>
            <p:cNvPr id="210" name="B"/>
            <p:cNvSpPr txBox="1"/>
            <p:nvPr/>
          </p:nvSpPr>
          <p:spPr>
            <a:xfrm>
              <a:off x="0" y="-69773"/>
              <a:ext cx="859210" cy="17338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0600" cap="all">
                  <a:solidFill>
                    <a:srgbClr val="144E9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ru-RU" dirty="0" smtClean="0">
                  <a:solidFill>
                    <a:srgbClr val="004F9F"/>
                  </a:solidFill>
                </a:rPr>
                <a:t>6</a:t>
              </a:r>
              <a:endParaRPr dirty="0">
                <a:solidFill>
                  <a:srgbClr val="004F9F"/>
                </a:solidFill>
              </a:endParaRPr>
            </a:p>
          </p:txBody>
        </p:sp>
      </p:grpSp>
      <p:grpSp>
        <p:nvGrpSpPr>
          <p:cNvPr id="214" name="Group"/>
          <p:cNvGrpSpPr/>
          <p:nvPr/>
        </p:nvGrpSpPr>
        <p:grpSpPr>
          <a:xfrm>
            <a:off x="813730" y="8802838"/>
            <a:ext cx="20648672" cy="2477153"/>
            <a:chOff x="0" y="0"/>
            <a:chExt cx="20648671" cy="2477152"/>
          </a:xfrm>
        </p:grpSpPr>
        <p:sp>
          <p:nvSpPr>
            <p:cNvPr id="212" name="ПОСМОТРЕТЬ МУЛЬТФИЛЬМЫ:…"/>
            <p:cNvSpPr txBox="1"/>
            <p:nvPr/>
          </p:nvSpPr>
          <p:spPr>
            <a:xfrm>
              <a:off x="731959" y="0"/>
              <a:ext cx="19916712" cy="24771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</a:rPr>
                <a:t>Гоголь Н.В. </a:t>
              </a: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«Ночь накануне Ивана Купалы», «Портрет»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внезапное обогащение — удача или катастрофа?</a:t>
              </a: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Лермонтов М.Ю. «Песня про купца Калашникова»</a:t>
              </a:r>
              <a:r>
                <a:rPr lang="ru-RU" sz="3300" b="0" dirty="0" smtClean="0">
                  <a:sym typeface="Arial"/>
                </a:rPr>
                <a:t>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жалование или предпринимательство?</a:t>
              </a:r>
              <a:endParaRPr lang="ru-RU" sz="2900" b="0" dirty="0">
                <a:solidFill>
                  <a:srgbClr val="393B3B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3" name="C"/>
            <p:cNvSpPr txBox="1"/>
            <p:nvPr/>
          </p:nvSpPr>
          <p:spPr>
            <a:xfrm>
              <a:off x="0" y="441445"/>
              <a:ext cx="1463918" cy="15942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10600" cap="all">
                  <a:solidFill>
                    <a:srgbClr val="DF822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ru-RU" dirty="0" smtClean="0">
                  <a:solidFill>
                    <a:srgbClr val="EF7D00"/>
                  </a:solidFill>
                </a:rPr>
                <a:t>7</a:t>
              </a:r>
              <a:endParaRPr dirty="0">
                <a:solidFill>
                  <a:srgbClr val="EF7D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04758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ЧТО МОЖНО СДЕЛАТЬ,…"/>
          <p:cNvSpPr txBox="1"/>
          <p:nvPr/>
        </p:nvSpPr>
        <p:spPr>
          <a:xfrm>
            <a:off x="730384" y="627348"/>
            <a:ext cx="14464834" cy="2457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5100" dirty="0"/>
              <a:t>Сюжеты финансовой грамотности </a:t>
            </a:r>
            <a:br>
              <a:rPr lang="ru-RU" sz="5100" dirty="0"/>
            </a:br>
            <a:r>
              <a:rPr lang="ru-RU" sz="5100" dirty="0"/>
              <a:t>в классической литературе </a:t>
            </a:r>
            <a:br>
              <a:rPr lang="ru-RU" sz="5100" dirty="0"/>
            </a:br>
            <a:r>
              <a:rPr lang="ru-RU" sz="5100" dirty="0"/>
              <a:t>ДЛЯ РАЗНЫХ КЛАССОВ ШКОЛЫ</a:t>
            </a:r>
            <a:r>
              <a:rPr lang="ru-RU" sz="5100" b="0" dirty="0"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</a:t>
            </a:r>
            <a:endParaRPr lang="ru-RU" sz="5100" b="0" dirty="0">
              <a:latin typeface="Arial" panose="020B0604020202020204" pitchFamily="34" charset="0"/>
              <a:ea typeface="Times Roman"/>
              <a:cs typeface="Arial" panose="020B0604020202020204" pitchFamily="34" charset="0"/>
              <a:sym typeface="Times Roman"/>
            </a:endParaRPr>
          </a:p>
        </p:txBody>
      </p:sp>
      <p:grpSp>
        <p:nvGrpSpPr>
          <p:cNvPr id="211" name="Group"/>
          <p:cNvGrpSpPr/>
          <p:nvPr/>
        </p:nvGrpSpPr>
        <p:grpSpPr>
          <a:xfrm>
            <a:off x="813730" y="3772991"/>
            <a:ext cx="16171533" cy="1733808"/>
            <a:chOff x="0" y="-69773"/>
            <a:chExt cx="16171532" cy="1733807"/>
          </a:xfrm>
        </p:grpSpPr>
        <p:sp>
          <p:nvSpPr>
            <p:cNvPr id="209" name="ПОСЛУШАТЬ ПОДКАСТЫ «КРОШ И ГРОШ»…"/>
            <p:cNvSpPr txBox="1"/>
            <p:nvPr/>
          </p:nvSpPr>
          <p:spPr>
            <a:xfrm>
              <a:off x="731959" y="273297"/>
              <a:ext cx="15439573" cy="11233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 smtClean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Гоголь Н.В. «Ревизор»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– </a:t>
              </a:r>
              <a:r>
                <a:rPr lang="ru-RU" sz="2900" b="0" dirty="0" smtClean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финансовые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стратегии Хлестакова и чиновников города </a:t>
              </a:r>
              <a:r>
                <a:rPr lang="ru-RU" sz="2900" b="0" dirty="0" smtClean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 lang="ru-RU" sz="2900" b="0" dirty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 smtClean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Тургенев И.С. «Хорь и </a:t>
              </a:r>
              <a:r>
                <a:rPr lang="ru-RU" sz="2900" b="0" cap="small" dirty="0" err="1" smtClean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Калиныч</a:t>
              </a:r>
              <a:r>
                <a:rPr lang="ru-RU" sz="2900" b="0" cap="small" dirty="0" smtClean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г</a:t>
              </a:r>
              <a:r>
                <a:rPr lang="ru-RU" sz="2900" b="0" dirty="0" smtClean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рамотная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финансово-хозяйственная </a:t>
              </a:r>
              <a:r>
                <a:rPr lang="ru-RU" sz="2900" b="0" dirty="0" smtClean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стратегия</a:t>
              </a:r>
              <a:endParaRPr sz="2900" b="0" dirty="0">
                <a:solidFill>
                  <a:srgbClr val="393B3B"/>
                </a:solidFill>
                <a:latin typeface="Arial"/>
                <a:ea typeface="Arial"/>
                <a:cs typeface="Arial"/>
                <a:hlinkClick r:id="rId2"/>
              </a:endParaRPr>
            </a:p>
          </p:txBody>
        </p:sp>
        <p:sp>
          <p:nvSpPr>
            <p:cNvPr id="210" name="B"/>
            <p:cNvSpPr txBox="1"/>
            <p:nvPr/>
          </p:nvSpPr>
          <p:spPr>
            <a:xfrm>
              <a:off x="0" y="-69773"/>
              <a:ext cx="859210" cy="17338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0600" cap="all">
                  <a:solidFill>
                    <a:srgbClr val="144E9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n-US" dirty="0" smtClean="0">
                  <a:solidFill>
                    <a:srgbClr val="004F9F"/>
                  </a:solidFill>
                </a:rPr>
                <a:t>8</a:t>
              </a:r>
              <a:endParaRPr dirty="0">
                <a:solidFill>
                  <a:srgbClr val="004F9F"/>
                </a:solidFill>
              </a:endParaRPr>
            </a:p>
          </p:txBody>
        </p:sp>
      </p:grpSp>
      <p:grpSp>
        <p:nvGrpSpPr>
          <p:cNvPr id="214" name="Group"/>
          <p:cNvGrpSpPr/>
          <p:nvPr/>
        </p:nvGrpSpPr>
        <p:grpSpPr>
          <a:xfrm>
            <a:off x="813730" y="6222045"/>
            <a:ext cx="20648672" cy="2477153"/>
            <a:chOff x="0" y="0"/>
            <a:chExt cx="20648671" cy="2477152"/>
          </a:xfrm>
        </p:grpSpPr>
        <p:sp>
          <p:nvSpPr>
            <p:cNvPr id="212" name="ПОСМОТРЕТЬ МУЛЬТФИЛЬМЫ:…"/>
            <p:cNvSpPr txBox="1"/>
            <p:nvPr/>
          </p:nvSpPr>
          <p:spPr>
            <a:xfrm>
              <a:off x="731959" y="0"/>
              <a:ext cx="19916712" cy="24771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</a:rPr>
                <a:t>Гоголь Н.В. </a:t>
              </a:r>
              <a:r>
                <a:rPr lang="ru-RU" sz="2900" b="0" cap="small" dirty="0" smtClean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«Мертвые души»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</a:t>
              </a:r>
              <a:r>
                <a:rPr lang="ru-RU" sz="2900" b="0" dirty="0" smtClean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мошенники и мошенничество</a:t>
              </a: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 smtClean="0">
                  <a:solidFill>
                    <a:srgbClr val="31B7BB"/>
                  </a:solidFill>
                  <a:latin typeface="Arial"/>
                  <a:ea typeface="Arial"/>
                  <a:cs typeface="Arial"/>
                </a:rPr>
                <a:t>Мольер </a:t>
              </a:r>
              <a:r>
                <a:rPr lang="ru-RU" sz="2900" b="0" cap="small" dirty="0" smtClean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«Тартюф»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мошенники и мошенничество</a:t>
              </a: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 smtClean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Пушкин А.С. «Евгений Онегин»</a:t>
              </a:r>
              <a:r>
                <a:rPr lang="ru-RU" sz="3300" b="0" dirty="0" smtClean="0">
                  <a:sym typeface="Arial"/>
                </a:rPr>
                <a:t>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</a:t>
              </a:r>
              <a:r>
                <a:rPr lang="ru-RU" sz="2900" b="0" dirty="0" smtClean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жизнь в долг</a:t>
              </a:r>
              <a:endParaRPr lang="ru-RU" sz="2900" b="0" dirty="0">
                <a:solidFill>
                  <a:srgbClr val="393B3B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3" name="C"/>
            <p:cNvSpPr txBox="1"/>
            <p:nvPr/>
          </p:nvSpPr>
          <p:spPr>
            <a:xfrm>
              <a:off x="0" y="441445"/>
              <a:ext cx="1463918" cy="15942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10600" cap="all">
                  <a:solidFill>
                    <a:srgbClr val="DF822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n-US" dirty="0" smtClean="0">
                  <a:solidFill>
                    <a:srgbClr val="EF7D00"/>
                  </a:solidFill>
                </a:rPr>
                <a:t>9</a:t>
              </a:r>
              <a:endParaRPr dirty="0">
                <a:solidFill>
                  <a:srgbClr val="EF7D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1326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ЧТО МОЖНО СДЕЛАТЬ,…"/>
          <p:cNvSpPr txBox="1"/>
          <p:nvPr/>
        </p:nvSpPr>
        <p:spPr>
          <a:xfrm>
            <a:off x="730384" y="627348"/>
            <a:ext cx="14464834" cy="2457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5100" dirty="0"/>
              <a:t>Сюжеты финансовой грамотности </a:t>
            </a:r>
            <a:br>
              <a:rPr lang="ru-RU" sz="5100" dirty="0"/>
            </a:br>
            <a:r>
              <a:rPr lang="ru-RU" sz="5100" dirty="0"/>
              <a:t>в классической литературе </a:t>
            </a:r>
            <a:br>
              <a:rPr lang="ru-RU" sz="5100" dirty="0"/>
            </a:br>
            <a:r>
              <a:rPr lang="ru-RU" sz="5100" dirty="0"/>
              <a:t>ДЛЯ РАЗНЫХ КЛАССОВ ШКОЛЫ</a:t>
            </a:r>
            <a:r>
              <a:rPr lang="ru-RU" sz="5100" b="0" dirty="0"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</a:t>
            </a:r>
            <a:endParaRPr lang="ru-RU" sz="5100" b="0" dirty="0">
              <a:latin typeface="Arial" panose="020B0604020202020204" pitchFamily="34" charset="0"/>
              <a:ea typeface="Times Roman"/>
              <a:cs typeface="Arial" panose="020B0604020202020204" pitchFamily="34" charset="0"/>
              <a:sym typeface="Times Roman"/>
            </a:endParaRPr>
          </a:p>
        </p:txBody>
      </p:sp>
      <p:grpSp>
        <p:nvGrpSpPr>
          <p:cNvPr id="211" name="Group"/>
          <p:cNvGrpSpPr/>
          <p:nvPr/>
        </p:nvGrpSpPr>
        <p:grpSpPr>
          <a:xfrm>
            <a:off x="866911" y="3303422"/>
            <a:ext cx="16620106" cy="5781070"/>
            <a:chOff x="0" y="-2055545"/>
            <a:chExt cx="16620105" cy="5781069"/>
          </a:xfrm>
        </p:grpSpPr>
        <p:sp>
          <p:nvSpPr>
            <p:cNvPr id="209" name="ПОСЛУШАТЬ ПОДКАСТЫ «КРОШ И ГРОШ»…"/>
            <p:cNvSpPr txBox="1"/>
            <p:nvPr/>
          </p:nvSpPr>
          <p:spPr>
            <a:xfrm>
              <a:off x="1180532" y="-2055545"/>
              <a:ext cx="15439573" cy="5781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 smtClean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Гончаров И.А. «Обломов»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– </a:t>
              </a:r>
              <a:r>
                <a:rPr lang="ru-RU" sz="2900" b="0" dirty="0" smtClean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финансово-хозяйственные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стратегии русского дворянства второй половины XIX </a:t>
              </a:r>
              <a:r>
                <a:rPr lang="ru-RU" sz="2900" b="0" dirty="0" smtClean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века</a:t>
              </a: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 smtClean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Достоевский Ф.М. «Преступление и наказание»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– </a:t>
              </a:r>
              <a:r>
                <a:rPr lang="ru-RU" sz="2900" b="0" dirty="0" smtClean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ростовщичество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и издательский проект </a:t>
              </a:r>
              <a:r>
                <a:rPr lang="ru-RU" sz="2900" b="0" dirty="0" smtClean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Разумихина</a:t>
              </a:r>
              <a:endParaRPr lang="ru-RU" sz="2900" b="0" dirty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 smtClean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Островский А.Н. «Свои люди – сочтемся»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– </a:t>
              </a:r>
              <a:r>
                <a:rPr lang="ru-RU" sz="2900" b="0" dirty="0" smtClean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банкротство финансовое и моральное</a:t>
              </a:r>
              <a:endParaRPr lang="ru-RU" sz="2900" b="0" dirty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 smtClean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Толстой Л.Н. «Война и мир»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финансово-хозяйственные стратегии русского дворянства второй половины XIX </a:t>
              </a:r>
              <a:r>
                <a:rPr lang="ru-RU" sz="2900" b="0" dirty="0" smtClean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века</a:t>
              </a: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Толстой Л.Н. </a:t>
              </a:r>
              <a:r>
                <a:rPr lang="ru-RU" sz="2900" b="0" cap="small" dirty="0" smtClean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«Анна Каренина»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</a:t>
              </a:r>
              <a:r>
                <a:rPr lang="ru-RU" sz="2900" b="0" dirty="0" smtClean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личные бюджеты и финансовые стратегии героев</a:t>
              </a: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 smtClean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Тургенев «Отцы и дети»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финансово-хозяйственные стратегии русского дворянства второй половины XIX </a:t>
              </a:r>
              <a:r>
                <a:rPr lang="ru-RU" sz="2900" b="0" dirty="0" smtClean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века</a:t>
              </a: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 smtClean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Шекспир У. «Король Лир»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</a:t>
              </a:r>
              <a:r>
                <a:rPr lang="ru-RU" sz="2900" b="0" dirty="0" smtClean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банкротство финансовое и моральное</a:t>
              </a:r>
              <a:endParaRPr sz="2900" b="0" dirty="0">
                <a:solidFill>
                  <a:srgbClr val="393B3B"/>
                </a:solidFill>
                <a:latin typeface="Arial"/>
                <a:ea typeface="Arial"/>
                <a:cs typeface="Arial"/>
                <a:hlinkClick r:id="rId2"/>
              </a:endParaRPr>
            </a:p>
          </p:txBody>
        </p:sp>
        <p:sp>
          <p:nvSpPr>
            <p:cNvPr id="210" name="B"/>
            <p:cNvSpPr txBox="1"/>
            <p:nvPr/>
          </p:nvSpPr>
          <p:spPr>
            <a:xfrm>
              <a:off x="0" y="-69773"/>
              <a:ext cx="1615827" cy="17338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0600" cap="all">
                  <a:solidFill>
                    <a:srgbClr val="144E9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n-US" dirty="0" smtClean="0">
                  <a:solidFill>
                    <a:srgbClr val="004F9F"/>
                  </a:solidFill>
                </a:rPr>
                <a:t>10</a:t>
              </a:r>
              <a:endParaRPr dirty="0">
                <a:solidFill>
                  <a:srgbClr val="004F9F"/>
                </a:solidFill>
              </a:endParaRPr>
            </a:p>
          </p:txBody>
        </p:sp>
      </p:grpSp>
      <p:grpSp>
        <p:nvGrpSpPr>
          <p:cNvPr id="214" name="Group"/>
          <p:cNvGrpSpPr/>
          <p:nvPr/>
        </p:nvGrpSpPr>
        <p:grpSpPr>
          <a:xfrm>
            <a:off x="866911" y="9620179"/>
            <a:ext cx="21097246" cy="2477153"/>
            <a:chOff x="-1" y="-6227"/>
            <a:chExt cx="21097245" cy="2477152"/>
          </a:xfrm>
        </p:grpSpPr>
        <p:sp>
          <p:nvSpPr>
            <p:cNvPr id="212" name="ПОСМОТРЕТЬ МУЛЬТФИЛЬМЫ:…"/>
            <p:cNvSpPr txBox="1"/>
            <p:nvPr/>
          </p:nvSpPr>
          <p:spPr>
            <a:xfrm>
              <a:off x="1180532" y="-6227"/>
              <a:ext cx="19916712" cy="24771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 smtClean="0">
                  <a:solidFill>
                    <a:srgbClr val="31B7BB"/>
                  </a:solidFill>
                  <a:latin typeface="Arial"/>
                  <a:ea typeface="Arial"/>
                  <a:cs typeface="Arial"/>
                </a:rPr>
                <a:t>Зощенко М.М. </a:t>
              </a:r>
              <a:r>
                <a:rPr lang="ru-RU" sz="2900" b="0" cap="small" dirty="0" smtClean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«Голубая книга»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</a:t>
              </a:r>
              <a:r>
                <a:rPr lang="ru-RU" sz="2900" b="0" dirty="0" smtClean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проблемы отношения к деньгам</a:t>
              </a: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 smtClean="0">
                  <a:solidFill>
                    <a:srgbClr val="31B7BB"/>
                  </a:solidFill>
                  <a:latin typeface="Arial"/>
                  <a:ea typeface="Arial"/>
                  <a:cs typeface="Arial"/>
                </a:rPr>
                <a:t>Чехов А.П. </a:t>
              </a:r>
              <a:r>
                <a:rPr lang="ru-RU" sz="2900" b="0" cap="small" dirty="0" smtClean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«Вишневый сад»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</a:t>
              </a:r>
              <a:r>
                <a:rPr lang="ru-RU" sz="2900" b="0" dirty="0" smtClean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финансовые уроки пьесы</a:t>
              </a:r>
              <a:endParaRPr lang="ru-RU" sz="2900" b="0" dirty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C"/>
            <p:cNvSpPr txBox="1"/>
            <p:nvPr/>
          </p:nvSpPr>
          <p:spPr>
            <a:xfrm>
              <a:off x="-1" y="441445"/>
              <a:ext cx="1791447" cy="15942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10600" cap="all">
                  <a:solidFill>
                    <a:srgbClr val="DF822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n-US" dirty="0" smtClean="0">
                  <a:solidFill>
                    <a:srgbClr val="EF7D00"/>
                  </a:solidFill>
                </a:rPr>
                <a:t>11</a:t>
              </a:r>
              <a:endParaRPr dirty="0">
                <a:solidFill>
                  <a:srgbClr val="EF7D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01887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430</Words>
  <Application>Microsoft Office PowerPoint</Application>
  <PresentationFormat>Произвольный</PresentationFormat>
  <Paragraphs>44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Helvetica Neue</vt:lpstr>
      <vt:lpstr>Helvetica Neue Light</vt:lpstr>
      <vt:lpstr>Helvetica Neue Medium</vt:lpstr>
      <vt:lpstr>Times Roman</vt:lpstr>
      <vt:lpstr>Verdana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Воротникова Татьяна Александровна</dc:creator>
  <cp:lastModifiedBy>Воротникова Татьяна Александровна</cp:lastModifiedBy>
  <cp:revision>24</cp:revision>
  <dcterms:modified xsi:type="dcterms:W3CDTF">2022-10-05T14:21:03Z</dcterms:modified>
</cp:coreProperties>
</file>