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9" r:id="rId11"/>
    <p:sldId id="265" r:id="rId12"/>
    <p:sldId id="271" r:id="rId13"/>
    <p:sldId id="266" r:id="rId14"/>
    <p:sldId id="267" r:id="rId15"/>
    <p:sldId id="268" r:id="rId16"/>
  </p:sldIdLst>
  <p:sldSz cx="14630400" cy="8229600"/>
  <p:notesSz cx="8229600" cy="14630400"/>
  <p:embeddedFontLst>
    <p:embeddedFont>
      <p:font typeface="Bookman Old Style" pitchFamily="18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676" autoAdjust="0"/>
    <p:restoredTop sz="94610" autoAdjust="0"/>
  </p:normalViewPr>
  <p:slideViewPr>
    <p:cSldViewPr snapToGrid="0" snapToObjects="1">
      <p:cViewPr varScale="1">
        <p:scale>
          <a:sx n="76" d="100"/>
          <a:sy n="76" d="100"/>
        </p:scale>
        <p:origin x="-576" y="-102"/>
      </p:cViewPr>
      <p:guideLst>
        <p:guide orient="horz" pos="2592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78500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2019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hyperlink" Target="mailto:econom@dalnerokrug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70652" y="343834"/>
            <a:ext cx="7775496" cy="2443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38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Строительство завода по производству картонной упаковки с полным циклом переработки сырья</a:t>
            </a:r>
            <a:endParaRPr lang="en-US" sz="3800" dirty="0">
              <a:latin typeface="Bookman Old Style" panose="020506040505050202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170652" y="4219190"/>
            <a:ext cx="7775496" cy="11730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Завод по производству картонной упаковки объединит передовые технологии производства упаковки с экологически ответственным подходом к переработке сырья.</a:t>
            </a:r>
            <a:endParaRPr lang="en-US" sz="1900" dirty="0">
              <a:latin typeface="Bookman Old Style" panose="020506040505050202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170652" y="5612102"/>
            <a:ext cx="7775496" cy="19550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19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Проект нацелен на решение проблемы дефицита качественной упаковки в Дальневосточном федеральном округе и развитие экспортного потенциала в страны Азиатско-Тихоокеанского региона. Приглашаем инвесторов к взаимовыгодному сотрудничеству в реализации этой перспективной инициативы.</a:t>
            </a:r>
            <a:endParaRPr lang="en-US" sz="1900" dirty="0">
              <a:latin typeface="Bookman Old Style" panose="02050604050505020204" pitchFamily="18" charset="0"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xmlns="" id="{4836CD05-EF2A-6749-80C2-7300D7FB7E74}"/>
              </a:ext>
            </a:extLst>
          </p:cNvPr>
          <p:cNvSpPr/>
          <p:nvPr/>
        </p:nvSpPr>
        <p:spPr>
          <a:xfrm>
            <a:off x="6170652" y="3165054"/>
            <a:ext cx="7775496" cy="676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ru-RU" sz="1900" dirty="0">
                <a:latin typeface="Bookman Old Style" panose="02050604050505020204" pitchFamily="18" charset="0"/>
              </a:rPr>
              <a:t>Субъект РФ: Приморский край, </a:t>
            </a:r>
            <a:r>
              <a:rPr lang="ru-RU" sz="1900" dirty="0" err="1">
                <a:latin typeface="Bookman Old Style" panose="02050604050505020204" pitchFamily="18" charset="0"/>
              </a:rPr>
              <a:t>Дальнереченский</a:t>
            </a:r>
            <a:r>
              <a:rPr lang="ru-RU" sz="1900" dirty="0">
                <a:latin typeface="Bookman Old Style" panose="02050604050505020204" pitchFamily="18" charset="0"/>
              </a:rPr>
              <a:t> </a:t>
            </a:r>
            <a:r>
              <a:rPr lang="ru-RU" sz="1900" dirty="0" smtClean="0">
                <a:latin typeface="Bookman Old Style" panose="02050604050505020204" pitchFamily="18" charset="0"/>
              </a:rPr>
              <a:t>городской</a:t>
            </a:r>
          </a:p>
          <a:p>
            <a:pPr marL="0" indent="0" algn="l">
              <a:lnSpc>
                <a:spcPts val="3050"/>
              </a:lnSpc>
              <a:buNone/>
            </a:pPr>
            <a:r>
              <a:rPr lang="ru-RU" sz="1900" dirty="0" smtClean="0">
                <a:latin typeface="Bookman Old Style" panose="02050604050505020204" pitchFamily="18" charset="0"/>
              </a:rPr>
              <a:t> </a:t>
            </a:r>
            <a:r>
              <a:rPr lang="ru-RU" sz="1900" dirty="0">
                <a:latin typeface="Bookman Old Style" panose="02050604050505020204" pitchFamily="18" charset="0"/>
              </a:rPr>
              <a:t>округ</a:t>
            </a:r>
            <a:endParaRPr lang="en-US" sz="19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4926" y="433581"/>
            <a:ext cx="7716679" cy="12744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Тренды развития и обеспечение ресурсами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34926" y="1854409"/>
            <a:ext cx="7716679" cy="2854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Отрасль картонной упаковки переживает период устойчивого роста, обусловленный несколькими факторами: увеличением спроса на биоразлагаемую упаковку, бурным развитием электронной коммерции и сельскохозяйственного сектора. Государственная поддержка в рамках нацпроекта «Экология» создает дополнительные стимулы для развития переработки и замкнутого производственного цикла.</a:t>
            </a:r>
            <a:endParaRPr lang="en-US" dirty="0">
              <a:latin typeface="Bookman Old Style" panose="020506040505050202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34926" y="5193429"/>
            <a:ext cx="7716679" cy="2038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Ресурсная база проекта обеспечивается доступом к 80-100 тыс. тонн макулатуры ежегодно только в Приморском крае. Дополнительные источники сырья доступны в соседних регионах и потенциально из Китая, что гарантирует стабильные поставки.</a:t>
            </a:r>
            <a:endParaRPr lang="en-US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690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3879" y="319384"/>
            <a:ext cx="6184821" cy="4947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5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Потенциальные потребители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768" y="1246346"/>
            <a:ext cx="1673423" cy="1123593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216" y="1813798"/>
            <a:ext cx="222528" cy="27813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929426" y="1404580"/>
            <a:ext cx="4510683" cy="395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Торговые сети и e-commerce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4929426" y="1895118"/>
            <a:ext cx="4742378" cy="316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Крупнейшие потребители с устойчивым спросом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  <p:sp>
        <p:nvSpPr>
          <p:cNvPr id="7" name="Shape 3"/>
          <p:cNvSpPr/>
          <p:nvPr/>
        </p:nvSpPr>
        <p:spPr>
          <a:xfrm>
            <a:off x="4810720" y="2380178"/>
            <a:ext cx="9226272" cy="11430"/>
          </a:xfrm>
          <a:prstGeom prst="roundRect">
            <a:avLst>
              <a:gd name="adj" fmla="val 207719"/>
            </a:avLst>
          </a:prstGeom>
          <a:solidFill>
            <a:srgbClr val="CBC5B8"/>
          </a:solidFill>
          <a:ln/>
        </p:spPr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0997" y="2409468"/>
            <a:ext cx="3346847" cy="1123593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3097" y="2832140"/>
            <a:ext cx="222528" cy="27813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766078" y="2567702"/>
            <a:ext cx="4004310" cy="395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Рыбопереработка и АПК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11" name="Text 5"/>
          <p:cNvSpPr/>
          <p:nvPr/>
        </p:nvSpPr>
        <p:spPr>
          <a:xfrm>
            <a:off x="5766078" y="3058239"/>
            <a:ext cx="4004310" cy="316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Ключевые отрасли Дальнего Востока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  <p:sp>
        <p:nvSpPr>
          <p:cNvPr id="12" name="Shape 6"/>
          <p:cNvSpPr/>
          <p:nvPr/>
        </p:nvSpPr>
        <p:spPr>
          <a:xfrm>
            <a:off x="5647373" y="3543300"/>
            <a:ext cx="8389620" cy="11430"/>
          </a:xfrm>
          <a:prstGeom prst="roundRect">
            <a:avLst>
              <a:gd name="adj" fmla="val 207719"/>
            </a:avLst>
          </a:prstGeom>
          <a:solidFill>
            <a:srgbClr val="CBC5B8"/>
          </a:solidFill>
          <a:ln/>
        </p:spPr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4345" y="3572589"/>
            <a:ext cx="5020270" cy="1123593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3216" y="3995261"/>
            <a:ext cx="222528" cy="27813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602849" y="3730823"/>
            <a:ext cx="3864531" cy="395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Логистические центры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16" name="Text 8"/>
          <p:cNvSpPr/>
          <p:nvPr/>
        </p:nvSpPr>
        <p:spPr>
          <a:xfrm>
            <a:off x="6602849" y="4221361"/>
            <a:ext cx="3864531" cy="316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Растущий сегмент рынка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  <p:sp>
        <p:nvSpPr>
          <p:cNvPr id="17" name="Shape 9"/>
          <p:cNvSpPr/>
          <p:nvPr/>
        </p:nvSpPr>
        <p:spPr>
          <a:xfrm>
            <a:off x="6484144" y="4706422"/>
            <a:ext cx="7552849" cy="11430"/>
          </a:xfrm>
          <a:prstGeom prst="roundRect">
            <a:avLst>
              <a:gd name="adj" fmla="val 207719"/>
            </a:avLst>
          </a:prstGeom>
          <a:solidFill>
            <a:srgbClr val="CBC5B8"/>
          </a:solidFill>
          <a:ln/>
        </p:spPr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573" y="4735711"/>
            <a:ext cx="6693694" cy="1123593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23097" y="5158383"/>
            <a:ext cx="222528" cy="278130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7439501" y="4893945"/>
            <a:ext cx="5420320" cy="395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Промпредприятия и экспортёры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21" name="Text 11"/>
          <p:cNvSpPr/>
          <p:nvPr/>
        </p:nvSpPr>
        <p:spPr>
          <a:xfrm>
            <a:off x="7439501" y="5384483"/>
            <a:ext cx="5420320" cy="316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Стабильный сбыт в больших объемах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  <p:sp>
        <p:nvSpPr>
          <p:cNvPr id="22" name="Text 12"/>
          <p:cNvSpPr/>
          <p:nvPr/>
        </p:nvSpPr>
        <p:spPr>
          <a:xfrm>
            <a:off x="553879" y="6037302"/>
            <a:ext cx="13522643" cy="9497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Диверсифицированная клиентская база обеспечивает устойчивость проекта в долгосрочной перспективе. Особенно важными сегментами являются предприятия рыбопереработки и агропромышленного комплекса, составляющие основу экономики Дальнего Востока. Они предъявляют устойчивый спрос на качественную упаковку для своей продукции.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  <p:sp>
        <p:nvSpPr>
          <p:cNvPr id="23" name="Text 13"/>
          <p:cNvSpPr/>
          <p:nvPr/>
        </p:nvSpPr>
        <p:spPr>
          <a:xfrm>
            <a:off x="553879" y="7165062"/>
            <a:ext cx="13522643" cy="633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Развитие электронной коммерции и экспортно-ориентированных производств создает дополнительные возможности для сбыта. Малый бизнес и производители крафтовой продукции формируют нишевый сегмент с высокой добавленной стоимостью.</a:t>
            </a:r>
            <a:endParaRPr lang="en-US" sz="155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15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3157" y="387429"/>
            <a:ext cx="4737259" cy="4402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Каналы сбыта продукции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51629" y="1039058"/>
            <a:ext cx="15240" cy="5970032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5" name="Shape 2"/>
          <p:cNvSpPr/>
          <p:nvPr/>
        </p:nvSpPr>
        <p:spPr>
          <a:xfrm>
            <a:off x="794861" y="1348383"/>
            <a:ext cx="422672" cy="15240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6" name="Shape 3"/>
          <p:cNvSpPr/>
          <p:nvPr/>
        </p:nvSpPr>
        <p:spPr>
          <a:xfrm>
            <a:off x="493157" y="1197531"/>
            <a:ext cx="316944" cy="316944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sp>
        <p:nvSpPr>
          <p:cNvPr id="7" name="Text 4"/>
          <p:cNvSpPr/>
          <p:nvPr/>
        </p:nvSpPr>
        <p:spPr>
          <a:xfrm>
            <a:off x="545961" y="1223903"/>
            <a:ext cx="211336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1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356122" y="1179909"/>
            <a:ext cx="2113598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Прямые продажи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356122" y="1528524"/>
            <a:ext cx="7294721" cy="451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Поставки упаковки напрямую крупным корпоративным клиентам: агропромышленным комплексам, производителям бытовой техники, электроники и товаров народного потребления.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94861" y="2570559"/>
            <a:ext cx="422672" cy="15240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11" name="Shape 8"/>
          <p:cNvSpPr/>
          <p:nvPr/>
        </p:nvSpPr>
        <p:spPr>
          <a:xfrm>
            <a:off x="493157" y="2419707"/>
            <a:ext cx="316944" cy="316944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sp>
        <p:nvSpPr>
          <p:cNvPr id="12" name="Text 9"/>
          <p:cNvSpPr/>
          <p:nvPr/>
        </p:nvSpPr>
        <p:spPr>
          <a:xfrm>
            <a:off x="545961" y="2446080"/>
            <a:ext cx="211336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2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356122" y="2402086"/>
            <a:ext cx="2113598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Дистрибьюторы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356122" y="2750701"/>
            <a:ext cx="7294721" cy="451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Сбыт продукции через региональные и федеральные сети дистрибьюторов упаковки, работающих с оптовыми и промышленными заказчиками.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794861" y="3792736"/>
            <a:ext cx="422672" cy="15240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16" name="Shape 13"/>
          <p:cNvSpPr/>
          <p:nvPr/>
        </p:nvSpPr>
        <p:spPr>
          <a:xfrm>
            <a:off x="493157" y="3641884"/>
            <a:ext cx="316944" cy="316944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sp>
        <p:nvSpPr>
          <p:cNvPr id="17" name="Text 14"/>
          <p:cNvSpPr/>
          <p:nvPr/>
        </p:nvSpPr>
        <p:spPr>
          <a:xfrm>
            <a:off x="545961" y="3668256"/>
            <a:ext cx="211336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3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1356122" y="3624263"/>
            <a:ext cx="2897505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Интернет-платформы B2B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1356122" y="3972878"/>
            <a:ext cx="7294721" cy="451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Продажи через маркетплейсы и B2B-площадки, специализирующиеся на промышленной продукции (например, Allbiz, B2B-Center, поставщики.ру).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794861" y="5014913"/>
            <a:ext cx="422672" cy="15240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21" name="Shape 18"/>
          <p:cNvSpPr/>
          <p:nvPr/>
        </p:nvSpPr>
        <p:spPr>
          <a:xfrm>
            <a:off x="493157" y="4864060"/>
            <a:ext cx="316944" cy="316944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sp>
        <p:nvSpPr>
          <p:cNvPr id="22" name="Text 19"/>
          <p:cNvSpPr/>
          <p:nvPr/>
        </p:nvSpPr>
        <p:spPr>
          <a:xfrm>
            <a:off x="545961" y="4890433"/>
            <a:ext cx="211336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4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1356122" y="4846439"/>
            <a:ext cx="2860358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Розничные точки продаж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1356122" y="5195054"/>
            <a:ext cx="7294721" cy="451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Охват малого бизнеса и физических лиц через магазины упаковки, специализированные отделы в строительных и хозяйственных гипермаркетах.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5" name="Shape 22"/>
          <p:cNvSpPr/>
          <p:nvPr/>
        </p:nvSpPr>
        <p:spPr>
          <a:xfrm>
            <a:off x="794861" y="6237089"/>
            <a:ext cx="422672" cy="15240"/>
          </a:xfrm>
          <a:prstGeom prst="roundRect">
            <a:avLst>
              <a:gd name="adj" fmla="val 138692"/>
            </a:avLst>
          </a:prstGeom>
          <a:solidFill>
            <a:srgbClr val="CBC5B8"/>
          </a:solidFill>
          <a:ln/>
        </p:spPr>
      </p:sp>
      <p:sp>
        <p:nvSpPr>
          <p:cNvPr id="26" name="Shape 23"/>
          <p:cNvSpPr/>
          <p:nvPr/>
        </p:nvSpPr>
        <p:spPr>
          <a:xfrm>
            <a:off x="493157" y="6086237"/>
            <a:ext cx="316944" cy="316944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sp>
        <p:nvSpPr>
          <p:cNvPr id="27" name="Text 24"/>
          <p:cNvSpPr/>
          <p:nvPr/>
        </p:nvSpPr>
        <p:spPr>
          <a:xfrm>
            <a:off x="545961" y="6112609"/>
            <a:ext cx="211336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5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8" name="Text 25"/>
          <p:cNvSpPr/>
          <p:nvPr/>
        </p:nvSpPr>
        <p:spPr>
          <a:xfrm>
            <a:off x="1356122" y="6068616"/>
            <a:ext cx="2947273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Государственные тендеры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sp>
        <p:nvSpPr>
          <p:cNvPr id="29" name="Text 26"/>
          <p:cNvSpPr/>
          <p:nvPr/>
        </p:nvSpPr>
        <p:spPr>
          <a:xfrm>
            <a:off x="1356122" y="6417231"/>
            <a:ext cx="7294721" cy="451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Участие в закупках по 44-ФЗ и 223-ФЗ, включая поставки упаковки для нужд государственных учреждений, логистических и сельхозпроектов.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30" name="Text 27"/>
          <p:cNvSpPr/>
          <p:nvPr/>
        </p:nvSpPr>
        <p:spPr>
          <a:xfrm>
            <a:off x="493157" y="7167563"/>
            <a:ext cx="8157686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Предполагается, что основная часть выпускаемой продукции будет ориентирована на внутренний рынок Российской Федерации (примерно 80%), а оставшиеся 20% — на экспорт, преимущественно в страны Азиатско-Тихоокеанского региона.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5663" y="430173"/>
            <a:ext cx="5420558" cy="487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Возможности кооперации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45663" y="1229082"/>
            <a:ext cx="1692354" cy="1106686"/>
          </a:xfrm>
          <a:prstGeom prst="roundRect">
            <a:avLst>
              <a:gd name="adj" fmla="val 2113"/>
            </a:avLst>
          </a:prstGeom>
          <a:solidFill>
            <a:srgbClr val="E5DFD2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93" y="1486185"/>
            <a:ext cx="461556" cy="57688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393871" y="1384935"/>
            <a:ext cx="4137065" cy="389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Экосистема переработки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2393871" y="1868091"/>
            <a:ext cx="4137065" cy="311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Сборщики и сортировщики макулатуры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2315885" y="2326243"/>
            <a:ext cx="11690985" cy="11430"/>
          </a:xfrm>
          <a:prstGeom prst="roundRect">
            <a:avLst>
              <a:gd name="adj" fmla="val 204603"/>
            </a:avLst>
          </a:prstGeom>
          <a:solidFill>
            <a:srgbClr val="CBC5B8"/>
          </a:solidFill>
          <a:ln/>
        </p:spPr>
      </p:sp>
      <p:sp>
        <p:nvSpPr>
          <p:cNvPr id="8" name="Shape 5"/>
          <p:cNvSpPr/>
          <p:nvPr/>
        </p:nvSpPr>
        <p:spPr>
          <a:xfrm>
            <a:off x="545663" y="2413635"/>
            <a:ext cx="3384709" cy="1106686"/>
          </a:xfrm>
          <a:prstGeom prst="roundRect">
            <a:avLst>
              <a:gd name="adj" fmla="val 2113"/>
            </a:avLst>
          </a:prstGeom>
          <a:solidFill>
            <a:srgbClr val="E5DFD2"/>
          </a:solidFill>
          <a:ln/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025" y="2731532"/>
            <a:ext cx="465983" cy="582416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086225" y="2569488"/>
            <a:ext cx="5150525" cy="389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Производственная кооперация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4086225" y="3052643"/>
            <a:ext cx="5150525" cy="311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Печатные и логистические компании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2" name="Shape 8"/>
          <p:cNvSpPr/>
          <p:nvPr/>
        </p:nvSpPr>
        <p:spPr>
          <a:xfrm>
            <a:off x="4008239" y="3510796"/>
            <a:ext cx="9998631" cy="11430"/>
          </a:xfrm>
          <a:prstGeom prst="roundRect">
            <a:avLst>
              <a:gd name="adj" fmla="val 204603"/>
            </a:avLst>
          </a:prstGeom>
          <a:solidFill>
            <a:srgbClr val="CBC5B8"/>
          </a:solidFill>
          <a:ln/>
        </p:spPr>
      </p:sp>
      <p:sp>
        <p:nvSpPr>
          <p:cNvPr id="13" name="Shape 9"/>
          <p:cNvSpPr/>
          <p:nvPr/>
        </p:nvSpPr>
        <p:spPr>
          <a:xfrm>
            <a:off x="545663" y="3598188"/>
            <a:ext cx="5077063" cy="1106686"/>
          </a:xfrm>
          <a:prstGeom prst="roundRect">
            <a:avLst>
              <a:gd name="adj" fmla="val 2113"/>
            </a:avLst>
          </a:prstGeom>
          <a:solidFill>
            <a:srgbClr val="E5DFD2"/>
          </a:solidFill>
          <a:ln/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79" y="3833931"/>
            <a:ext cx="502309" cy="627819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778579" y="3754041"/>
            <a:ext cx="4633317" cy="389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Отраслевое сотрудничество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5778579" y="4237196"/>
            <a:ext cx="4633317" cy="311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Агро- и рыбные производители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7" name="Shape 12"/>
          <p:cNvSpPr/>
          <p:nvPr/>
        </p:nvSpPr>
        <p:spPr>
          <a:xfrm>
            <a:off x="5700593" y="4695349"/>
            <a:ext cx="8306276" cy="11430"/>
          </a:xfrm>
          <a:prstGeom prst="roundRect">
            <a:avLst>
              <a:gd name="adj" fmla="val 204603"/>
            </a:avLst>
          </a:prstGeom>
          <a:solidFill>
            <a:srgbClr val="CBC5B8"/>
          </a:solidFill>
          <a:ln/>
        </p:spPr>
      </p:sp>
      <p:sp>
        <p:nvSpPr>
          <p:cNvPr id="18" name="Shape 13"/>
          <p:cNvSpPr/>
          <p:nvPr/>
        </p:nvSpPr>
        <p:spPr>
          <a:xfrm>
            <a:off x="545663" y="4782741"/>
            <a:ext cx="6769537" cy="1106686"/>
          </a:xfrm>
          <a:prstGeom prst="roundRect">
            <a:avLst>
              <a:gd name="adj" fmla="val 2113"/>
            </a:avLst>
          </a:prstGeom>
          <a:solidFill>
            <a:srgbClr val="E5DFD2"/>
          </a:solidFill>
          <a:ln/>
        </p:spPr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7696" y="5036106"/>
            <a:ext cx="485351" cy="606623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7471053" y="4938593"/>
            <a:ext cx="4711779" cy="389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Международная интеграция</a:t>
            </a:r>
            <a:endParaRPr lang="en-US" sz="2450" dirty="0">
              <a:latin typeface="Bookman Old Style" panose="02050604050505020204" pitchFamily="18" charset="0"/>
            </a:endParaRPr>
          </a:p>
        </p:txBody>
      </p:sp>
      <p:sp>
        <p:nvSpPr>
          <p:cNvPr id="21" name="Text 15"/>
          <p:cNvSpPr/>
          <p:nvPr/>
        </p:nvSpPr>
        <p:spPr>
          <a:xfrm>
            <a:off x="7471053" y="5421749"/>
            <a:ext cx="4777621" cy="311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Экспортная кооперация с КНР, Кореей, Монголией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2" name="Text 16"/>
          <p:cNvSpPr/>
          <p:nvPr/>
        </p:nvSpPr>
        <p:spPr>
          <a:xfrm>
            <a:off x="545663" y="6064806"/>
            <a:ext cx="13539073" cy="935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Проект предусматривает формирование устойчивой экосистемы «сбор – переработка – производство», объединяющей различных участников рынка. Кооперация с сборщиками и сортировщиками макулатуры обеспечит стабильный поток вторсырья, а сотрудничество с печатными и логистическими компаниями расширит производственные возможности.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3" name="Text 17"/>
          <p:cNvSpPr/>
          <p:nvPr/>
        </p:nvSpPr>
        <p:spPr>
          <a:xfrm>
            <a:off x="545663" y="7175659"/>
            <a:ext cx="13539073" cy="6236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Особое внимание уделяется международному сотрудничеству. Расположение предприятия делает возможной экспортную кооперацию, что открывает доступ к обширным зарубежным рынкам.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8644" y="684490"/>
            <a:ext cx="5093970" cy="516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Ресурсное обеспечение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78644" y="1531858"/>
            <a:ext cx="13473113" cy="6612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Проект обеспечен всеми необходимыми ресурсами: инфраструктурой, сырьевой базой, кадрами, финансовой поддержкой и земельным участком.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" y="2379107"/>
            <a:ext cx="3182183" cy="196667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78644" y="4552474"/>
            <a:ext cx="3182183" cy="4133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Сырьевая база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78644" y="5065038"/>
            <a:ext cx="3182183" cy="6612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Доступ к макулатуре и вторсырью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8834" y="2379107"/>
            <a:ext cx="3182303" cy="196679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008834" y="4552593"/>
            <a:ext cx="3182303" cy="8267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Кадровый потенциал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4008834" y="5478542"/>
            <a:ext cx="3182303" cy="9919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Трудовые ресурсы: техникумы, ВУЗы (Дальнереченск, Владивосток, Уссурийск)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144" y="2379107"/>
            <a:ext cx="3182303" cy="1966793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7439144" y="4552593"/>
            <a:ext cx="3182303" cy="8267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Финансовая поддержка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12" name="Text 7"/>
          <p:cNvSpPr/>
          <p:nvPr/>
        </p:nvSpPr>
        <p:spPr>
          <a:xfrm>
            <a:off x="7439144" y="5478542"/>
            <a:ext cx="3182303" cy="9919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Возможность подключения к господдержке (ФРП, региональные фонды)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454" y="2379107"/>
            <a:ext cx="3182303" cy="1966793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0869454" y="4552593"/>
            <a:ext cx="3182303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Инфраструктура и земельный участок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10869454" y="5891927"/>
            <a:ext cx="3182303" cy="16531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Предоставление земельного участка в аренду без проведения торгов, наличие точек подключения к инженерным коммуникациям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8730" y="521651"/>
            <a:ext cx="750236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Контактная информация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827069" y="1933612"/>
            <a:ext cx="7850479" cy="4362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Администрация Дальнереченского городского округа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
</a:t>
            </a:r>
            <a:endParaRPr lang="ru-RU" sz="2200" dirty="0">
              <a:solidFill>
                <a:srgbClr val="4A4A45"/>
              </a:solidFill>
              <a:latin typeface="Bookman Old Style" panose="02050604050505020204" pitchFamily="18" charset="0"/>
              <a:ea typeface="Lato" pitchFamily="34" charset="-122"/>
              <a:cs typeface="Lato" pitchFamily="34" charset="-120"/>
            </a:endParaRPr>
          </a:p>
          <a:p>
            <a:pPr marL="0" indent="0" algn="l">
              <a:lnSpc>
                <a:spcPts val="3550"/>
              </a:lnSpc>
              <a:buNone/>
            </a:pPr>
            <a:r>
              <a:rPr lang="en-US" sz="2200" b="1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Глава</a:t>
            </a: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Дальнереченского городского округа: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</a:t>
            </a:r>
            <a:endParaRPr lang="ru-RU" sz="2200" dirty="0">
              <a:solidFill>
                <a:srgbClr val="4A4A45"/>
              </a:solidFill>
              <a:latin typeface="Bookman Old Style" panose="02050604050505020204" pitchFamily="18" charset="0"/>
              <a:ea typeface="Lato" pitchFamily="34" charset="-122"/>
              <a:cs typeface="Lato" pitchFamily="34" charset="-120"/>
            </a:endParaRPr>
          </a:p>
          <a:p>
            <a:pPr marL="0" indent="0" algn="l">
              <a:lnSpc>
                <a:spcPts val="3550"/>
              </a:lnSpc>
              <a:buNone/>
            </a:pPr>
            <a:r>
              <a:rPr lang="en-US" sz="2200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Старков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Сергей Владимирович
</a:t>
            </a:r>
            <a:r>
              <a:rPr lang="en-US" sz="2200" b="1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Тел</a:t>
            </a: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.: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+7 (908) 451-98-88
</a:t>
            </a: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Email: </a:t>
            </a:r>
            <a:r>
              <a:rPr lang="en-US" sz="2200" u="sng" dirty="0">
                <a:solidFill>
                  <a:srgbClr val="282824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econom@dalnerokrug.ru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
</a:t>
            </a:r>
            <a:r>
              <a:rPr lang="en-US" sz="2200" b="1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Адрес</a:t>
            </a: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:</a:t>
            </a:r>
            <a:r>
              <a:rPr lang="en-US" sz="22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692135, Приморский край, г. Дальнереченск, ул. Победы, д. 13</a:t>
            </a:r>
            <a:endParaRPr lang="en-US" sz="22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73081" y="312919"/>
            <a:ext cx="7970520" cy="1047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Описание инвестиционного проекта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3081" y="1779049"/>
            <a:ext cx="419100" cy="419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073081" y="2365789"/>
            <a:ext cx="2489121" cy="838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Полный цикл переработки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6073081" y="3304716"/>
            <a:ext cx="2489121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От макулатуры до готовой упаковки — замкнутый экологичный процесс производства</a:t>
            </a:r>
            <a:endParaRPr lang="en-US" sz="1650" dirty="0">
              <a:latin typeface="Bookman Old Style" panose="020506040505050202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3662" y="1779049"/>
            <a:ext cx="419100" cy="4191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813662" y="2365789"/>
            <a:ext cx="2682574" cy="838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Разнообразная продукция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8813662" y="3304716"/>
            <a:ext cx="2489240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Гофрокартонная, плоскокартонная и комбинированная упаковка для всех отраслей</a:t>
            </a:r>
            <a:endParaRPr lang="en-US" sz="1650" dirty="0">
              <a:latin typeface="Bookman Old Style" panose="020506040505050202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7696" y="1787502"/>
            <a:ext cx="419100" cy="4191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747696" y="2365789"/>
            <a:ext cx="2682575" cy="8384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Мощность производства</a:t>
            </a:r>
            <a:endParaRPr lang="en-US" sz="2600" dirty="0">
              <a:latin typeface="Bookman Old Style" panose="02050604050505020204" pitchFamily="18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11747696" y="3304716"/>
            <a:ext cx="2489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50 тысяч тонн высококачественной упаковки ежегодно</a:t>
            </a:r>
            <a:endParaRPr lang="en-US" sz="1650" dirty="0">
              <a:latin typeface="Bookman Old Style" panose="02050604050505020204" pitchFamily="18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6073081" y="5169711"/>
            <a:ext cx="7970520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Проект создания высокотехнологичного предприятия решает ключевые задачи: импортозамещение, развитие вторичной переработки и удовлетворение растущего спроса на упаковку в Дальневосточном федеральном округе. Особое внимание уделено экспортному потенциалу в страны АТР, что обеспечит стабильный сбыт продукции.</a:t>
            </a:r>
            <a:endParaRPr lang="en-US" sz="1650" dirty="0">
              <a:latin typeface="Bookman Old Style" panose="0205060405050502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15D7310-04B8-2B4C-951E-7FE1C5A61EC8}"/>
              </a:ext>
            </a:extLst>
          </p:cNvPr>
          <p:cNvSpPr txBox="1"/>
          <p:nvPr/>
        </p:nvSpPr>
        <p:spPr>
          <a:xfrm>
            <a:off x="5989934" y="7192243"/>
            <a:ext cx="68339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50" dirty="0">
                <a:latin typeface="Bookman Old Style" panose="02050604050505020204" pitchFamily="18" charset="0"/>
              </a:rPr>
              <a:t>Отрасль экономики: </a:t>
            </a:r>
            <a:r>
              <a:rPr lang="ru-RU" sz="1650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целлюлозно-бумажная промышленность</a:t>
            </a:r>
            <a:r>
              <a:rPr lang="ru-RU" sz="1650" dirty="0">
                <a:effectLst/>
                <a:latin typeface="Bookman Old Style" panose="02050604050505020204" pitchFamily="18" charset="0"/>
              </a:rPr>
              <a:t> </a:t>
            </a:r>
          </a:p>
          <a:p>
            <a:r>
              <a:rPr lang="ru-RU" sz="1650" dirty="0">
                <a:latin typeface="Bookman Old Style" panose="02050604050505020204" pitchFamily="18" charset="0"/>
              </a:rPr>
              <a:t>Тип проекта: новое производство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5675" y="530733"/>
            <a:ext cx="9731931" cy="5561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Структура инвестиций и условия участия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22935" y="3029069"/>
            <a:ext cx="4462582" cy="889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35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Структура финансирования</a:t>
            </a:r>
            <a:endParaRPr lang="en-US" sz="2800" dirty="0">
              <a:latin typeface="Bookman Old Style" panose="020506040505050202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22935" y="4025622"/>
            <a:ext cx="4462582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64% — средства инвестора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22935" y="4488299"/>
            <a:ext cx="4462582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36% — льготные кредиты/займы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94" y="2062877"/>
            <a:ext cx="3747611" cy="3747611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289173" y="3714214"/>
            <a:ext cx="444937" cy="444937"/>
          </a:xfrm>
          <a:prstGeom prst="roundRect">
            <a:avLst>
              <a:gd name="adj" fmla="val 2053067"/>
            </a:avLst>
          </a:prstGeom>
          <a:solidFill>
            <a:srgbClr val="E5DFD2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1569" y="3811488"/>
            <a:ext cx="200144" cy="25026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9455944" y="1801177"/>
            <a:ext cx="4551521" cy="889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Формы участия инвесторов</a:t>
            </a:r>
            <a:endParaRPr lang="en-US" sz="2800" dirty="0">
              <a:latin typeface="Bookman Old Style" panose="02050604050505020204" pitchFamily="18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9455944" y="2797731"/>
            <a:ext cx="4551521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Софинансирование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9455944" y="3260408"/>
            <a:ext cx="4551521" cy="711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Долевое участие и Совместное управление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sp>
        <p:nvSpPr>
          <p:cNvPr id="12" name="Text 8"/>
          <p:cNvSpPr/>
          <p:nvPr/>
        </p:nvSpPr>
        <p:spPr>
          <a:xfrm>
            <a:off x="9455944" y="4093536"/>
            <a:ext cx="4551521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Концессия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1394" y="2062877"/>
            <a:ext cx="3747611" cy="3747611"/>
          </a:xfrm>
          <a:prstGeom prst="rect">
            <a:avLst/>
          </a:prstGeom>
        </p:spPr>
      </p:pic>
      <p:sp>
        <p:nvSpPr>
          <p:cNvPr id="14" name="Shape 9"/>
          <p:cNvSpPr/>
          <p:nvPr/>
        </p:nvSpPr>
        <p:spPr>
          <a:xfrm>
            <a:off x="7994392" y="2152233"/>
            <a:ext cx="444937" cy="444937"/>
          </a:xfrm>
          <a:prstGeom prst="roundRect">
            <a:avLst>
              <a:gd name="adj" fmla="val 2053067"/>
            </a:avLst>
          </a:prstGeom>
          <a:solidFill>
            <a:srgbClr val="E5DFD2"/>
          </a:solidFill>
          <a:ln/>
        </p:spPr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6788" y="2249507"/>
            <a:ext cx="200144" cy="250269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9455944" y="4702016"/>
            <a:ext cx="4363164" cy="444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Льготы и преференции</a:t>
            </a:r>
            <a:endParaRPr lang="en-US" sz="2800" dirty="0">
              <a:latin typeface="Bookman Old Style" panose="02050604050505020204" pitchFamily="18" charset="0"/>
            </a:endParaRPr>
          </a:p>
        </p:txBody>
      </p:sp>
      <p:sp>
        <p:nvSpPr>
          <p:cNvPr id="17" name="Text 11"/>
          <p:cNvSpPr/>
          <p:nvPr/>
        </p:nvSpPr>
        <p:spPr>
          <a:xfrm>
            <a:off x="9455944" y="5253633"/>
            <a:ext cx="4551521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Аренда участка без торгов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sp>
        <p:nvSpPr>
          <p:cNvPr id="18" name="Text 12"/>
          <p:cNvSpPr/>
          <p:nvPr/>
        </p:nvSpPr>
        <p:spPr>
          <a:xfrm>
            <a:off x="9455944" y="5716310"/>
            <a:ext cx="4551521" cy="3559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Льготное кредитование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41394" y="2062877"/>
            <a:ext cx="3747611" cy="3747611"/>
          </a:xfrm>
          <a:prstGeom prst="rect">
            <a:avLst/>
          </a:prstGeom>
        </p:spPr>
      </p:pic>
      <p:sp>
        <p:nvSpPr>
          <p:cNvPr id="20" name="Shape 13"/>
          <p:cNvSpPr/>
          <p:nvPr/>
        </p:nvSpPr>
        <p:spPr>
          <a:xfrm>
            <a:off x="7994392" y="5276076"/>
            <a:ext cx="444937" cy="444937"/>
          </a:xfrm>
          <a:prstGeom prst="roundRect">
            <a:avLst>
              <a:gd name="adj" fmla="val 2053067"/>
            </a:avLst>
          </a:prstGeom>
          <a:solidFill>
            <a:srgbClr val="E5DFD2"/>
          </a:solidFill>
          <a:ln/>
        </p:spPr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6788" y="5373350"/>
            <a:ext cx="200144" cy="250269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622935" y="6272451"/>
            <a:ext cx="13384530" cy="10679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Инвестиционный проект предлагает гибкие условия участия для потенциальных партнеров. Предусмотрена возможность интеграции инвесторов в сбытовую политику и управление предприятием. Проект поддерживается на региональном уровне, что обеспечивает доступ к различным инструментам государственной поддержки и льготам.</a:t>
            </a:r>
            <a:endParaRPr lang="en-US" sz="175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504468" y="1435060"/>
            <a:ext cx="3995499" cy="2506980"/>
          </a:xfrm>
          <a:prstGeom prst="roundRect">
            <a:avLst>
              <a:gd name="adj" fmla="val 862"/>
            </a:avLst>
          </a:prstGeom>
          <a:solidFill>
            <a:srgbClr val="E5DFD2"/>
          </a:solidFill>
          <a:ln/>
        </p:spPr>
      </p:sp>
      <p:sp>
        <p:nvSpPr>
          <p:cNvPr id="5" name="Text 2"/>
          <p:cNvSpPr/>
          <p:nvPr/>
        </p:nvSpPr>
        <p:spPr>
          <a:xfrm>
            <a:off x="648533" y="1579126"/>
            <a:ext cx="3707368" cy="7205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Территория размещения</a:t>
            </a:r>
            <a:endParaRPr lang="en-US" sz="2250" dirty="0">
              <a:latin typeface="Bookman Old Style" panose="0205060405050502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8533" y="2386132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Город Дальнереченск, Приморский край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48533" y="2760702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Общая площадь участка: 26884 кв.м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48533" y="3135273"/>
            <a:ext cx="3707368" cy="576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Категория земли: земли населённых пунктов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4644033" y="1435060"/>
            <a:ext cx="3995499" cy="2506980"/>
          </a:xfrm>
          <a:prstGeom prst="roundRect">
            <a:avLst>
              <a:gd name="adj" fmla="val 862"/>
            </a:avLst>
          </a:prstGeom>
          <a:solidFill>
            <a:srgbClr val="E5DFD2"/>
          </a:solidFill>
          <a:ln/>
        </p:spPr>
      </p:sp>
      <p:sp>
        <p:nvSpPr>
          <p:cNvPr id="10" name="Text 7"/>
          <p:cNvSpPr/>
          <p:nvPr/>
        </p:nvSpPr>
        <p:spPr>
          <a:xfrm>
            <a:off x="4788098" y="1579126"/>
            <a:ext cx="3707368" cy="7205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Производственные объекты</a:t>
            </a:r>
            <a:endParaRPr lang="en-US" sz="2250" dirty="0">
              <a:latin typeface="Bookman Old Style" panose="020506040505050202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788098" y="2386132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Производственный цех: 7 000 м²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4788098" y="2760702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Складские помещения и АБК: 5 000 м²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788098" y="3135273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Техническая зона: 1 500 м²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4788098" y="3509843"/>
            <a:ext cx="3707368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Транспортно-логистическая зона 4 000 м²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504468" y="4086106"/>
            <a:ext cx="8135064" cy="1772126"/>
          </a:xfrm>
          <a:prstGeom prst="roundRect">
            <a:avLst>
              <a:gd name="adj" fmla="val 1220"/>
            </a:avLst>
          </a:prstGeom>
          <a:solidFill>
            <a:srgbClr val="E5DFD2"/>
          </a:solidFill>
          <a:ln/>
        </p:spPr>
      </p:sp>
      <p:sp>
        <p:nvSpPr>
          <p:cNvPr id="16" name="Text 13"/>
          <p:cNvSpPr/>
          <p:nvPr/>
        </p:nvSpPr>
        <p:spPr>
          <a:xfrm>
            <a:off x="648533" y="4230172"/>
            <a:ext cx="2882741" cy="3602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Инфраструктура</a:t>
            </a:r>
            <a:endParaRPr lang="en-US" sz="2250" dirty="0">
              <a:latin typeface="Bookman Old Style" panose="02050604050505020204" pitchFamily="18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48533" y="4676894"/>
            <a:ext cx="7846933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Парковочная зона для сотрудников и посетителей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648533" y="5051465"/>
            <a:ext cx="7846933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Благоустроенная территория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648533" y="5426035"/>
            <a:ext cx="7846933" cy="288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Озеленение по современным стандартам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504468" y="6020276"/>
            <a:ext cx="8135064" cy="14406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Предприятие будет расположено на стратегически выгодной территории города Дальнереченск. Планировка завода будет оптимизирована для максимальной производственной эффективности и соответствует всем экологическим требованиям. Современная инфраструктура обеспечит комфортные условия для сотрудников и посетителей комплекса.</a:t>
            </a:r>
            <a:endParaRPr lang="en-US" sz="1400" dirty="0">
              <a:latin typeface="Bookman Old Style" panose="02050604050505020204" pitchFamily="18" charset="0"/>
            </a:endParaRPr>
          </a:p>
        </p:txBody>
      </p:sp>
      <p:sp>
        <p:nvSpPr>
          <p:cNvPr id="21" name="Text 7">
            <a:extLst>
              <a:ext uri="{FF2B5EF4-FFF2-40B4-BE49-F238E27FC236}">
                <a16:creationId xmlns:a16="http://schemas.microsoft.com/office/drawing/2014/main" xmlns="" id="{A49A1696-03DC-1141-8985-8DE59B7451AA}"/>
              </a:ext>
            </a:extLst>
          </p:cNvPr>
          <p:cNvSpPr/>
          <p:nvPr/>
        </p:nvSpPr>
        <p:spPr>
          <a:xfrm>
            <a:off x="504468" y="483990"/>
            <a:ext cx="8135064" cy="7205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Локализация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и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характеристики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проект</a:t>
            </a:r>
            <a:r>
              <a:rPr lang="ru-RU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а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86" y="1195626"/>
            <a:ext cx="713780" cy="129897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427440" y="1338382"/>
            <a:ext cx="4150876" cy="356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Автомобильное сообщение</a:t>
            </a:r>
            <a:endParaRPr lang="en-US" sz="2200" dirty="0">
              <a:latin typeface="Bookman Old Style" panose="020506040505050202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1427440" y="1780818"/>
            <a:ext cx="7216973" cy="571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Федеральная трасса А370 «Уссури» обеспечивает прямой доступ к ключевым городам региона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586" y="2494598"/>
            <a:ext cx="713780" cy="129897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27440" y="2637353"/>
            <a:ext cx="3521273" cy="356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Железнодорожная сеть</a:t>
            </a:r>
            <a:endParaRPr lang="en-US" sz="2200" dirty="0">
              <a:latin typeface="Bookman Old Style" panose="02050604050505020204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1427440" y="3079790"/>
            <a:ext cx="7216973" cy="571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Станция на Транссибирской магистрали связывает с основными промышленными центрами России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586" y="3793569"/>
            <a:ext cx="713780" cy="129897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27440" y="3936325"/>
            <a:ext cx="2855119" cy="356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Морские порты</a:t>
            </a:r>
            <a:endParaRPr lang="en-US" sz="2200" dirty="0">
              <a:latin typeface="Bookman Old Style" panose="02050604050505020204" pitchFamily="18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1427440" y="4378762"/>
            <a:ext cx="7216973" cy="571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Близость к портам Владивостока, Находки и Восточного открывает морские пути в АТР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586" y="5092541"/>
            <a:ext cx="713780" cy="129897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427440" y="5235297"/>
            <a:ext cx="2863691" cy="3568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Экспортные рынки</a:t>
            </a:r>
            <a:endParaRPr lang="en-US" sz="2200" dirty="0">
              <a:latin typeface="Bookman Old Style" panose="02050604050505020204" pitchFamily="18" charset="0"/>
            </a:endParaRPr>
          </a:p>
        </p:txBody>
      </p:sp>
      <p:sp>
        <p:nvSpPr>
          <p:cNvPr id="15" name="Text 8"/>
          <p:cNvSpPr/>
          <p:nvPr/>
        </p:nvSpPr>
        <p:spPr>
          <a:xfrm>
            <a:off x="1427440" y="5677733"/>
            <a:ext cx="7216973" cy="571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Упрощённый выход на рынки Китая, Кореи и других стран Азиатско-Тихоокеанского региона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6" name="Text 9"/>
          <p:cNvSpPr/>
          <p:nvPr/>
        </p:nvSpPr>
        <p:spPr>
          <a:xfrm>
            <a:off x="499586" y="6552009"/>
            <a:ext cx="8144827" cy="1422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Дальнереченск обладает уникальным транспортно-логистическим положением, что делает его идеальным местом для размещения экспортно-ориентированного производства. Мультимодальная транспортная система позволяет оптимизировать логистические затраты и сократить время доставки продукции как внутренним, так и внешним потребителям.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7" name="Text 7">
            <a:extLst>
              <a:ext uri="{FF2B5EF4-FFF2-40B4-BE49-F238E27FC236}">
                <a16:creationId xmlns:a16="http://schemas.microsoft.com/office/drawing/2014/main" xmlns="" id="{56685DE9-C271-E548-B35D-375D7A1505C3}"/>
              </a:ext>
            </a:extLst>
          </p:cNvPr>
          <p:cNvSpPr/>
          <p:nvPr/>
        </p:nvSpPr>
        <p:spPr>
          <a:xfrm>
            <a:off x="509349" y="167180"/>
            <a:ext cx="8135064" cy="867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Логистические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преимущества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региона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184737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7208" y="2253734"/>
            <a:ext cx="10906720" cy="4617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Конкурентные преимущества Дальнереченского округа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517208" y="3103364"/>
            <a:ext cx="332542" cy="33254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572" y="3131046"/>
            <a:ext cx="221694" cy="27705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97506" y="3103364"/>
            <a:ext cx="6243876" cy="7389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Развитая инфраструктура вторичной переработки</a:t>
            </a:r>
            <a:endParaRPr lang="en-US" sz="2300" dirty="0">
              <a:latin typeface="Bookman Old Style" panose="02050604050505020204" pitchFamily="18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997506" y="3930848"/>
            <a:ext cx="6243876" cy="886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На территории Приморского края уже действует сеть пунктов сбора и сортировки макулатуры, обеспечивающая поставки вторичного сырья для перерабатывающих предприятий</a:t>
            </a:r>
            <a:endParaRPr lang="en-US" sz="1450" dirty="0">
              <a:latin typeface="Bookman Old Style" panose="02050604050505020204" pitchFamily="18" charset="0"/>
            </a:endParaRPr>
          </a:p>
        </p:txBody>
      </p:sp>
      <p:sp>
        <p:nvSpPr>
          <p:cNvPr id="8" name="Shape 4"/>
          <p:cNvSpPr/>
          <p:nvPr/>
        </p:nvSpPr>
        <p:spPr>
          <a:xfrm>
            <a:off x="7389138" y="3103364"/>
            <a:ext cx="332542" cy="33254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502" y="3131046"/>
            <a:ext cx="221694" cy="27705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869436" y="3103364"/>
            <a:ext cx="4440317" cy="3694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Квалифицированные кадры</a:t>
            </a:r>
            <a:endParaRPr lang="en-US" sz="2300" dirty="0">
              <a:latin typeface="Bookman Old Style" panose="02050604050505020204" pitchFamily="18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7869436" y="3561398"/>
            <a:ext cx="6243876" cy="886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В округе и соседних территориях работают учебные заведения, готовящие специалистов по техническим, механическим и логистическим направлениям</a:t>
            </a:r>
            <a:endParaRPr lang="en-US" sz="1450" dirty="0">
              <a:latin typeface="Bookman Old Style" panose="02050604050505020204" pitchFamily="18" charset="0"/>
            </a:endParaRPr>
          </a:p>
        </p:txBody>
      </p:sp>
      <p:sp>
        <p:nvSpPr>
          <p:cNvPr id="12" name="Shape 7"/>
          <p:cNvSpPr/>
          <p:nvPr/>
        </p:nvSpPr>
        <p:spPr>
          <a:xfrm>
            <a:off x="517208" y="5131713"/>
            <a:ext cx="332542" cy="33254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572" y="5159395"/>
            <a:ext cx="221694" cy="277058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997506" y="5131713"/>
            <a:ext cx="4809649" cy="3694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Стратегическое расположение</a:t>
            </a:r>
            <a:endParaRPr lang="en-US" sz="2300" dirty="0">
              <a:latin typeface="Bookman Old Style" panose="02050604050505020204" pitchFamily="18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997506" y="5589746"/>
            <a:ext cx="6243876" cy="886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Дальнереченск расположен вблизи основных источников макулатуры и крупных потребителей упаковки, включая агропромышленные и перерабатывающие предприятия</a:t>
            </a:r>
            <a:endParaRPr lang="en-US" sz="1450" dirty="0">
              <a:latin typeface="Bookman Old Style" panose="02050604050505020204" pitchFamily="18" charset="0"/>
            </a:endParaRPr>
          </a:p>
        </p:txBody>
      </p:sp>
      <p:sp>
        <p:nvSpPr>
          <p:cNvPr id="16" name="Shape 10"/>
          <p:cNvSpPr/>
          <p:nvPr/>
        </p:nvSpPr>
        <p:spPr>
          <a:xfrm>
            <a:off x="7389138" y="5131713"/>
            <a:ext cx="332542" cy="33254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4502" y="5159395"/>
            <a:ext cx="221694" cy="277058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7869436" y="5131713"/>
            <a:ext cx="4380548" cy="3694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Свободный рынок упаковки</a:t>
            </a:r>
            <a:endParaRPr lang="en-US" sz="2300" dirty="0">
              <a:latin typeface="Bookman Old Style" panose="02050604050505020204" pitchFamily="18" charset="0"/>
            </a:endParaRPr>
          </a:p>
        </p:txBody>
      </p:sp>
      <p:sp>
        <p:nvSpPr>
          <p:cNvPr id="19" name="Text 12"/>
          <p:cNvSpPr/>
          <p:nvPr/>
        </p:nvSpPr>
        <p:spPr>
          <a:xfrm>
            <a:off x="7869436" y="5589746"/>
            <a:ext cx="6243876" cy="11825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На севере Приморского края отсутствуют предприятия с полным циклом переработки вторсырья в картонную упаковку, что позволяет проекту занять ключевую позицию в территориальной логистической цепочке</a:t>
            </a:r>
            <a:endParaRPr lang="en-US" sz="1450" dirty="0">
              <a:latin typeface="Bookman Old Style" panose="02050604050505020204" pitchFamily="18" charset="0"/>
            </a:endParaRPr>
          </a:p>
        </p:txBody>
      </p:sp>
      <p:sp>
        <p:nvSpPr>
          <p:cNvPr id="20" name="Text 13"/>
          <p:cNvSpPr/>
          <p:nvPr/>
        </p:nvSpPr>
        <p:spPr>
          <a:xfrm>
            <a:off x="517208" y="6938486"/>
            <a:ext cx="13595985" cy="886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Дальнереченский городской округ предлагает широкий спектр преимуществ для инвесторов в сфере производства упаковки. Свободный рынок на севере края без доминирующих игроков создаёт благоприятные условия для быстрого входа и завоевания значительной доли. Возможность получения земельного участка без проведения торгов существенно ускоряет реализацию проекта.</a:t>
            </a:r>
            <a:endParaRPr lang="en-US" sz="145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695" y="326588"/>
            <a:ext cx="4469725" cy="370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График реализации проекта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547926" y="874752"/>
            <a:ext cx="15240" cy="6184225"/>
          </a:xfrm>
          <a:prstGeom prst="roundRect">
            <a:avLst>
              <a:gd name="adj" fmla="val 116650"/>
            </a:avLst>
          </a:prstGeom>
          <a:solidFill>
            <a:srgbClr val="CBC5B8"/>
          </a:solidFill>
          <a:ln/>
        </p:spPr>
      </p:sp>
      <p:sp>
        <p:nvSpPr>
          <p:cNvPr id="5" name="Shape 2"/>
          <p:cNvSpPr/>
          <p:nvPr/>
        </p:nvSpPr>
        <p:spPr>
          <a:xfrm>
            <a:off x="665976" y="1133594"/>
            <a:ext cx="355521" cy="15240"/>
          </a:xfrm>
          <a:prstGeom prst="roundRect">
            <a:avLst>
              <a:gd name="adj" fmla="val 116650"/>
            </a:avLst>
          </a:prstGeom>
          <a:solidFill>
            <a:srgbClr val="CBC5B8"/>
          </a:solidFill>
          <a:ln/>
        </p:spPr>
      </p:sp>
      <p:sp>
        <p:nvSpPr>
          <p:cNvPr id="6" name="Shape 3"/>
          <p:cNvSpPr/>
          <p:nvPr/>
        </p:nvSpPr>
        <p:spPr>
          <a:xfrm>
            <a:off x="414635" y="1007983"/>
            <a:ext cx="266581" cy="266581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986" y="1030129"/>
            <a:ext cx="177760" cy="22217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140500" y="993219"/>
            <a:ext cx="2370296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2025 год</a:t>
            </a:r>
            <a:endParaRPr lang="en-US" sz="2000" dirty="0">
              <a:latin typeface="Bookman Old Style" panose="02050604050505020204" pitchFamily="18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1140500" y="1360527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Оформление аренды земельного участка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1140500" y="1668542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Разработка проектной документации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1140500" y="1976557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Получение разрешений и согласований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2" name="Shape 8"/>
          <p:cNvSpPr/>
          <p:nvPr/>
        </p:nvSpPr>
        <p:spPr>
          <a:xfrm>
            <a:off x="665976" y="2709267"/>
            <a:ext cx="355521" cy="15240"/>
          </a:xfrm>
          <a:prstGeom prst="roundRect">
            <a:avLst>
              <a:gd name="adj" fmla="val 116650"/>
            </a:avLst>
          </a:prstGeom>
          <a:solidFill>
            <a:srgbClr val="CBC5B8"/>
          </a:solidFill>
          <a:ln/>
        </p:spPr>
      </p:sp>
      <p:sp>
        <p:nvSpPr>
          <p:cNvPr id="13" name="Shape 9"/>
          <p:cNvSpPr/>
          <p:nvPr/>
        </p:nvSpPr>
        <p:spPr>
          <a:xfrm>
            <a:off x="414635" y="2583656"/>
            <a:ext cx="266581" cy="266581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86" y="2605802"/>
            <a:ext cx="177760" cy="22217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140500" y="2568893"/>
            <a:ext cx="2370296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2026-2027 годы</a:t>
            </a:r>
            <a:endParaRPr lang="en-US" sz="2000" dirty="0">
              <a:latin typeface="Bookman Old Style" panose="02050604050505020204" pitchFamily="18" charset="0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1140500" y="2936200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Строительно-монтажные работы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7" name="Text 12"/>
          <p:cNvSpPr/>
          <p:nvPr/>
        </p:nvSpPr>
        <p:spPr>
          <a:xfrm>
            <a:off x="1140500" y="3244215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Благоустройство территории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8" name="Text 13"/>
          <p:cNvSpPr/>
          <p:nvPr/>
        </p:nvSpPr>
        <p:spPr>
          <a:xfrm>
            <a:off x="1140500" y="3552230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Установка и наладка оборудования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9" name="Shape 14"/>
          <p:cNvSpPr/>
          <p:nvPr/>
        </p:nvSpPr>
        <p:spPr>
          <a:xfrm>
            <a:off x="665976" y="4284940"/>
            <a:ext cx="355521" cy="15240"/>
          </a:xfrm>
          <a:prstGeom prst="roundRect">
            <a:avLst>
              <a:gd name="adj" fmla="val 116650"/>
            </a:avLst>
          </a:prstGeom>
          <a:solidFill>
            <a:srgbClr val="CBC5B8"/>
          </a:solidFill>
          <a:ln/>
        </p:spPr>
      </p:sp>
      <p:sp>
        <p:nvSpPr>
          <p:cNvPr id="20" name="Shape 15"/>
          <p:cNvSpPr/>
          <p:nvPr/>
        </p:nvSpPr>
        <p:spPr>
          <a:xfrm>
            <a:off x="414635" y="4159329"/>
            <a:ext cx="266581" cy="266581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986" y="4181475"/>
            <a:ext cx="177760" cy="222171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140500" y="4144566"/>
            <a:ext cx="2505670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IV квартал 2027 года</a:t>
            </a:r>
            <a:endParaRPr lang="en-US" sz="2000" dirty="0">
              <a:latin typeface="Bookman Old Style" panose="02050604050505020204" pitchFamily="18" charset="0"/>
            </a:endParaRPr>
          </a:p>
        </p:txBody>
      </p:sp>
      <p:sp>
        <p:nvSpPr>
          <p:cNvPr id="23" name="Text 17"/>
          <p:cNvSpPr/>
          <p:nvPr/>
        </p:nvSpPr>
        <p:spPr>
          <a:xfrm>
            <a:off x="1140500" y="4511873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Запуск производственных линий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4" name="Text 18"/>
          <p:cNvSpPr/>
          <p:nvPr/>
        </p:nvSpPr>
        <p:spPr>
          <a:xfrm>
            <a:off x="1140500" y="4819888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Начало выпуска первой продукции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5" name="Text 19"/>
          <p:cNvSpPr/>
          <p:nvPr/>
        </p:nvSpPr>
        <p:spPr>
          <a:xfrm>
            <a:off x="1140500" y="5127903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Формирование клиентской базы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26" name="Shape 20"/>
          <p:cNvSpPr/>
          <p:nvPr/>
        </p:nvSpPr>
        <p:spPr>
          <a:xfrm>
            <a:off x="665976" y="5860613"/>
            <a:ext cx="355521" cy="15240"/>
          </a:xfrm>
          <a:prstGeom prst="roundRect">
            <a:avLst>
              <a:gd name="adj" fmla="val 116650"/>
            </a:avLst>
          </a:prstGeom>
          <a:solidFill>
            <a:srgbClr val="CBC5B8"/>
          </a:solidFill>
          <a:ln/>
        </p:spPr>
      </p:sp>
      <p:sp>
        <p:nvSpPr>
          <p:cNvPr id="27" name="Shape 21"/>
          <p:cNvSpPr/>
          <p:nvPr/>
        </p:nvSpPr>
        <p:spPr>
          <a:xfrm>
            <a:off x="414635" y="5735003"/>
            <a:ext cx="266581" cy="266581"/>
          </a:xfrm>
          <a:prstGeom prst="roundRect">
            <a:avLst>
              <a:gd name="adj" fmla="val 6669"/>
            </a:avLst>
          </a:prstGeom>
          <a:solidFill>
            <a:srgbClr val="E5DFD2"/>
          </a:solidFill>
          <a:ln/>
        </p:spPr>
      </p:sp>
      <p:pic>
        <p:nvPicPr>
          <p:cNvPr id="2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986" y="5757148"/>
            <a:ext cx="177760" cy="222171"/>
          </a:xfrm>
          <a:prstGeom prst="rect">
            <a:avLst/>
          </a:prstGeom>
        </p:spPr>
      </p:pic>
      <p:sp>
        <p:nvSpPr>
          <p:cNvPr id="29" name="Text 22"/>
          <p:cNvSpPr/>
          <p:nvPr/>
        </p:nvSpPr>
        <p:spPr>
          <a:xfrm>
            <a:off x="1140500" y="5720239"/>
            <a:ext cx="2370296" cy="296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С 2028 года</a:t>
            </a:r>
            <a:endParaRPr lang="en-US" sz="2000" dirty="0">
              <a:latin typeface="Bookman Old Style" panose="02050604050505020204" pitchFamily="18" charset="0"/>
            </a:endParaRPr>
          </a:p>
        </p:txBody>
      </p:sp>
      <p:sp>
        <p:nvSpPr>
          <p:cNvPr id="30" name="Text 23"/>
          <p:cNvSpPr/>
          <p:nvPr/>
        </p:nvSpPr>
        <p:spPr>
          <a:xfrm>
            <a:off x="1140500" y="6087547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Выход на полную мощность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31" name="Text 24"/>
          <p:cNvSpPr/>
          <p:nvPr/>
        </p:nvSpPr>
        <p:spPr>
          <a:xfrm>
            <a:off x="1140500" y="6395561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Операционная деятельность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32" name="Text 25"/>
          <p:cNvSpPr/>
          <p:nvPr/>
        </p:nvSpPr>
        <p:spPr>
          <a:xfrm>
            <a:off x="1140500" y="6703576"/>
            <a:ext cx="7588806" cy="236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Активное расширение рынков сбыта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33" name="Text 26"/>
          <p:cNvSpPr/>
          <p:nvPr/>
        </p:nvSpPr>
        <p:spPr>
          <a:xfrm>
            <a:off x="414695" y="7192208"/>
            <a:ext cx="8314611" cy="7108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График реализации проекта предусматривает поэтапное выполнение всех необходимых работ, от проектирования до запуска производства. Такой подход позволяет оптимизировать расходы и минимизировать риски. 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68478" y="1410542"/>
            <a:ext cx="8350329" cy="3742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3000" b="1" dirty="0">
                <a:solidFill>
                  <a:srgbClr val="0070C0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5.2M</a:t>
            </a:r>
            <a:endParaRPr lang="en-US" sz="3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396773" y="1795775"/>
            <a:ext cx="8350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Тонн в год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368479" y="2071212"/>
            <a:ext cx="8350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Общий объем производства упаковки в России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396774" y="2538312"/>
            <a:ext cx="8350329" cy="3742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3000" b="1" dirty="0">
                <a:solidFill>
                  <a:srgbClr val="0070C0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170K</a:t>
            </a:r>
            <a:endParaRPr lang="en-US" sz="3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3782255" y="2935573"/>
            <a:ext cx="1579364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Тонн в год к 2028 году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396774" y="3187962"/>
            <a:ext cx="8350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Спрос на упаковку в Дальневосточном федеральном округе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368479" y="3668534"/>
            <a:ext cx="8350329" cy="3742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3000" b="1" dirty="0">
                <a:solidFill>
                  <a:srgbClr val="0070C0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50K</a:t>
            </a:r>
            <a:endParaRPr lang="en-US" sz="3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3834863" y="4080493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Тонн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396773" y="4325642"/>
            <a:ext cx="8350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Текущий дефицит упаковки в регионе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368477" y="4691088"/>
            <a:ext cx="8350329" cy="3742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3000" b="1" dirty="0">
                <a:solidFill>
                  <a:srgbClr val="0070C0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6%</a:t>
            </a:r>
            <a:endParaRPr lang="en-US" sz="3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3863158" y="5138906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500" b="1" dirty="0">
                <a:solidFill>
                  <a:srgbClr val="4A4A45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Ежегодно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396773" y="5375605"/>
            <a:ext cx="83503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Устойчивый рост потребления упаковки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396773" y="5851793"/>
            <a:ext cx="8350329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Рынок картонной упаковки в Дальневосточном федеральном округе характеризуется значительным дефицитом, который составляет около 50 тысяч тонн ежегодно. Местное производство обеспечивает не более 100 тысяч тонн при растущем спросе 170 тысяч тонн к 2028 году, что создает благоприятные условия для входа нового игрока.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396773" y="7163991"/>
            <a:ext cx="8350329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5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Помимо внутреннего рынка, существует значительный экспортный потенциал в страны Азиатско-Тихоокеанского региона, в особенности в Китай, Корею и Вьетнам, где наблюдается устойчивый спрос на качественную упаковку.</a:t>
            </a:r>
            <a:endParaRPr lang="en-US" sz="1500" dirty="0">
              <a:latin typeface="Bookman Old Style" panose="02050604050505020204" pitchFamily="18" charset="0"/>
            </a:endParaRPr>
          </a:p>
        </p:txBody>
      </p:sp>
      <p:sp>
        <p:nvSpPr>
          <p:cNvPr id="18" name="Text 7">
            <a:extLst>
              <a:ext uri="{FF2B5EF4-FFF2-40B4-BE49-F238E27FC236}">
                <a16:creationId xmlns:a16="http://schemas.microsoft.com/office/drawing/2014/main" xmlns="" id="{2DC04BB8-CAF8-D043-B660-E2041A0258F1}"/>
              </a:ext>
            </a:extLst>
          </p:cNvPr>
          <p:cNvSpPr/>
          <p:nvPr/>
        </p:nvSpPr>
        <p:spPr>
          <a:xfrm>
            <a:off x="368477" y="424534"/>
            <a:ext cx="9022364" cy="867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Обзор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отрасли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картонной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упаковки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и</a:t>
            </a:r>
            <a:r>
              <a:rPr lang="en-US" sz="35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 </a:t>
            </a:r>
            <a:r>
              <a:rPr lang="en-US" sz="3500" b="1" dirty="0" err="1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перспективы</a:t>
            </a:r>
            <a:endParaRPr lang="en-US" sz="35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6387" y="419858"/>
            <a:ext cx="4682609" cy="550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en-US" sz="345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Конкурентная среда</a:t>
            </a:r>
            <a:endParaRPr lang="en-US" sz="3450" dirty="0">
              <a:latin typeface="Bookman Old Style" panose="020506040505050202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6387" y="1249724"/>
            <a:ext cx="3765352" cy="275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400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Ключевые игроки на рынке ДФО</a:t>
            </a:r>
            <a:endParaRPr lang="en-US" sz="2400" dirty="0">
              <a:latin typeface="Bookman Old Style" panose="02050604050505020204" pitchFamily="18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87" y="1987079"/>
            <a:ext cx="3027164" cy="181629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16387" y="3950504"/>
            <a:ext cx="3027164" cy="28083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Уссурийская картонная фабрика (УКФ)</a:t>
            </a:r>
            <a:r>
              <a:rPr lang="en-US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
</a:t>
            </a: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Полный цикл: переработка макулатуры, производство картона, гофрокартона и упаковки.
Основная ориентация – юг Приморья и экспорт (Китай, Корея).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0748" y="1987079"/>
            <a:ext cx="3027164" cy="181629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058127" y="4564901"/>
            <a:ext cx="3027164" cy="14085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Конверторское производство, часть УКФ.
Обслуживает до 400 компаний ДФО, специализируется на индивидуальной упаковке.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5110" y="1987079"/>
            <a:ext cx="3027164" cy="181629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545110" y="4001497"/>
            <a:ext cx="3027164" cy="563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ООО «ДВ-Ресурс» (Хабаровский край)</a:t>
            </a:r>
            <a:endParaRPr lang="en-US" dirty="0">
              <a:latin typeface="Bookman Old Style" panose="02050604050505020204" pitchFamily="18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7545110" y="4723373"/>
            <a:ext cx="3027164" cy="1126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Гофропроизводство мощностью до 30 тыс. тонн в год.
Основной рынок – Хабаровск, частично поставки в Приморье.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sp>
        <p:nvSpPr>
          <p:cNvPr id="12" name="Text 7"/>
          <p:cNvSpPr/>
          <p:nvPr/>
        </p:nvSpPr>
        <p:spPr>
          <a:xfrm>
            <a:off x="11110523" y="4008046"/>
            <a:ext cx="2201466" cy="275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b="1" dirty="0">
                <a:solidFill>
                  <a:srgbClr val="282824"/>
                </a:solidFill>
                <a:latin typeface="Bookman Old Style" panose="02050604050505020204" pitchFamily="18" charset="0"/>
                <a:ea typeface="Lato Bold" pitchFamily="34" charset="-122"/>
                <a:cs typeface="Lato Bold" pitchFamily="34" charset="-120"/>
              </a:rPr>
              <a:t>Прочие участники</a:t>
            </a:r>
            <a:endParaRPr lang="en-US" dirty="0">
              <a:latin typeface="Bookman Old Style" panose="02050604050505020204" pitchFamily="18" charset="0"/>
            </a:endParaRPr>
          </a:p>
        </p:txBody>
      </p:sp>
      <p:sp>
        <p:nvSpPr>
          <p:cNvPr id="13" name="Text 8"/>
          <p:cNvSpPr/>
          <p:nvPr/>
        </p:nvSpPr>
        <p:spPr>
          <a:xfrm>
            <a:off x="11110523" y="4397736"/>
            <a:ext cx="3027164" cy="1126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Небольшие цеха и компании-конверторы, не имеющие собственного производства картона.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sp>
        <p:nvSpPr>
          <p:cNvPr id="14" name="Text 9"/>
          <p:cNvSpPr/>
          <p:nvPr/>
        </p:nvSpPr>
        <p:spPr>
          <a:xfrm>
            <a:off x="11110523" y="5683016"/>
            <a:ext cx="3027164" cy="8451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Работа на закупном сырье, ограниченный ассортимент, высокая себестоимость.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sp>
        <p:nvSpPr>
          <p:cNvPr id="15" name="Text 10"/>
          <p:cNvSpPr/>
          <p:nvPr/>
        </p:nvSpPr>
        <p:spPr>
          <a:xfrm>
            <a:off x="903089" y="6851554"/>
            <a:ext cx="13133546" cy="563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0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Рынок упаковки ДФО представлен тремя ключевыми игроками с ограниченным географическим покрытием. Проект в Дальнереченске имеет конкурентные преимущества благодаря полному циклу производства и выгодному расположению для северных регионов.</a:t>
            </a:r>
            <a:endParaRPr lang="en-US" sz="1600" dirty="0">
              <a:latin typeface="Bookman Old Style" panose="02050604050505020204" pitchFamily="18" charset="0"/>
            </a:endParaRPr>
          </a:p>
        </p:txBody>
      </p:sp>
      <p:sp>
        <p:nvSpPr>
          <p:cNvPr id="16" name="Shape 11"/>
          <p:cNvSpPr/>
          <p:nvPr/>
        </p:nvSpPr>
        <p:spPr>
          <a:xfrm>
            <a:off x="593527" y="6809824"/>
            <a:ext cx="22860" cy="959644"/>
          </a:xfrm>
          <a:prstGeom prst="rect">
            <a:avLst/>
          </a:prstGeom>
          <a:solidFill>
            <a:srgbClr val="282824"/>
          </a:solidFill>
          <a:ln/>
        </p:spPr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3332D10-DC90-184D-9A46-2A0F2BB6D7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9471" y="2004246"/>
            <a:ext cx="3027164" cy="1816299"/>
          </a:xfrm>
          <a:prstGeom prst="rect">
            <a:avLst/>
          </a:prstGeom>
        </p:spPr>
      </p:pic>
      <p:sp>
        <p:nvSpPr>
          <p:cNvPr id="18" name="Text 5">
            <a:extLst>
              <a:ext uri="{FF2B5EF4-FFF2-40B4-BE49-F238E27FC236}">
                <a16:creationId xmlns:a16="http://schemas.microsoft.com/office/drawing/2014/main" xmlns="" id="{5268849D-5106-734E-A8DF-7327058F86CB}"/>
              </a:ext>
            </a:extLst>
          </p:cNvPr>
          <p:cNvSpPr/>
          <p:nvPr/>
        </p:nvSpPr>
        <p:spPr>
          <a:xfrm>
            <a:off x="4080748" y="3967920"/>
            <a:ext cx="3027164" cy="5634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b="1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Приморский</a:t>
            </a:r>
            <a:r>
              <a:rPr lang="en-US" b="1" dirty="0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 </a:t>
            </a:r>
            <a:r>
              <a:rPr lang="en-US" b="1" dirty="0" err="1">
                <a:solidFill>
                  <a:srgbClr val="4A4A45"/>
                </a:solidFill>
                <a:latin typeface="Bookman Old Style" panose="02050604050505020204" pitchFamily="18" charset="0"/>
                <a:ea typeface="Lato" pitchFamily="34" charset="-122"/>
                <a:cs typeface="Lato" pitchFamily="34" charset="-120"/>
              </a:rPr>
              <a:t>гофрокомбинат</a:t>
            </a:r>
            <a:endParaRPr lang="en-US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1359</Words>
  <Application>Microsoft Macintosh PowerPoint</Application>
  <PresentationFormat>Произвольный</PresentationFormat>
  <Paragraphs>177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Bookman Old Style</vt:lpstr>
      <vt:lpstr>Lato Bold</vt:lpstr>
      <vt:lpstr>Lato</vt:lpstr>
      <vt:lpstr>Calibri</vt:lpstr>
      <vt:lpstr>Times New Roman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Боева</cp:lastModifiedBy>
  <cp:revision>5</cp:revision>
  <dcterms:created xsi:type="dcterms:W3CDTF">2025-04-17T22:45:18Z</dcterms:created>
  <dcterms:modified xsi:type="dcterms:W3CDTF">2025-06-25T01:54:10Z</dcterms:modified>
</cp:coreProperties>
</file>