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drawings/drawing2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9" r:id="rId2"/>
    <p:sldId id="271" r:id="rId3"/>
    <p:sldId id="260" r:id="rId4"/>
    <p:sldId id="261" r:id="rId5"/>
    <p:sldId id="263" r:id="rId6"/>
    <p:sldId id="265" r:id="rId7"/>
    <p:sldId id="268" r:id="rId8"/>
    <p:sldId id="276" r:id="rId9"/>
    <p:sldId id="275" r:id="rId10"/>
    <p:sldId id="270" r:id="rId11"/>
    <p:sldId id="273" r:id="rId12"/>
    <p:sldId id="272" r:id="rId13"/>
    <p:sldId id="274" r:id="rId14"/>
    <p:sldId id="264" r:id="rId15"/>
  </p:sldIdLst>
  <p:sldSz cx="9144000" cy="6858000" type="screen4x3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1576" autoAdjust="0"/>
    <p:restoredTop sz="94713" autoAdjust="0"/>
  </p:normalViewPr>
  <p:slideViewPr>
    <p:cSldViewPr showGuides="1">
      <p:cViewPr varScale="1">
        <p:scale>
          <a:sx n="116" d="100"/>
          <a:sy n="116" d="100"/>
        </p:scale>
        <p:origin x="-1698" y="-114"/>
      </p:cViewPr>
      <p:guideLst>
        <p:guide orient="horz" pos="4201"/>
        <p:guide pos="11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-3972" y="-84"/>
      </p:cViewPr>
      <p:guideLst>
        <p:guide orient="horz" pos="3131"/>
        <p:guide pos="2144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нарушения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нарушения при организации и проведении закупочных процедур </c:v>
                </c:pt>
                <c:pt idx="1">
                  <c:v>нарушения при ведении бухгалтерского учета</c:v>
                </c:pt>
                <c:pt idx="2">
                  <c:v>нарушения при исполнении бюджета</c:v>
                </c:pt>
                <c:pt idx="3">
                  <c:v>неэффективное использование бюджетных средств </c:v>
                </c:pt>
                <c:pt idx="4">
                  <c:v>нарушения в сфере распоряжения и управления муниципальной собственностью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83</c:v>
                </c:pt>
                <c:pt idx="1">
                  <c:v>7</c:v>
                </c:pt>
                <c:pt idx="2">
                  <c:v>5</c:v>
                </c:pt>
                <c:pt idx="3">
                  <c:v>3</c:v>
                </c:pt>
                <c:pt idx="4">
                  <c:v>2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65577463774781852"/>
          <c:y val="9.7350245657984225E-2"/>
          <c:w val="0.34422536225218314"/>
          <c:h val="0.72571406875662259"/>
        </c:manualLayout>
      </c:layout>
      <c:txPr>
        <a:bodyPr/>
        <a:lstStyle/>
        <a:p>
          <a:pPr>
            <a:defRPr b="1" i="1"/>
          </a:pPr>
          <a:endParaRPr lang="ru-RU"/>
        </a:p>
      </c:txPr>
    </c:legend>
    <c:plotVisOnly val="1"/>
  </c:chart>
  <c:txPr>
    <a:bodyPr/>
    <a:lstStyle/>
    <a:p>
      <a:pPr>
        <a:defRPr sz="1400">
          <a:latin typeface="Times New Roman" pitchFamily="18" charset="0"/>
          <a:cs typeface="Times New Roman" pitchFamily="18" charset="0"/>
        </a:defRPr>
      </a:pPr>
      <a:endParaRPr lang="ru-RU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нарушения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нарушения при организации и проведении закупочных процедур </c:v>
                </c:pt>
                <c:pt idx="1">
                  <c:v>нарушения при ведении бухгалтерского учета</c:v>
                </c:pt>
                <c:pt idx="2">
                  <c:v>нарушения при исполнении бюджета</c:v>
                </c:pt>
                <c:pt idx="3">
                  <c:v>неэффективное использование бюджетных средств </c:v>
                </c:pt>
                <c:pt idx="4">
                  <c:v>нарушения в сфере распоряжения и управления муниципальной собственностью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83</c:v>
                </c:pt>
                <c:pt idx="1">
                  <c:v>7</c:v>
                </c:pt>
                <c:pt idx="2">
                  <c:v>5</c:v>
                </c:pt>
                <c:pt idx="3">
                  <c:v>3</c:v>
                </c:pt>
                <c:pt idx="4">
                  <c:v>2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65577463774781886"/>
          <c:y val="9.7350245657984197E-2"/>
          <c:w val="0.34422536225218298"/>
          <c:h val="0.72571406875662259"/>
        </c:manualLayout>
      </c:layout>
      <c:txPr>
        <a:bodyPr/>
        <a:lstStyle/>
        <a:p>
          <a:pPr>
            <a:defRPr b="1" i="1"/>
          </a:pPr>
          <a:endParaRPr lang="ru-RU"/>
        </a:p>
      </c:txPr>
    </c:legend>
    <c:plotVisOnly val="1"/>
  </c:chart>
  <c:txPr>
    <a:bodyPr/>
    <a:lstStyle/>
    <a:p>
      <a:pPr>
        <a:defRPr sz="1400">
          <a:latin typeface="Times New Roman" pitchFamily="18" charset="0"/>
          <a:cs typeface="Times New Roman" pitchFamily="18" charset="0"/>
        </a:defRPr>
      </a:pPr>
      <a:endParaRPr lang="ru-RU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0.28571</cdr:x>
      <cdr:y>0.78965</cdr:y>
    </cdr:from>
    <cdr:to>
      <cdr:x>0.37252</cdr:x>
      <cdr:y>0.88436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143140" y="4118026"/>
          <a:ext cx="651133" cy="4938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83%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0.28571</cdr:x>
      <cdr:y>0.78965</cdr:y>
    </cdr:from>
    <cdr:to>
      <cdr:x>0.37252</cdr:x>
      <cdr:y>0.88436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143140" y="4118026"/>
          <a:ext cx="651133" cy="4938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83%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70F8A7-8292-4A30-9175-D7DB9BE03156}" type="datetimeFigureOut">
              <a:rPr lang="ru-RU" smtClean="0"/>
              <a:pPr/>
              <a:t>29.01.2024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72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6712" cy="4473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245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B366B7-36FE-46FC-8BE9-1C1130D6CC1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B366B7-36FE-46FC-8BE9-1C1130D6CC19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9A76D-B9B0-4309-954D-04AAE54CC986}" type="datetimeFigureOut">
              <a:rPr lang="ru-RU" smtClean="0"/>
              <a:pPr/>
              <a:t>29.01.2024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CF633-6B6B-447E-AA9E-4A080BA8EB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9A76D-B9B0-4309-954D-04AAE54CC986}" type="datetimeFigureOut">
              <a:rPr lang="ru-RU" smtClean="0"/>
              <a:pPr/>
              <a:t>29.01.2024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CF633-6B6B-447E-AA9E-4A080BA8EB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9A76D-B9B0-4309-954D-04AAE54CC986}" type="datetimeFigureOut">
              <a:rPr lang="ru-RU" smtClean="0"/>
              <a:pPr/>
              <a:t>29.01.2024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CF633-6B6B-447E-AA9E-4A080BA8EB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5EB3FA51-943B-4086-A25F-C0E65DD36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8250" y="279001"/>
            <a:ext cx="4927500" cy="99387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="" xmlns:a16="http://schemas.microsoft.com/office/drawing/2014/main" id="{B8B6AFF7-ABF1-4A29-84D5-00E32979F1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98119" y="1538289"/>
            <a:ext cx="4927997" cy="4321175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Рисунок 8">
            <a:extLst>
              <a:ext uri="{FF2B5EF4-FFF2-40B4-BE49-F238E27FC236}">
                <a16:creationId xmlns="" xmlns:a16="http://schemas.microsoft.com/office/drawing/2014/main" id="{06DB0F6D-303F-4E81-A3D0-5C56453C23A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548" y="234000"/>
            <a:ext cx="1687115" cy="2609662"/>
          </a:xfrm>
        </p:spPr>
        <p:txBody>
          <a:bodyPr/>
          <a:lstStyle/>
          <a:p>
            <a:endParaRPr lang="ru-RU"/>
          </a:p>
        </p:txBody>
      </p:sp>
      <p:sp>
        <p:nvSpPr>
          <p:cNvPr id="11" name="Рисунок 8">
            <a:extLst>
              <a:ext uri="{FF2B5EF4-FFF2-40B4-BE49-F238E27FC236}">
                <a16:creationId xmlns="" xmlns:a16="http://schemas.microsoft.com/office/drawing/2014/main" id="{E19019EB-1908-499F-8DDD-57FCF302CF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89586" y="3113662"/>
            <a:ext cx="1687115" cy="32846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2" name="Рисунок 8">
            <a:extLst>
              <a:ext uri="{FF2B5EF4-FFF2-40B4-BE49-F238E27FC236}">
                <a16:creationId xmlns="" xmlns:a16="http://schemas.microsoft.com/office/drawing/2014/main" id="{42858865-2D1D-4E01-A5ED-8E9703C3F9F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093852" y="549000"/>
            <a:ext cx="1687115" cy="32846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3" name="Рисунок 8">
            <a:extLst>
              <a:ext uri="{FF2B5EF4-FFF2-40B4-BE49-F238E27FC236}">
                <a16:creationId xmlns="" xmlns:a16="http://schemas.microsoft.com/office/drawing/2014/main" id="{E2644163-594C-4D16-97AD-5643AA6E3E0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093852" y="4095550"/>
            <a:ext cx="1687115" cy="2609662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53103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9A76D-B9B0-4309-954D-04AAE54CC986}" type="datetimeFigureOut">
              <a:rPr lang="ru-RU" smtClean="0"/>
              <a:pPr/>
              <a:t>29.01.2024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CF633-6B6B-447E-AA9E-4A080BA8EB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9A76D-B9B0-4309-954D-04AAE54CC986}" type="datetimeFigureOut">
              <a:rPr lang="ru-RU" smtClean="0"/>
              <a:pPr/>
              <a:t>29.01.2024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CF633-6B6B-447E-AA9E-4A080BA8EB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9A76D-B9B0-4309-954D-04AAE54CC986}" type="datetimeFigureOut">
              <a:rPr lang="ru-RU" smtClean="0"/>
              <a:pPr/>
              <a:t>29.01.2024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CF633-6B6B-447E-AA9E-4A080BA8EB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9A76D-B9B0-4309-954D-04AAE54CC986}" type="datetimeFigureOut">
              <a:rPr lang="ru-RU" smtClean="0"/>
              <a:pPr/>
              <a:t>29.01.2024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CF633-6B6B-447E-AA9E-4A080BA8EB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9A76D-B9B0-4309-954D-04AAE54CC986}" type="datetimeFigureOut">
              <a:rPr lang="ru-RU" smtClean="0"/>
              <a:pPr/>
              <a:t>29.01.2024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CF633-6B6B-447E-AA9E-4A080BA8EB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9A76D-B9B0-4309-954D-04AAE54CC986}" type="datetimeFigureOut">
              <a:rPr lang="ru-RU" smtClean="0"/>
              <a:pPr/>
              <a:t>29.01.2024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CF633-6B6B-447E-AA9E-4A080BA8EB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9A76D-B9B0-4309-954D-04AAE54CC986}" type="datetimeFigureOut">
              <a:rPr lang="ru-RU" smtClean="0"/>
              <a:pPr/>
              <a:t>29.01.2024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CF633-6B6B-447E-AA9E-4A080BA8EB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9A76D-B9B0-4309-954D-04AAE54CC986}" type="datetimeFigureOut">
              <a:rPr lang="ru-RU" smtClean="0"/>
              <a:pPr/>
              <a:t>29.01.2024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CF633-6B6B-447E-AA9E-4A080BA8EB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19A76D-B9B0-4309-954D-04AAE54CC986}" type="datetimeFigureOut">
              <a:rPr lang="ru-RU" smtClean="0"/>
              <a:pPr/>
              <a:t>29.01.2024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DCF633-6B6B-447E-AA9E-4A080BA8EB2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dalnerokrug.ru/ksp.html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1641760003_2-www-funnyart-club-p-foni-s-rossiei-dlya-prezentatsii-2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357290" y="1643050"/>
            <a:ext cx="721523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Отчет </a:t>
            </a:r>
          </a:p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о деятельности </a:t>
            </a:r>
          </a:p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Контрольно - счетной  палаты Дальнереченского  городского  округа </a:t>
            </a:r>
          </a:p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за 2023 год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Админ\Desktop\Моя папка\картинки для соцсетей\герб дальнереченск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285728"/>
            <a:ext cx="386326" cy="50006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85786" y="214290"/>
            <a:ext cx="192882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Контрольно-счетная палата Дальнереченского городского округа</a:t>
            </a:r>
            <a:endParaRPr lang="ru-RU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="" xmlns:a16="http://schemas.microsoft.com/office/drawing/2014/main" id="{C1B74FFC-22B1-4F16-9F6B-5FCDAD8B4FD8}"/>
              </a:ext>
            </a:extLst>
          </p:cNvPr>
          <p:cNvSpPr/>
          <p:nvPr/>
        </p:nvSpPr>
        <p:spPr>
          <a:xfrm>
            <a:off x="724500" y="1807290"/>
            <a:ext cx="2430000" cy="2069999"/>
          </a:xfrm>
          <a:prstGeom prst="round2DiagRect">
            <a:avLst>
              <a:gd name="adj1" fmla="val 0"/>
              <a:gd name="adj2" fmla="val 29398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: скругленные противолежащие углы 2">
            <a:extLst>
              <a:ext uri="{FF2B5EF4-FFF2-40B4-BE49-F238E27FC236}">
                <a16:creationId xmlns="" xmlns:a16="http://schemas.microsoft.com/office/drawing/2014/main" id="{7613D9BA-71A9-47BA-9567-325935C95C35}"/>
              </a:ext>
            </a:extLst>
          </p:cNvPr>
          <p:cNvSpPr/>
          <p:nvPr/>
        </p:nvSpPr>
        <p:spPr>
          <a:xfrm>
            <a:off x="3357000" y="1808640"/>
            <a:ext cx="2430000" cy="2069999"/>
          </a:xfrm>
          <a:prstGeom prst="round2DiagRect">
            <a:avLst>
              <a:gd name="adj1" fmla="val 0"/>
              <a:gd name="adj2" fmla="val 29398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: скругленные противолежащие углы 3">
            <a:extLst>
              <a:ext uri="{FF2B5EF4-FFF2-40B4-BE49-F238E27FC236}">
                <a16:creationId xmlns="" xmlns:a16="http://schemas.microsoft.com/office/drawing/2014/main" id="{8E3A65CF-5054-4F37-A296-63B5A4B88DAC}"/>
              </a:ext>
            </a:extLst>
          </p:cNvPr>
          <p:cNvSpPr/>
          <p:nvPr/>
        </p:nvSpPr>
        <p:spPr>
          <a:xfrm>
            <a:off x="5989500" y="1807290"/>
            <a:ext cx="2430000" cy="2069999"/>
          </a:xfrm>
          <a:prstGeom prst="round2DiagRect">
            <a:avLst>
              <a:gd name="adj1" fmla="val 0"/>
              <a:gd name="adj2" fmla="val 29398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противолежащие углы 4">
            <a:extLst>
              <a:ext uri="{FF2B5EF4-FFF2-40B4-BE49-F238E27FC236}">
                <a16:creationId xmlns="" xmlns:a16="http://schemas.microsoft.com/office/drawing/2014/main" id="{B4EABFCB-BC9E-49CA-B4C2-475EE823A99E}"/>
              </a:ext>
            </a:extLst>
          </p:cNvPr>
          <p:cNvSpPr/>
          <p:nvPr/>
        </p:nvSpPr>
        <p:spPr>
          <a:xfrm>
            <a:off x="724500" y="4014002"/>
            <a:ext cx="2430000" cy="2069999"/>
          </a:xfrm>
          <a:prstGeom prst="round2DiagRect">
            <a:avLst>
              <a:gd name="adj1" fmla="val 0"/>
              <a:gd name="adj2" fmla="val 29398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: скругленные противолежащие углы 5">
            <a:extLst>
              <a:ext uri="{FF2B5EF4-FFF2-40B4-BE49-F238E27FC236}">
                <a16:creationId xmlns="" xmlns:a16="http://schemas.microsoft.com/office/drawing/2014/main" id="{DCDEC2BC-358F-4DF5-8FD1-FEAA284982E5}"/>
              </a:ext>
            </a:extLst>
          </p:cNvPr>
          <p:cNvSpPr/>
          <p:nvPr/>
        </p:nvSpPr>
        <p:spPr>
          <a:xfrm>
            <a:off x="3357000" y="4015352"/>
            <a:ext cx="2430000" cy="2069999"/>
          </a:xfrm>
          <a:prstGeom prst="round2DiagRect">
            <a:avLst>
              <a:gd name="adj1" fmla="val 0"/>
              <a:gd name="adj2" fmla="val 29398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: скругленные противолежащие углы 6">
            <a:extLst>
              <a:ext uri="{FF2B5EF4-FFF2-40B4-BE49-F238E27FC236}">
                <a16:creationId xmlns="" xmlns:a16="http://schemas.microsoft.com/office/drawing/2014/main" id="{B029E86A-194E-4E64-9BCE-1139E8AFD8C7}"/>
              </a:ext>
            </a:extLst>
          </p:cNvPr>
          <p:cNvSpPr/>
          <p:nvPr/>
        </p:nvSpPr>
        <p:spPr>
          <a:xfrm>
            <a:off x="5989500" y="4014002"/>
            <a:ext cx="2430000" cy="2069999"/>
          </a:xfrm>
          <a:prstGeom prst="round2DiagRect">
            <a:avLst>
              <a:gd name="adj1" fmla="val 0"/>
              <a:gd name="adj2" fmla="val 29398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8F9436DD-B1F6-4CDA-AA68-9B3BB5FBF312}"/>
              </a:ext>
            </a:extLst>
          </p:cNvPr>
          <p:cNvSpPr txBox="1"/>
          <p:nvPr/>
        </p:nvSpPr>
        <p:spPr>
          <a:xfrm>
            <a:off x="3500430" y="4071942"/>
            <a:ext cx="221457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дела возбуждены</a:t>
            </a:r>
          </a:p>
          <a:p>
            <a:pPr algn="ctr"/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по части 2 ст. 7.31 КОАП РФ, </a:t>
            </a:r>
          </a:p>
          <a:p>
            <a:pPr algn="ctr"/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наложены штрафы по 20 тыс.руб.</a:t>
            </a:r>
          </a:p>
          <a:p>
            <a:pPr algn="ctr"/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2AE8D70C-0335-4404-8578-3DE67239AEF6}"/>
              </a:ext>
            </a:extLst>
          </p:cNvPr>
          <p:cNvSpPr txBox="1"/>
          <p:nvPr/>
        </p:nvSpPr>
        <p:spPr>
          <a:xfrm>
            <a:off x="714348" y="1857364"/>
            <a:ext cx="24288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113</a:t>
            </a:r>
          </a:p>
          <a:p>
            <a:pPr algn="ctr"/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материалов</a:t>
            </a:r>
          </a:p>
          <a:p>
            <a:pPr algn="ctr"/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(отчеты, акты, </a:t>
            </a:r>
          </a:p>
          <a:p>
            <a:pPr algn="ctr"/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заключения, </a:t>
            </a:r>
          </a:p>
          <a:p>
            <a:pPr algn="ctr"/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информационные письма, представления) подготовлено</a:t>
            </a:r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FCC4918B-D1AF-461E-8054-92A1DE882C5A}"/>
              </a:ext>
            </a:extLst>
          </p:cNvPr>
          <p:cNvSpPr txBox="1"/>
          <p:nvPr/>
        </p:nvSpPr>
        <p:spPr>
          <a:xfrm>
            <a:off x="714348" y="4071942"/>
            <a:ext cx="242889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должностных лица привлечено к дисциплинарной ответственности</a:t>
            </a:r>
          </a:p>
          <a:p>
            <a:pPr algn="ctr"/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60B2B15A-7D64-44A5-89CF-2F01009FB53A}"/>
              </a:ext>
            </a:extLst>
          </p:cNvPr>
          <p:cNvSpPr txBox="1"/>
          <p:nvPr/>
        </p:nvSpPr>
        <p:spPr>
          <a:xfrm>
            <a:off x="3571868" y="1857364"/>
            <a:ext cx="214314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</a:t>
            </a:r>
          </a:p>
          <a:p>
            <a:pPr algn="ctr"/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представлений внесено объектам проверок</a:t>
            </a:r>
          </a:p>
          <a:p>
            <a:pPr algn="ctr"/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(в 2021 году – 7 </a:t>
            </a:r>
          </a:p>
          <a:p>
            <a:pPr algn="ctr"/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в 2022 году -11)</a:t>
            </a:r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7175AF0E-DE91-4EB7-B0F9-8C3501126558}"/>
              </a:ext>
            </a:extLst>
          </p:cNvPr>
          <p:cNvSpPr txBox="1"/>
          <p:nvPr/>
        </p:nvSpPr>
        <p:spPr>
          <a:xfrm>
            <a:off x="6072198" y="1857364"/>
            <a:ext cx="228601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информационных писем</a:t>
            </a:r>
          </a:p>
          <a:p>
            <a:pPr algn="ctr"/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направлено в администрацию </a:t>
            </a:r>
          </a:p>
          <a:p>
            <a:pPr algn="ctr"/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ДГО</a:t>
            </a:r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43661D45-0462-45B7-9296-32C05A495F58}"/>
              </a:ext>
            </a:extLst>
          </p:cNvPr>
          <p:cNvSpPr txBox="1"/>
          <p:nvPr/>
        </p:nvSpPr>
        <p:spPr>
          <a:xfrm>
            <a:off x="6072198" y="4071942"/>
            <a:ext cx="228601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24 </a:t>
            </a:r>
          </a:p>
          <a:p>
            <a:pPr algn="ctr"/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нарушения на общую сумму 24,9 млн.руб. устранено, или 12% от объема выявленных нарушений</a:t>
            </a:r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="" xmlns:a16="http://schemas.microsoft.com/office/drawing/2014/main" id="{96DAC3A2-B1F5-4F30-90B8-93F4F7011F70}"/>
              </a:ext>
            </a:extLst>
          </p:cNvPr>
          <p:cNvSpPr/>
          <p:nvPr/>
        </p:nvSpPr>
        <p:spPr>
          <a:xfrm>
            <a:off x="857224" y="785794"/>
            <a:ext cx="778674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Реализация результатов проведенных контрольных </a:t>
            </a:r>
          </a:p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и экспертно-аналитических мероприятий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" name="Picture 2" descr="C:\Users\Админ\Desktop\Моя папка\картинки для соцсетей\герб дальнереченск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386326" cy="500066"/>
          </a:xfrm>
          <a:prstGeom prst="rect">
            <a:avLst/>
          </a:prstGeom>
          <a:noFill/>
        </p:spPr>
      </p:pic>
      <p:sp>
        <p:nvSpPr>
          <p:cNvPr id="35" name="Прямоугольник 34"/>
          <p:cNvSpPr/>
          <p:nvPr/>
        </p:nvSpPr>
        <p:spPr>
          <a:xfrm>
            <a:off x="785786" y="214290"/>
            <a:ext cx="171451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Контрольно-счетная палата Дальнереченского городского округа</a:t>
            </a:r>
            <a:endParaRPr lang="ru-RU" sz="1000" dirty="0"/>
          </a:p>
        </p:txBody>
      </p:sp>
    </p:spTree>
    <p:extLst>
      <p:ext uri="{BB962C8B-B14F-4D97-AF65-F5344CB8AC3E}">
        <p14:creationId xmlns="" xmlns:p14="http://schemas.microsoft.com/office/powerpoint/2010/main" val="177390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41760003_2-www-funnyart-club-p-foni-s-rossiei-dlya-prezentatsii-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357290" y="357166"/>
            <a:ext cx="74295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Взаимодействие 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Контрольно-счетной палаты</a:t>
            </a:r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Админ\Desktop\Моя папка\картинки для соцсетей\герб дальнереченск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14290"/>
            <a:ext cx="428628" cy="55482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85786" y="142852"/>
            <a:ext cx="2000264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Контрольно-счетная палата Дальнереченского городского округа</a:t>
            </a:r>
            <a:endParaRPr lang="ru-RU" sz="105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571604" y="1285860"/>
            <a:ext cx="728667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/>
          </a:p>
          <a:p>
            <a:pPr>
              <a:buFont typeface="Arial" pitchFamily="34" charset="0"/>
              <a:buChar char="•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70 материалов </a:t>
            </a:r>
          </a:p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(отчеты о КМ, заключения по результатам ЭАМ) </a:t>
            </a:r>
          </a:p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направлено за 2023 год в Думу для рассмотрения</a:t>
            </a:r>
          </a:p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1714480" y="1428737"/>
          <a:ext cx="6715172" cy="428627"/>
        </p:xfrm>
        <a:graphic>
          <a:graphicData uri="http://schemas.openxmlformats.org/drawingml/2006/table">
            <a:tbl>
              <a:tblPr/>
              <a:tblGrid>
                <a:gridCol w="6715172"/>
              </a:tblGrid>
              <a:tr h="4286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i="1" dirty="0" smtClean="0">
                          <a:latin typeface="Times New Roman" pitchFamily="18" charset="0"/>
                          <a:cs typeface="Times New Roman" pitchFamily="18" charset="0"/>
                        </a:rPr>
                        <a:t>Заключены соглашения о взаимодействии и обмене информацией</a:t>
                      </a:r>
                      <a:endParaRPr lang="ru-RU" i="1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1714480" y="2143116"/>
          <a:ext cx="2143140" cy="640080"/>
        </p:xfrm>
        <a:graphic>
          <a:graphicData uri="http://schemas.openxmlformats.org/drawingml/2006/table">
            <a:tbl>
              <a:tblPr/>
              <a:tblGrid>
                <a:gridCol w="2143140"/>
              </a:tblGrid>
              <a:tr h="517793">
                <a:tc>
                  <a:txBody>
                    <a:bodyPr/>
                    <a:lstStyle/>
                    <a:p>
                      <a:pPr algn="ctr"/>
                      <a:r>
                        <a:rPr lang="ru-RU" sz="1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Управление Федерального казначейства по Приморскому краю</a:t>
                      </a:r>
                      <a:endParaRPr lang="ru-RU" sz="1200" i="1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4214810" y="2143116"/>
          <a:ext cx="2071702" cy="642942"/>
        </p:xfrm>
        <a:graphic>
          <a:graphicData uri="http://schemas.openxmlformats.org/drawingml/2006/table">
            <a:tbl>
              <a:tblPr/>
              <a:tblGrid>
                <a:gridCol w="2071702"/>
              </a:tblGrid>
              <a:tr h="6429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Дальнереченская межрайонная прокуратура </a:t>
                      </a:r>
                      <a:endParaRPr lang="ru-RU" i="1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6500826" y="2143117"/>
          <a:ext cx="1928826" cy="642942"/>
        </p:xfrm>
        <a:graphic>
          <a:graphicData uri="http://schemas.openxmlformats.org/drawingml/2006/table">
            <a:tbl>
              <a:tblPr/>
              <a:tblGrid>
                <a:gridCol w="1928826"/>
              </a:tblGrid>
              <a:tr h="6429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Фонд пенсионного и социального страхования</a:t>
                      </a:r>
                      <a:endParaRPr lang="ru-RU" i="1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21" name="Прямая со стрелкой 20"/>
          <p:cNvCxnSpPr/>
          <p:nvPr/>
        </p:nvCxnSpPr>
        <p:spPr>
          <a:xfrm rot="5400000">
            <a:off x="5072066" y="2000240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5400000">
            <a:off x="7286644" y="2000240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rot="5400000">
            <a:off x="2643174" y="2000240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9" name="Таблица 28"/>
          <p:cNvGraphicFramePr>
            <a:graphicFrameLocks noGrp="1"/>
          </p:cNvGraphicFramePr>
          <p:nvPr/>
        </p:nvGraphicFramePr>
        <p:xfrm>
          <a:off x="1714480" y="3143248"/>
          <a:ext cx="6715171" cy="428628"/>
        </p:xfrm>
        <a:graphic>
          <a:graphicData uri="http://schemas.openxmlformats.org/drawingml/2006/table">
            <a:tbl>
              <a:tblPr/>
              <a:tblGrid>
                <a:gridCol w="6715171"/>
              </a:tblGrid>
              <a:tr h="4286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Председатель КСП принимает участие в заседаниях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0" name="Таблица 29"/>
          <p:cNvGraphicFramePr>
            <a:graphicFrameLocks noGrp="1"/>
          </p:cNvGraphicFramePr>
          <p:nvPr/>
        </p:nvGraphicFramePr>
        <p:xfrm>
          <a:off x="1714480" y="4000504"/>
          <a:ext cx="1520327" cy="1005840"/>
        </p:xfrm>
        <a:graphic>
          <a:graphicData uri="http://schemas.openxmlformats.org/drawingml/2006/table">
            <a:tbl>
              <a:tblPr/>
              <a:tblGrid>
                <a:gridCol w="1520327"/>
              </a:tblGrid>
              <a:tr h="100013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Совет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контрольно-счетных органов Приморского края</a:t>
                      </a:r>
                    </a:p>
                    <a:p>
                      <a:pPr algn="ctr"/>
                      <a:endParaRPr lang="ru-RU" sz="1200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" name="Таблица 30"/>
          <p:cNvGraphicFramePr>
            <a:graphicFrameLocks noGrp="1"/>
          </p:cNvGraphicFramePr>
          <p:nvPr/>
        </p:nvGraphicFramePr>
        <p:xfrm>
          <a:off x="3500430" y="4000504"/>
          <a:ext cx="1500198" cy="1000132"/>
        </p:xfrm>
        <a:graphic>
          <a:graphicData uri="http://schemas.openxmlformats.org/drawingml/2006/table">
            <a:tbl>
              <a:tblPr/>
              <a:tblGrid>
                <a:gridCol w="1500198"/>
              </a:tblGrid>
              <a:tr h="100013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Профильные депутатские комиссии Думы</a:t>
                      </a:r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" name="Таблица 31"/>
          <p:cNvGraphicFramePr>
            <a:graphicFrameLocks noGrp="1"/>
          </p:cNvGraphicFramePr>
          <p:nvPr/>
        </p:nvGraphicFramePr>
        <p:xfrm>
          <a:off x="6929454" y="4000504"/>
          <a:ext cx="1509311" cy="1005840"/>
        </p:xfrm>
        <a:graphic>
          <a:graphicData uri="http://schemas.openxmlformats.org/drawingml/2006/table">
            <a:tbl>
              <a:tblPr/>
              <a:tblGrid>
                <a:gridCol w="1509311"/>
              </a:tblGrid>
              <a:tr h="100013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Совет по противодействию коррупции при главе </a:t>
                      </a:r>
                      <a:r>
                        <a:rPr lang="ru-RU" sz="12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Дальнереченского</a:t>
                      </a:r>
                      <a:r>
                        <a:rPr lang="ru-RU" sz="1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городского округа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3" name="Таблица 32"/>
          <p:cNvGraphicFramePr>
            <a:graphicFrameLocks noGrp="1"/>
          </p:cNvGraphicFramePr>
          <p:nvPr/>
        </p:nvGraphicFramePr>
        <p:xfrm>
          <a:off x="5286380" y="4000504"/>
          <a:ext cx="1410159" cy="1000132"/>
        </p:xfrm>
        <a:graphic>
          <a:graphicData uri="http://schemas.openxmlformats.org/drawingml/2006/table">
            <a:tbl>
              <a:tblPr/>
              <a:tblGrid>
                <a:gridCol w="1410159"/>
              </a:tblGrid>
              <a:tr h="100013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Дума </a:t>
                      </a:r>
                      <a:r>
                        <a:rPr lang="ru-RU" sz="12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Дальнереченского</a:t>
                      </a:r>
                      <a:r>
                        <a:rPr lang="ru-RU" sz="1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городского округа</a:t>
                      </a:r>
                      <a:endParaRPr lang="ru-RU" sz="12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35" name="Прямая со стрелкой 34"/>
          <p:cNvCxnSpPr/>
          <p:nvPr/>
        </p:nvCxnSpPr>
        <p:spPr>
          <a:xfrm rot="5400000">
            <a:off x="2214546" y="3786190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rot="5400000">
            <a:off x="4000496" y="3786190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rot="5400000">
            <a:off x="5786446" y="3786190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rot="5400000">
            <a:off x="7500958" y="3786190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41760003_2-www-funnyart-club-p-foni-s-rossiei-dlya-prezentatsii-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928794" y="714356"/>
            <a:ext cx="64294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Информационная  деятельность</a:t>
            </a:r>
          </a:p>
        </p:txBody>
      </p:sp>
      <p:pic>
        <p:nvPicPr>
          <p:cNvPr id="6" name="Picture 2" descr="C:\Users\Админ\Desktop\Моя папка\картинки для соцсетей\герб дальнереченск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14290"/>
            <a:ext cx="428628" cy="55482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85786" y="142852"/>
            <a:ext cx="2000264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Контрольно-счетная палата Дальнереченского городского округа</a:t>
            </a:r>
            <a:endParaRPr lang="ru-RU" sz="105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714480" y="1467665"/>
            <a:ext cx="7215238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траница КСП размещена в сети Интернет на официальном сайте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Дальнереченского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городского округа  по адресу:                </a:t>
            </a:r>
            <a:endParaRPr lang="ru-RU" sz="10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0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                                  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  <a:hlinkClick r:id="rId4"/>
              </a:rPr>
              <a:t>http://dalnerokrug.ru/ksp.html</a:t>
            </a:r>
            <a:endParaRPr lang="ru-RU" sz="8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азмещается информация:</a:t>
            </a:r>
          </a:p>
          <a:p>
            <a:pPr>
              <a:buFont typeface="Arial" pitchFamily="34" charset="0"/>
              <a:buChar char="•"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о проведенных контрольных и экспертно-аналитических мероприятиях </a:t>
            </a:r>
          </a:p>
          <a:p>
            <a:pPr>
              <a:buFont typeface="Arial" pitchFamily="34" charset="0"/>
              <a:buChar char="•"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о выявленных нарушениях </a:t>
            </a:r>
          </a:p>
          <a:p>
            <a:pPr>
              <a:buFont typeface="Arial" pitchFamily="34" charset="0"/>
              <a:buChar char="•"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о внесенных представлениях и предписаниях </a:t>
            </a:r>
          </a:p>
          <a:p>
            <a:pPr>
              <a:buFont typeface="Arial" pitchFamily="34" charset="0"/>
              <a:buChar char="•"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о принятых по ним объектами контроля решениях и мерах</a:t>
            </a:r>
          </a:p>
          <a:p>
            <a:pPr>
              <a:buFont typeface="Arial" pitchFamily="34" charset="0"/>
              <a:buChar char="•"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информация по противодействию коррупции в КСП</a:t>
            </a:r>
            <a:endParaRPr lang="ru-RU" sz="8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нормативно-правовая база КСП (регламент, стандарты)</a:t>
            </a:r>
          </a:p>
          <a:p>
            <a:pPr>
              <a:buFont typeface="Arial" pitchFamily="34" charset="0"/>
              <a:buChar char="•"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ежегодный план работы КСП</a:t>
            </a:r>
          </a:p>
          <a:p>
            <a:pPr>
              <a:buFont typeface="Arial" pitchFamily="34" charset="0"/>
              <a:buChar char="•"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Отчет о деятельности КСП</a:t>
            </a:r>
          </a:p>
          <a:p>
            <a:endParaRPr lang="ru-RU" sz="8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За 2023год на сайте размещено 87 публикаций по указанной тематике (2021 год -58 публикаций , 2022 год – 84 публикации).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857232"/>
            <a:ext cx="7901014" cy="714380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Анализ  выявленных  нарушений </a:t>
            </a:r>
            <a:endParaRPr lang="ru-RU" sz="36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714348" y="1454114"/>
          <a:ext cx="7500990" cy="52149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2" descr="C:\Users\Админ\Desktop\Моя папка\картинки для соцсетей\герб дальнереченск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85728"/>
            <a:ext cx="386326" cy="50006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85786" y="214290"/>
            <a:ext cx="171451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Контрольно-счетная палата Дальнереченского городского округа</a:t>
            </a:r>
            <a:endParaRPr lang="ru-RU" sz="1000" dirty="0"/>
          </a:p>
        </p:txBody>
      </p:sp>
      <p:sp>
        <p:nvSpPr>
          <p:cNvPr id="8" name="TextBox 7"/>
          <p:cNvSpPr txBox="1"/>
          <p:nvPr/>
        </p:nvSpPr>
        <p:spPr>
          <a:xfrm>
            <a:off x="1928794" y="2071678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28728" y="2500306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7%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428860" y="1857364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86050" y="1714488"/>
            <a:ext cx="474810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2%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41760003_2-www-funnyart-club-p-foni-s-rossiei-dlya-prezentatsii-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357290" y="1643050"/>
            <a:ext cx="72152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i="1" dirty="0" smtClean="0">
                <a:latin typeface="Times New Roman" pitchFamily="18" charset="0"/>
                <a:cs typeface="Times New Roman" pitchFamily="18" charset="0"/>
              </a:rPr>
              <a:t>Спасибо </a:t>
            </a:r>
          </a:p>
          <a:p>
            <a:pPr algn="ctr"/>
            <a:r>
              <a:rPr lang="ru-RU" sz="6000" b="1" i="1" dirty="0" smtClean="0">
                <a:latin typeface="Times New Roman" pitchFamily="18" charset="0"/>
                <a:cs typeface="Times New Roman" pitchFamily="18" charset="0"/>
              </a:rPr>
              <a:t>за внимание!</a:t>
            </a:r>
            <a:endParaRPr lang="ru-RU" sz="6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Админ\Desktop\Моя папка\картинки для соцсетей\герб дальнереченск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85728"/>
            <a:ext cx="386326" cy="50006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85786" y="214290"/>
            <a:ext cx="192882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Контрольно-счетная палата Дальнереченского городского округа</a:t>
            </a:r>
            <a:endParaRPr lang="ru-RU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41760003_2-www-funnyart-club-p-foni-s-rossiei-dlya-prezentatsii-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2714612" y="714356"/>
            <a:ext cx="58579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Правовой статус КСП </a:t>
            </a:r>
          </a:p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и ее структура</a:t>
            </a:r>
          </a:p>
        </p:txBody>
      </p:sp>
      <p:pic>
        <p:nvPicPr>
          <p:cNvPr id="6" name="Picture 2" descr="C:\Users\Админ\Desktop\Моя папка\картинки для соцсетей\герб дальнереченск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14290"/>
            <a:ext cx="428628" cy="55482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85786" y="142852"/>
            <a:ext cx="2000264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Контрольно-счетная палата Дальнереченского городского округа</a:t>
            </a:r>
            <a:endParaRPr lang="ru-RU" sz="105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714480" y="1857364"/>
            <a:ext cx="6929486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dirty="0" smtClean="0"/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КСП - орган местного самоуправления </a:t>
            </a:r>
          </a:p>
          <a:p>
            <a:pPr>
              <a:buFont typeface="Arial" pitchFamily="34" charset="0"/>
              <a:buChar char="•"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постоянно действующий орган внешнего муниципального финансового контроля</a:t>
            </a:r>
          </a:p>
          <a:p>
            <a:pPr>
              <a:buFont typeface="Arial" pitchFamily="34" charset="0"/>
              <a:buChar char="•"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обладает правами юридического лица с марта 2012 года.</a:t>
            </a:r>
          </a:p>
          <a:p>
            <a:pPr>
              <a:buFont typeface="Arial" pitchFamily="34" charset="0"/>
              <a:buChar char="•"/>
            </a:pPr>
            <a:endParaRPr lang="ru-RU" sz="1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Председатель - замещает муниципальную должность </a:t>
            </a:r>
          </a:p>
          <a:p>
            <a:pPr>
              <a:buFont typeface="Arial" pitchFamily="34" charset="0"/>
              <a:buChar char="•"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Аппарат КСП</a:t>
            </a:r>
          </a:p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     – 2 главных инспектора - муниципальные служащие</a:t>
            </a:r>
          </a:p>
          <a:p>
            <a:pPr>
              <a:buFont typeface="Arial" pitchFamily="34" charset="0"/>
              <a:buChar char="•"/>
            </a:pPr>
            <a:endParaRPr lang="ru-RU" sz="1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Все сотрудники имеют высшее профессиональное образование, опыт работы в государственных и муниципальных органах власти, отвечают квалификационным требованиям, установленным законодательством.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41760003_2-www-funnyart-club-p-foni-s-rossiei-dlya-prezentatsii-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643042" y="642918"/>
            <a:ext cx="7215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Правовые основы деятельности КСП</a:t>
            </a:r>
          </a:p>
        </p:txBody>
      </p:sp>
      <p:pic>
        <p:nvPicPr>
          <p:cNvPr id="6" name="Picture 2" descr="C:\Users\Админ\Desktop\Моя папка\картинки для соцсетей\герб дальнереченск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14290"/>
            <a:ext cx="428628" cy="55482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85786" y="142852"/>
            <a:ext cx="2000264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Контрольно-счетная палата Дальнереченского городского округа</a:t>
            </a:r>
            <a:endParaRPr lang="ru-RU" sz="105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714480" y="1357298"/>
            <a:ext cx="7215238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dirty="0" smtClean="0"/>
              <a:t>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Конституция Российской Федерации</a:t>
            </a:r>
          </a:p>
          <a:p>
            <a:pPr>
              <a:buFont typeface="Arial" pitchFamily="34" charset="0"/>
              <a:buChar char="•"/>
            </a:pPr>
            <a:endParaRPr lang="ru-RU" sz="8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Бюджетный Кодекс Российской Федерации</a:t>
            </a:r>
          </a:p>
          <a:p>
            <a:pPr>
              <a:buFont typeface="Arial" pitchFamily="34" charset="0"/>
              <a:buChar char="•"/>
            </a:pPr>
            <a:endParaRPr lang="ru-RU" sz="8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Федеральный закон от 06.10.2003 № 131-ФЗ «Об общих принципах организации местного самоуправления в Российской Федерации»</a:t>
            </a:r>
          </a:p>
          <a:p>
            <a:pPr>
              <a:buFont typeface="Arial" pitchFamily="34" charset="0"/>
              <a:buChar char="•"/>
            </a:pPr>
            <a:endParaRPr lang="ru-RU" sz="8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Федеральный закон от 07.02.2011 № 6-ФЗ «Об общих принципах организации и деятельности контрольно-счетных органов субъектов Российской Федерации, федеральных территорий и муниципальных образований»</a:t>
            </a:r>
          </a:p>
          <a:p>
            <a:pPr>
              <a:buFont typeface="Arial" pitchFamily="34" charset="0"/>
              <a:buChar char="•"/>
            </a:pPr>
            <a:endParaRPr lang="ru-RU" sz="8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Закон Приморского края от 08.02.2012 № 5-КЗ «Об отдельных вопросах организации и деятельности контрольно-счетных органов муниципальных образований Приморского края»</a:t>
            </a:r>
          </a:p>
          <a:p>
            <a:pPr>
              <a:buFont typeface="Arial" pitchFamily="34" charset="0"/>
              <a:buChar char="•"/>
            </a:pPr>
            <a:endParaRPr lang="ru-RU" sz="8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Устав Дальнереченского городского округа</a:t>
            </a:r>
          </a:p>
          <a:p>
            <a:pPr>
              <a:buFont typeface="Arial" pitchFamily="34" charset="0"/>
              <a:buChar char="•"/>
            </a:pPr>
            <a:endParaRPr lang="ru-RU" sz="8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Положение о КСП, утвержденное Думой ДГО, иные местные НПА, Регламент КСП, Стандарты внешнего муниципального финансового контроля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41760003_2-www-funnyart-club-p-foni-s-rossiei-dlya-prezentatsii-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571604" y="428604"/>
            <a:ext cx="7215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Основные  полномочия КСП</a:t>
            </a:r>
          </a:p>
        </p:txBody>
      </p:sp>
      <p:pic>
        <p:nvPicPr>
          <p:cNvPr id="6" name="Picture 2" descr="C:\Users\Админ\Desktop\Моя папка\картинки для соцсетей\герб дальнереченск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14290"/>
            <a:ext cx="428628" cy="55482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85786" y="142852"/>
            <a:ext cx="2000264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Контрольно-счетная палата Дальнереченского городского округа</a:t>
            </a:r>
            <a:endParaRPr lang="ru-RU" sz="105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785854" y="929055"/>
            <a:ext cx="7358146" cy="57400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dirty="0" smtClean="0"/>
              <a:t> </a:t>
            </a:r>
            <a:r>
              <a:rPr lang="ru-RU" sz="1700" i="1" dirty="0" smtClean="0">
                <a:latin typeface="Times New Roman" pitchFamily="18" charset="0"/>
                <a:cs typeface="Times New Roman" pitchFamily="18" charset="0"/>
              </a:rPr>
              <a:t>Осуществление контроля за законностью и эффективностью использования средств местного бюджета</a:t>
            </a:r>
          </a:p>
          <a:p>
            <a:pPr>
              <a:buFont typeface="Arial" pitchFamily="34" charset="0"/>
              <a:buChar char="•"/>
            </a:pPr>
            <a:endParaRPr lang="ru-RU" sz="7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i="1" dirty="0" smtClean="0">
                <a:latin typeface="Times New Roman" pitchFamily="18" charset="0"/>
                <a:cs typeface="Times New Roman" pitchFamily="18" charset="0"/>
              </a:rPr>
              <a:t>Экспертиза проектов решений о бюджете, проверка и анализ обоснованности его показателей</a:t>
            </a:r>
          </a:p>
          <a:p>
            <a:pPr>
              <a:buFont typeface="Arial" pitchFamily="34" charset="0"/>
              <a:buChar char="•"/>
            </a:pPr>
            <a:endParaRPr lang="ru-RU" sz="7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i="1" dirty="0" smtClean="0">
                <a:latin typeface="Times New Roman" pitchFamily="18" charset="0"/>
                <a:cs typeface="Times New Roman" pitchFamily="18" charset="0"/>
              </a:rPr>
              <a:t>Внешняя проверка годового отчета об исполнении бюджета</a:t>
            </a:r>
          </a:p>
          <a:p>
            <a:pPr>
              <a:buFont typeface="Arial" pitchFamily="34" charset="0"/>
              <a:buChar char="•"/>
            </a:pPr>
            <a:endParaRPr lang="ru-RU" sz="7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i="1" dirty="0" smtClean="0">
                <a:latin typeface="Times New Roman" pitchFamily="18" charset="0"/>
                <a:cs typeface="Times New Roman" pitchFamily="18" charset="0"/>
              </a:rPr>
              <a:t>Проведение аудита в сфере закупок товаров, работ и услуг</a:t>
            </a:r>
          </a:p>
          <a:p>
            <a:pPr>
              <a:buFont typeface="Arial" pitchFamily="34" charset="0"/>
              <a:buChar char="•"/>
            </a:pPr>
            <a:endParaRPr lang="ru-RU" sz="7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i="1" dirty="0" smtClean="0">
                <a:latin typeface="Times New Roman" pitchFamily="18" charset="0"/>
                <a:cs typeface="Times New Roman" pitchFamily="18" charset="0"/>
              </a:rPr>
              <a:t>Оценка управления и распоряжения муниципальной собственностью, контроль за соблюдением установленного порядка управления и распоряжения муниципальной собственностью</a:t>
            </a:r>
            <a:endParaRPr lang="ru-RU" sz="16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7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i="1" dirty="0" smtClean="0">
                <a:latin typeface="Times New Roman" pitchFamily="18" charset="0"/>
                <a:cs typeface="Times New Roman" pitchFamily="18" charset="0"/>
              </a:rPr>
              <a:t>Экспертиза проектов МПА, касающихся расходных обязательств, приводящих к изменению доходов  бюджета, а также муниципальных программ</a:t>
            </a:r>
          </a:p>
          <a:p>
            <a:pPr>
              <a:buFont typeface="Arial" pitchFamily="34" charset="0"/>
              <a:buChar char="•"/>
            </a:pPr>
            <a:endParaRPr lang="ru-RU" sz="7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i="1" dirty="0" smtClean="0">
                <a:latin typeface="Times New Roman" pitchFamily="18" charset="0"/>
                <a:cs typeface="Times New Roman" pitchFamily="18" charset="0"/>
              </a:rPr>
              <a:t>Анализ и мониторинг бюджетного процесса, контроль за организацией и анализ исполнения местного бюджета</a:t>
            </a:r>
          </a:p>
          <a:p>
            <a:pPr>
              <a:buFont typeface="Arial" pitchFamily="34" charset="0"/>
              <a:buChar char="•"/>
            </a:pPr>
            <a:endParaRPr lang="ru-RU" sz="7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i="1" dirty="0" smtClean="0">
                <a:latin typeface="Times New Roman" pitchFamily="18" charset="0"/>
                <a:cs typeface="Times New Roman" pitchFamily="18" charset="0"/>
              </a:rPr>
              <a:t>Оценка реализуемости, рисков и результатов достижения целей социально-экономического развития</a:t>
            </a:r>
          </a:p>
          <a:p>
            <a:pPr>
              <a:buFont typeface="Arial" pitchFamily="34" charset="0"/>
              <a:buChar char="•"/>
            </a:pPr>
            <a:endParaRPr lang="ru-RU" sz="7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700" i="1" dirty="0" smtClean="0">
                <a:latin typeface="Times New Roman" pitchFamily="18" charset="0"/>
                <a:cs typeface="Times New Roman" pitchFamily="18" charset="0"/>
              </a:rPr>
              <a:t> Участие в пределах полномочий в мероприятиях, направленных на противодействие коррупции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500042"/>
            <a:ext cx="7215238" cy="1071570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Основные  итоги  деятельности КСП.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Сравнительный анализ.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42910" y="1571612"/>
          <a:ext cx="8043890" cy="449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7718"/>
                <a:gridCol w="1357322"/>
                <a:gridCol w="1285884"/>
                <a:gridCol w="1042966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2022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2023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сравнение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проверочных мероприятий, ед.</a:t>
                      </a:r>
                    </a:p>
                    <a:p>
                      <a:endParaRPr lang="ru-RU" sz="8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Общий объем проверенных средств, млн.руб. 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66</a:t>
                      </a:r>
                    </a:p>
                    <a:p>
                      <a:pPr algn="ctr"/>
                      <a:endParaRPr lang="ru-RU" sz="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8 677,3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70</a:t>
                      </a:r>
                    </a:p>
                    <a:p>
                      <a:pPr algn="ctr"/>
                      <a:endParaRPr lang="ru-RU" sz="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10 259,5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+4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+ 18%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в т.ч.: КМ, ед./проверено объектов, ед.</a:t>
                      </a:r>
                    </a:p>
                    <a:p>
                      <a:endParaRPr lang="ru-RU" sz="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  </a:t>
                      </a:r>
                      <a:r>
                        <a:rPr lang="ru-RU" sz="16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объем проверенных средств, млн.руб. </a:t>
                      </a:r>
                      <a:endParaRPr lang="ru-RU" sz="16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/ 14</a:t>
                      </a:r>
                    </a:p>
                    <a:p>
                      <a:pPr algn="ctr"/>
                      <a:endParaRPr lang="ru-RU" sz="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970,9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 / 17</a:t>
                      </a:r>
                    </a:p>
                    <a:p>
                      <a:pPr algn="ctr"/>
                      <a:endParaRPr lang="ru-RU" sz="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1 498,1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+2 / +3</a:t>
                      </a:r>
                    </a:p>
                    <a:p>
                      <a:pPr algn="ctr"/>
                      <a:endParaRPr lang="ru-RU" sz="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+ 54%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экспертно-аналитических мероприятий, ед.</a:t>
                      </a:r>
                    </a:p>
                    <a:p>
                      <a:endParaRPr lang="ru-RU" sz="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объем проверенных средств, млн.руб. 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</a:p>
                    <a:p>
                      <a:pPr algn="ctr"/>
                      <a:endParaRPr lang="ru-RU" sz="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7 706,4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65</a:t>
                      </a:r>
                    </a:p>
                    <a:p>
                      <a:pPr algn="ctr"/>
                      <a:endParaRPr lang="ru-RU" sz="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8 761,4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+ 2</a:t>
                      </a:r>
                    </a:p>
                    <a:p>
                      <a:pPr algn="ctr"/>
                      <a:endParaRPr lang="ru-RU" sz="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+ 14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%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выявленных нарушений, ед.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56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61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+ 5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Объем денежных</a:t>
                      </a:r>
                      <a:r>
                        <a:rPr lang="ru-RU" sz="160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средств, использованных с нарушениями, млн.руб. / %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109,8 / 1,3%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211,5 / 2,1%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+ 93%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Вынесено представлений, ед.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+ 3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Устранено нарушений, ед.</a:t>
                      </a:r>
                    </a:p>
                    <a:p>
                      <a:endParaRPr lang="ru-RU" sz="8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общую</a:t>
                      </a:r>
                      <a:r>
                        <a:rPr lang="ru-RU" sz="160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сумму, млн.руб. / %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  <a:p>
                      <a:pPr algn="ctr"/>
                      <a:endParaRPr lang="ru-RU" sz="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32,8 / 29,9%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</a:p>
                    <a:p>
                      <a:pPr algn="ctr"/>
                      <a:endParaRPr lang="ru-RU" sz="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24,9 / 12%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FontTx/>
                        <a:buChar char="-"/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  <a:p>
                      <a:pPr algn="ctr">
                        <a:buFontTx/>
                        <a:buNone/>
                      </a:pPr>
                      <a:endParaRPr lang="ru-RU" sz="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buFontTx/>
                        <a:buNone/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- 24%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" name="Picture 2" descr="C:\Users\Админ\Desktop\Моя папка\картинки для соцсетей\герб дальнереченск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428628" cy="55482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85786" y="142852"/>
            <a:ext cx="1857388" cy="5715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Контрольно-счетная палата Дальнереченского городского округа</a:t>
            </a:r>
            <a:endParaRPr lang="ru-RU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8794" y="500042"/>
            <a:ext cx="6329378" cy="857256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Анализ  выявленных  нарушений 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Админ\Desktop\Моя папка\картинки для соцсетей\герб дальнереченск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428628" cy="55482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85786" y="142852"/>
            <a:ext cx="1857388" cy="5715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Контрольно-счетная палата Дальнереченского городского округа</a:t>
            </a:r>
            <a:endParaRPr lang="ru-RU" sz="1000" dirty="0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428596" y="1357298"/>
          <a:ext cx="8229600" cy="5171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1285884"/>
                <a:gridCol w="1428760"/>
                <a:gridCol w="140015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нарушения</a:t>
                      </a:r>
                      <a:endParaRPr lang="ru-RU" sz="160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нарушений, ед.</a:t>
                      </a:r>
                      <a:endParaRPr lang="ru-RU" sz="160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Объем выявленных нарушений, млн.руб.</a:t>
                      </a:r>
                      <a:endParaRPr lang="ru-RU" sz="160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Устранено нарушений, количество, ед./млн.руб.</a:t>
                      </a:r>
                      <a:endParaRPr lang="ru-RU" sz="160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Нарушения при исполнении бюджета</a:t>
                      </a:r>
                      <a:endParaRPr lang="ru-RU" sz="160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60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10,9</a:t>
                      </a:r>
                      <a:endParaRPr lang="ru-RU" sz="160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/ 0,03</a:t>
                      </a:r>
                      <a:endParaRPr lang="ru-RU" sz="160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Нарушения при ведении бухгалтерского учета, составления и предоставления бухгалтерской (финансовой) отчетности</a:t>
                      </a:r>
                      <a:endParaRPr lang="ru-RU" sz="160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ru-RU" sz="160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13,9</a:t>
                      </a:r>
                      <a:endParaRPr lang="ru-RU" sz="160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 / 13,9</a:t>
                      </a:r>
                    </a:p>
                    <a:p>
                      <a:pPr algn="ctr"/>
                      <a:r>
                        <a:rPr lang="ru-RU" sz="11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(7 процедурных нарушений без финансовой составляющей </a:t>
                      </a:r>
                    </a:p>
                    <a:p>
                      <a:pPr algn="ctr"/>
                      <a:r>
                        <a:rPr lang="ru-RU" sz="11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устранены)</a:t>
                      </a:r>
                      <a:endParaRPr lang="ru-RU" sz="110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Нарушения при осуществлении муниципальных закупок</a:t>
                      </a:r>
                      <a:endParaRPr lang="ru-RU" sz="160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ru-RU" sz="160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176,0</a:t>
                      </a:r>
                      <a:endParaRPr lang="ru-RU" sz="160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 / 11,0</a:t>
                      </a:r>
                      <a:endParaRPr lang="ru-RU" sz="160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Нарушения в сфере управления и распоряжения муниципальной собственностью </a:t>
                      </a:r>
                      <a:endParaRPr lang="ru-RU" sz="160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3,7</a:t>
                      </a:r>
                      <a:endParaRPr lang="ru-RU" sz="160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частично устранено</a:t>
                      </a:r>
                      <a:endParaRPr lang="ru-RU" sz="160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Факты неэффективного использования бюджетных средств </a:t>
                      </a:r>
                      <a:endParaRPr lang="ru-RU" sz="160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60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7,0</a:t>
                      </a:r>
                      <a:endParaRPr lang="ru-RU" sz="160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60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Иные нарушения (</a:t>
                      </a:r>
                      <a:r>
                        <a:rPr lang="ru-RU" sz="16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непроведение</a:t>
                      </a:r>
                      <a:r>
                        <a:rPr lang="ru-RU" sz="16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внутреннего финансового аудита)</a:t>
                      </a:r>
                      <a:endParaRPr lang="ru-RU" sz="160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60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/>
                      <a:endParaRPr lang="ru-RU" sz="160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устранены</a:t>
                      </a:r>
                      <a:endParaRPr lang="ru-RU" sz="160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857232"/>
            <a:ext cx="7901014" cy="714380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Анализ  выявленных  нарушений </a:t>
            </a:r>
            <a:endParaRPr lang="ru-RU" sz="36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714348" y="1454114"/>
          <a:ext cx="7500990" cy="52149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2" descr="C:\Users\Админ\Desktop\Моя папка\картинки для соцсетей\герб дальнереченск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85728"/>
            <a:ext cx="386326" cy="50006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85786" y="214290"/>
            <a:ext cx="171451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Контрольно-счетная палата Дальнереченского городского округа</a:t>
            </a:r>
            <a:endParaRPr lang="ru-RU" sz="1000" dirty="0"/>
          </a:p>
        </p:txBody>
      </p:sp>
      <p:sp>
        <p:nvSpPr>
          <p:cNvPr id="8" name="TextBox 7"/>
          <p:cNvSpPr txBox="1"/>
          <p:nvPr/>
        </p:nvSpPr>
        <p:spPr>
          <a:xfrm>
            <a:off x="1928794" y="2071678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28728" y="2500306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7%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428860" y="1857364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86050" y="1714488"/>
            <a:ext cx="474810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2%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="" xmlns:a16="http://schemas.microsoft.com/office/drawing/2014/main" id="{C1B74FFC-22B1-4F16-9F6B-5FCDAD8B4FD8}"/>
              </a:ext>
            </a:extLst>
          </p:cNvPr>
          <p:cNvSpPr/>
          <p:nvPr/>
        </p:nvSpPr>
        <p:spPr>
          <a:xfrm>
            <a:off x="724500" y="1807290"/>
            <a:ext cx="2430000" cy="2069999"/>
          </a:xfrm>
          <a:prstGeom prst="round2DiagRect">
            <a:avLst>
              <a:gd name="adj1" fmla="val 0"/>
              <a:gd name="adj2" fmla="val 29398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: скругленные противолежащие углы 2">
            <a:extLst>
              <a:ext uri="{FF2B5EF4-FFF2-40B4-BE49-F238E27FC236}">
                <a16:creationId xmlns="" xmlns:a16="http://schemas.microsoft.com/office/drawing/2014/main" id="{7613D9BA-71A9-47BA-9567-325935C95C35}"/>
              </a:ext>
            </a:extLst>
          </p:cNvPr>
          <p:cNvSpPr/>
          <p:nvPr/>
        </p:nvSpPr>
        <p:spPr>
          <a:xfrm>
            <a:off x="3357000" y="1808640"/>
            <a:ext cx="2430000" cy="2069999"/>
          </a:xfrm>
          <a:prstGeom prst="round2DiagRect">
            <a:avLst>
              <a:gd name="adj1" fmla="val 0"/>
              <a:gd name="adj2" fmla="val 29398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: скругленные противолежащие углы 3">
            <a:extLst>
              <a:ext uri="{FF2B5EF4-FFF2-40B4-BE49-F238E27FC236}">
                <a16:creationId xmlns="" xmlns:a16="http://schemas.microsoft.com/office/drawing/2014/main" id="{8E3A65CF-5054-4F37-A296-63B5A4B88DAC}"/>
              </a:ext>
            </a:extLst>
          </p:cNvPr>
          <p:cNvSpPr/>
          <p:nvPr/>
        </p:nvSpPr>
        <p:spPr>
          <a:xfrm>
            <a:off x="5989500" y="1807290"/>
            <a:ext cx="2430000" cy="2069999"/>
          </a:xfrm>
          <a:prstGeom prst="round2DiagRect">
            <a:avLst>
              <a:gd name="adj1" fmla="val 0"/>
              <a:gd name="adj2" fmla="val 29398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противолежащие углы 4">
            <a:extLst>
              <a:ext uri="{FF2B5EF4-FFF2-40B4-BE49-F238E27FC236}">
                <a16:creationId xmlns="" xmlns:a16="http://schemas.microsoft.com/office/drawing/2014/main" id="{B4EABFCB-BC9E-49CA-B4C2-475EE823A99E}"/>
              </a:ext>
            </a:extLst>
          </p:cNvPr>
          <p:cNvSpPr/>
          <p:nvPr/>
        </p:nvSpPr>
        <p:spPr>
          <a:xfrm>
            <a:off x="1928794" y="4214818"/>
            <a:ext cx="2430000" cy="2069999"/>
          </a:xfrm>
          <a:prstGeom prst="round2DiagRect">
            <a:avLst>
              <a:gd name="adj1" fmla="val 0"/>
              <a:gd name="adj2" fmla="val 29398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: скругленные противолежащие углы 5">
            <a:extLst>
              <a:ext uri="{FF2B5EF4-FFF2-40B4-BE49-F238E27FC236}">
                <a16:creationId xmlns="" xmlns:a16="http://schemas.microsoft.com/office/drawing/2014/main" id="{DCDEC2BC-358F-4DF5-8FD1-FEAA284982E5}"/>
              </a:ext>
            </a:extLst>
          </p:cNvPr>
          <p:cNvSpPr/>
          <p:nvPr/>
        </p:nvSpPr>
        <p:spPr>
          <a:xfrm>
            <a:off x="4929190" y="4214818"/>
            <a:ext cx="2430000" cy="2069999"/>
          </a:xfrm>
          <a:prstGeom prst="round2DiagRect">
            <a:avLst>
              <a:gd name="adj1" fmla="val 0"/>
              <a:gd name="adj2" fmla="val 29398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00F5774C-1F1F-43D3-BDFC-31644976D97E}"/>
              </a:ext>
            </a:extLst>
          </p:cNvPr>
          <p:cNvSpPr txBox="1"/>
          <p:nvPr/>
        </p:nvSpPr>
        <p:spPr>
          <a:xfrm>
            <a:off x="1733194" y="1940764"/>
            <a:ext cx="1847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sz="28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8F9436DD-B1F6-4CDA-AA68-9B3BB5FBF312}"/>
              </a:ext>
            </a:extLst>
          </p:cNvPr>
          <p:cNvSpPr txBox="1"/>
          <p:nvPr/>
        </p:nvSpPr>
        <p:spPr>
          <a:xfrm>
            <a:off x="4929190" y="4286256"/>
            <a:ext cx="228601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13,7 %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доля денежных средств, </a:t>
            </a:r>
          </a:p>
          <a:p>
            <a:pPr algn="ctr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использованных </a:t>
            </a:r>
          </a:p>
          <a:p>
            <a:pPr algn="ctr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нарушениями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2AE8D70C-0335-4404-8578-3DE67239AEF6}"/>
              </a:ext>
            </a:extLst>
          </p:cNvPr>
          <p:cNvSpPr txBox="1"/>
          <p:nvPr/>
        </p:nvSpPr>
        <p:spPr>
          <a:xfrm>
            <a:off x="714348" y="1857364"/>
            <a:ext cx="24288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  <a:p>
            <a:pPr algn="ctr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контрольных мероприятий проведено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FCC4918B-D1AF-461E-8054-92A1DE882C5A}"/>
              </a:ext>
            </a:extLst>
          </p:cNvPr>
          <p:cNvSpPr txBox="1"/>
          <p:nvPr/>
        </p:nvSpPr>
        <p:spPr>
          <a:xfrm>
            <a:off x="1928794" y="4214818"/>
            <a:ext cx="24288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204,5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млн.руб.</a:t>
            </a: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сумма денежных средств, использованных </a:t>
            </a:r>
          </a:p>
          <a:p>
            <a:pPr algn="ctr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нарушениями</a:t>
            </a: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60B2B15A-7D64-44A5-89CF-2F01009FB53A}"/>
              </a:ext>
            </a:extLst>
          </p:cNvPr>
          <p:cNvSpPr txBox="1"/>
          <p:nvPr/>
        </p:nvSpPr>
        <p:spPr>
          <a:xfrm>
            <a:off x="3357554" y="1857364"/>
            <a:ext cx="235745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17</a:t>
            </a:r>
          </a:p>
          <a:p>
            <a:pPr algn="ctr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объектов контроля проверено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7175AF0E-DE91-4EB7-B0F9-8C3501126558}"/>
              </a:ext>
            </a:extLst>
          </p:cNvPr>
          <p:cNvSpPr txBox="1"/>
          <p:nvPr/>
        </p:nvSpPr>
        <p:spPr>
          <a:xfrm>
            <a:off x="6072198" y="1928802"/>
            <a:ext cx="22860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1 498,1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млн.руб.</a:t>
            </a: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общий объем проверенных средств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="" xmlns:a16="http://schemas.microsoft.com/office/drawing/2014/main" id="{96DAC3A2-B1F5-4F30-90B8-93F4F7011F70}"/>
              </a:ext>
            </a:extLst>
          </p:cNvPr>
          <p:cNvSpPr/>
          <p:nvPr/>
        </p:nvSpPr>
        <p:spPr>
          <a:xfrm>
            <a:off x="857224" y="857232"/>
            <a:ext cx="77867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Контрольная  деятельность  КСП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" name="Picture 2" descr="C:\Users\Админ\Desktop\Моя папка\картинки для соцсетей\герб дальнереченск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386326" cy="500066"/>
          </a:xfrm>
          <a:prstGeom prst="rect">
            <a:avLst/>
          </a:prstGeom>
          <a:noFill/>
        </p:spPr>
      </p:pic>
      <p:sp>
        <p:nvSpPr>
          <p:cNvPr id="35" name="Прямоугольник 34"/>
          <p:cNvSpPr/>
          <p:nvPr/>
        </p:nvSpPr>
        <p:spPr>
          <a:xfrm>
            <a:off x="785786" y="214290"/>
            <a:ext cx="171451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Контрольно-счетная палата Дальнереченского городского округа</a:t>
            </a:r>
            <a:endParaRPr lang="ru-RU" sz="1000" dirty="0"/>
          </a:p>
        </p:txBody>
      </p:sp>
    </p:spTree>
    <p:extLst>
      <p:ext uri="{BB962C8B-B14F-4D97-AF65-F5344CB8AC3E}">
        <p14:creationId xmlns="" xmlns:p14="http://schemas.microsoft.com/office/powerpoint/2010/main" val="177390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41760003_2-www-funnyart-club-p-foni-s-rossiei-dlya-prezentatsii-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857356" y="571480"/>
            <a:ext cx="70009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Экспертно-аналитическая деятельность </a:t>
            </a:r>
          </a:p>
        </p:txBody>
      </p:sp>
      <p:pic>
        <p:nvPicPr>
          <p:cNvPr id="6" name="Picture 2" descr="C:\Users\Админ\Desktop\Моя папка\картинки для соцсетей\герб дальнереченск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14290"/>
            <a:ext cx="428628" cy="55482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85786" y="142852"/>
            <a:ext cx="2000264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Контрольно-счетная палата Дальнереченского городского округа</a:t>
            </a:r>
            <a:endParaRPr lang="ru-RU" sz="105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571604" y="1285860"/>
            <a:ext cx="7286676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/>
          </a:p>
          <a:p>
            <a:pPr>
              <a:buFont typeface="Arial" pitchFamily="34" charset="0"/>
              <a:buChar char="•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1714480" y="1428737"/>
          <a:ext cx="6929486" cy="428627"/>
        </p:xfrm>
        <a:graphic>
          <a:graphicData uri="http://schemas.openxmlformats.org/drawingml/2006/table">
            <a:tbl>
              <a:tblPr/>
              <a:tblGrid>
                <a:gridCol w="6929486"/>
              </a:tblGrid>
              <a:tr h="4286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i="1" dirty="0" smtClean="0">
                          <a:latin typeface="Times New Roman" pitchFamily="18" charset="0"/>
                          <a:cs typeface="Times New Roman" pitchFamily="18" charset="0"/>
                        </a:rPr>
                        <a:t>Экспертиза  проводится  в  отношении</a:t>
                      </a:r>
                      <a:endParaRPr lang="ru-RU" i="1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1714480" y="2285992"/>
          <a:ext cx="1143008" cy="1188720"/>
        </p:xfrm>
        <a:graphic>
          <a:graphicData uri="http://schemas.openxmlformats.org/drawingml/2006/table">
            <a:tbl>
              <a:tblPr/>
              <a:tblGrid>
                <a:gridCol w="1143008"/>
              </a:tblGrid>
              <a:tr h="517793">
                <a:tc>
                  <a:txBody>
                    <a:bodyPr/>
                    <a:lstStyle/>
                    <a:p>
                      <a:pPr algn="ctr"/>
                      <a:r>
                        <a:rPr lang="ru-RU" sz="1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Проектов решений Думы о бюджете, </a:t>
                      </a:r>
                    </a:p>
                    <a:p>
                      <a:pPr algn="ctr"/>
                      <a:r>
                        <a:rPr lang="ru-RU" sz="1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о внесении изменений в бюджет</a:t>
                      </a:r>
                      <a:endParaRPr lang="ru-RU" sz="1200" i="1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3071802" y="2285992"/>
          <a:ext cx="1071570" cy="1214446"/>
        </p:xfrm>
        <a:graphic>
          <a:graphicData uri="http://schemas.openxmlformats.org/drawingml/2006/table">
            <a:tbl>
              <a:tblPr/>
              <a:tblGrid>
                <a:gridCol w="1071570"/>
              </a:tblGrid>
              <a:tr h="12144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Годового отчета об исполнении бюджета</a:t>
                      </a:r>
                      <a:endParaRPr lang="ru-RU" i="1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4357686" y="2285992"/>
          <a:ext cx="1285884" cy="1214446"/>
        </p:xfrm>
        <a:graphic>
          <a:graphicData uri="http://schemas.openxmlformats.org/drawingml/2006/table">
            <a:tbl>
              <a:tblPr/>
              <a:tblGrid>
                <a:gridCol w="1285884"/>
              </a:tblGrid>
              <a:tr h="12144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Муниципальных</a:t>
                      </a:r>
                      <a:r>
                        <a:rPr lang="ru-RU" sz="12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правовых актов, касающихся расходных обязательств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9" name="Таблица 28"/>
          <p:cNvGraphicFramePr>
            <a:graphicFrameLocks noGrp="1"/>
          </p:cNvGraphicFramePr>
          <p:nvPr/>
        </p:nvGraphicFramePr>
        <p:xfrm>
          <a:off x="1714480" y="4071942"/>
          <a:ext cx="6929486" cy="640080"/>
        </p:xfrm>
        <a:graphic>
          <a:graphicData uri="http://schemas.openxmlformats.org/drawingml/2006/table">
            <a:tbl>
              <a:tblPr/>
              <a:tblGrid>
                <a:gridCol w="6929486"/>
              </a:tblGrid>
              <a:tr h="4286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Проведено 65 экспертно-аналитических мероприятий,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на сумму</a:t>
                      </a:r>
                      <a:r>
                        <a:rPr lang="ru-RU" sz="18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8 761,4 млн.руб.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0" name="Таблица 29"/>
          <p:cNvGraphicFramePr>
            <a:graphicFrameLocks noGrp="1"/>
          </p:cNvGraphicFramePr>
          <p:nvPr/>
        </p:nvGraphicFramePr>
        <p:xfrm>
          <a:off x="1714480" y="5143512"/>
          <a:ext cx="1928826" cy="1000132"/>
        </p:xfrm>
        <a:graphic>
          <a:graphicData uri="http://schemas.openxmlformats.org/drawingml/2006/table">
            <a:tbl>
              <a:tblPr/>
              <a:tblGrid>
                <a:gridCol w="1928826"/>
              </a:tblGrid>
              <a:tr h="100013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по вопросам бюджета</a:t>
                      </a:r>
                      <a:endParaRPr lang="ru-RU" sz="1600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" name="Таблица 30"/>
          <p:cNvGraphicFramePr>
            <a:graphicFrameLocks noGrp="1"/>
          </p:cNvGraphicFramePr>
          <p:nvPr/>
        </p:nvGraphicFramePr>
        <p:xfrm>
          <a:off x="4071934" y="5143512"/>
          <a:ext cx="2000264" cy="1005840"/>
        </p:xfrm>
        <a:graphic>
          <a:graphicData uri="http://schemas.openxmlformats.org/drawingml/2006/table">
            <a:tbl>
              <a:tblPr/>
              <a:tblGrid>
                <a:gridCol w="2000264"/>
              </a:tblGrid>
              <a:tr h="100013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5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на иные проекты решений Думы</a:t>
                      </a:r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3" name="Таблица 32"/>
          <p:cNvGraphicFramePr>
            <a:graphicFrameLocks noGrp="1"/>
          </p:cNvGraphicFramePr>
          <p:nvPr/>
        </p:nvGraphicFramePr>
        <p:xfrm>
          <a:off x="6500826" y="5143512"/>
          <a:ext cx="2143140" cy="1005840"/>
        </p:xfrm>
        <a:graphic>
          <a:graphicData uri="http://schemas.openxmlformats.org/drawingml/2006/table">
            <a:tbl>
              <a:tblPr/>
              <a:tblGrid>
                <a:gridCol w="2143140"/>
              </a:tblGrid>
              <a:tr h="100013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49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на муниципальные программы</a:t>
                      </a:r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" name="Таблица 23"/>
          <p:cNvGraphicFramePr>
            <a:graphicFrameLocks noGrp="1"/>
          </p:cNvGraphicFramePr>
          <p:nvPr/>
        </p:nvGraphicFramePr>
        <p:xfrm>
          <a:off x="5857884" y="2285992"/>
          <a:ext cx="1285884" cy="1188720"/>
        </p:xfrm>
        <a:graphic>
          <a:graphicData uri="http://schemas.openxmlformats.org/drawingml/2006/table">
            <a:tbl>
              <a:tblPr/>
              <a:tblGrid>
                <a:gridCol w="1285884"/>
              </a:tblGrid>
              <a:tr h="1188720">
                <a:tc>
                  <a:txBody>
                    <a:bodyPr/>
                    <a:lstStyle/>
                    <a:p>
                      <a:pPr algn="ctr"/>
                      <a:r>
                        <a:rPr lang="ru-RU" sz="1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Муниципальных</a:t>
                      </a:r>
                      <a:r>
                        <a:rPr lang="ru-RU" sz="12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правовых актов, приводящих к изменению доходов бюджета</a:t>
                      </a:r>
                      <a:endParaRPr lang="ru-RU" sz="1200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5" name="Таблица 24"/>
          <p:cNvGraphicFramePr>
            <a:graphicFrameLocks noGrp="1"/>
          </p:cNvGraphicFramePr>
          <p:nvPr/>
        </p:nvGraphicFramePr>
        <p:xfrm>
          <a:off x="7358082" y="2285992"/>
          <a:ext cx="1275859" cy="1188720"/>
        </p:xfrm>
        <a:graphic>
          <a:graphicData uri="http://schemas.openxmlformats.org/drawingml/2006/table">
            <a:tbl>
              <a:tblPr/>
              <a:tblGrid>
                <a:gridCol w="1275859"/>
              </a:tblGrid>
              <a:tr h="641131">
                <a:tc>
                  <a:txBody>
                    <a:bodyPr/>
                    <a:lstStyle/>
                    <a:p>
                      <a:pPr algn="ctr"/>
                      <a:r>
                        <a:rPr lang="ru-RU" sz="1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Муниципальных программ, </a:t>
                      </a:r>
                    </a:p>
                    <a:p>
                      <a:pPr algn="ctr"/>
                      <a:r>
                        <a:rPr lang="ru-RU" sz="1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проектов муниципальных программ и изменений в них</a:t>
                      </a:r>
                      <a:endParaRPr lang="ru-RU" sz="12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28" name="Прямая со стрелкой 27"/>
          <p:cNvCxnSpPr/>
          <p:nvPr/>
        </p:nvCxnSpPr>
        <p:spPr>
          <a:xfrm rot="5400000">
            <a:off x="2071670" y="2071678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rot="5400000">
            <a:off x="3428992" y="2071678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rot="5400000">
            <a:off x="4786314" y="2071678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rot="5400000">
            <a:off x="6286512" y="2071678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 rot="5400000">
            <a:off x="7786710" y="2071678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rot="5400000">
            <a:off x="2500298" y="4929198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 rot="5400000">
            <a:off x="4857752" y="4929198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 rot="5400000">
            <a:off x="7358082" y="4929198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840</TotalTime>
  <Words>1051</Words>
  <Application>Microsoft Office PowerPoint</Application>
  <PresentationFormat>Экран (4:3)</PresentationFormat>
  <Paragraphs>292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Основные  итоги  деятельности КСП. Сравнительный анализ.</vt:lpstr>
      <vt:lpstr>Анализ  выявленных  нарушений </vt:lpstr>
      <vt:lpstr>Анализ  выявленных  нарушений </vt:lpstr>
      <vt:lpstr>Слайд 8</vt:lpstr>
      <vt:lpstr>Слайд 9</vt:lpstr>
      <vt:lpstr>Слайд 10</vt:lpstr>
      <vt:lpstr>Слайд 11</vt:lpstr>
      <vt:lpstr>Слайд 12</vt:lpstr>
      <vt:lpstr>Анализ  выявленных  нарушений 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Дзюба</cp:lastModifiedBy>
  <cp:revision>94</cp:revision>
  <dcterms:created xsi:type="dcterms:W3CDTF">2024-01-25T05:09:21Z</dcterms:created>
  <dcterms:modified xsi:type="dcterms:W3CDTF">2024-01-29T01:16:54Z</dcterms:modified>
</cp:coreProperties>
</file>