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350" r:id="rId2"/>
    <p:sldId id="356" r:id="rId3"/>
    <p:sldId id="357" r:id="rId4"/>
    <p:sldId id="358" r:id="rId5"/>
    <p:sldId id="359" r:id="rId6"/>
    <p:sldId id="360" r:id="rId7"/>
    <p:sldId id="361" r:id="rId8"/>
    <p:sldId id="362" r:id="rId9"/>
    <p:sldId id="363" r:id="rId10"/>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ошина Полина Олеговна" initials="АПО" lastIdx="2" clrIdx="0">
    <p:extLst>
      <p:ext uri="{19B8F6BF-5375-455C-9EA6-DF929625EA0E}">
        <p15:presenceInfo xmlns:p15="http://schemas.microsoft.com/office/powerpoint/2012/main" xmlns="" userId="Аношина Полина Олеговн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FCFF"/>
    <a:srgbClr val="B29D68"/>
    <a:srgbClr val="4171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9" d="100"/>
          <a:sy n="89" d="100"/>
        </p:scale>
        <p:origin x="-16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pPr/>
              <a:t>3/21/2025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4901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C6B4A9-1611-4792-9094-5F34BCA07E0B}" type="datetimeFigureOut">
              <a:rPr lang="en-US" smtClean="0"/>
              <a:pPr/>
              <a:t>3/21/2025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 val="393692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pPr/>
              <a:t>3/21/2025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3752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pPr/>
              <a:t>3/21/2025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0635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pPr/>
              <a:t>3/21/2025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2106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712588-04B1-427B-82EE-E8DB90309F08}" type="datetimeFigureOut">
              <a:rPr lang="en-US" smtClean="0"/>
              <a:pPr/>
              <a:t>3/21/2025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xmlns="" val="209578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1BEF0D-F0BB-DE4B-95CE-6DB70DBA9567}" type="datetimeFigureOut">
              <a:rPr lang="en-US" smtClean="0"/>
              <a:pPr/>
              <a:t>3/21/2025</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8300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1BEF0D-F0BB-DE4B-95CE-6DB70DBA9567}" type="datetimeFigureOut">
              <a:rPr lang="en-US" smtClean="0"/>
              <a:pPr/>
              <a:t>3/21/2025</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0216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1BEF0D-F0BB-DE4B-95CE-6DB70DBA9567}" type="datetimeFigureOut">
              <a:rPr lang="en-US" smtClean="0"/>
              <a:pPr/>
              <a:t>3/21/2025</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8171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2A54C80-263E-416B-A8E0-580EDEADCBDC}" type="datetimeFigureOut">
              <a:rPr lang="en-US" smtClean="0"/>
              <a:pPr/>
              <a:t>3/21/2025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413583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pPr/>
              <a:t>3/21/2025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9934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3/21/2025</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15628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188441" y="116721"/>
            <a:ext cx="11778018" cy="734534"/>
          </a:xfrm>
          <a:prstGeom prst="roundRect">
            <a:avLst/>
          </a:prstGeom>
          <a:gradFill>
            <a:gsLst>
              <a:gs pos="100000">
                <a:srgbClr val="62D150"/>
              </a:gs>
              <a:gs pos="0">
                <a:srgbClr val="24B27F"/>
              </a:gs>
            </a:gsLst>
            <a:lin ang="2400000" scaled="0"/>
          </a:gradFill>
          <a:ln>
            <a:noFill/>
          </a:ln>
          <a:effectLst>
            <a:outerShdw blurRad="546100" dir="10260000" sx="96000" sy="96000" algn="ctr" rotWithShape="0">
              <a:schemeClr val="tx2">
                <a:lumMod val="40000"/>
                <a:lumOff val="6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a:latin typeface="Trebuchet MS" panose="020B0603020202020204" pitchFamily="34" charset="0"/>
                <a:cs typeface="Gotham Pro" panose="02000503040000020004" charset="0"/>
              </a:rPr>
              <a:t>ТЕЛЕФОННЫЕ МОШЕННИКИ</a:t>
            </a:r>
            <a:endParaRPr lang="ru-RU" sz="2400" b="1" dirty="0">
              <a:latin typeface="Trebuchet MS" panose="020B0603020202020204" pitchFamily="34" charset="0"/>
              <a:cs typeface="Gotham Pro" panose="02000503040000020004" charset="0"/>
            </a:endParaRPr>
          </a:p>
        </p:txBody>
      </p:sp>
      <p:sp>
        <p:nvSpPr>
          <p:cNvPr id="4" name="Объект 3"/>
          <p:cNvSpPr>
            <a:spLocks noGrp="1"/>
          </p:cNvSpPr>
          <p:nvPr>
            <p:ph idx="4294967295"/>
          </p:nvPr>
        </p:nvSpPr>
        <p:spPr>
          <a:xfrm>
            <a:off x="819650" y="1296216"/>
            <a:ext cx="10515600" cy="4872038"/>
          </a:xfrm>
        </p:spPr>
        <p:txBody>
          <a:bodyPr>
            <a:normAutofit fontScale="55000" lnSpcReduction="20000"/>
          </a:bodyPr>
          <a:lstStyle/>
          <a:p>
            <a:pPr marL="0" indent="0" algn="just">
              <a:lnSpc>
                <a:spcPct val="120000"/>
              </a:lnSpc>
              <a:buNone/>
            </a:pPr>
            <a:r>
              <a:rPr lang="ru-RU" dirty="0" smtClean="0">
                <a:latin typeface="Times New Roman" panose="02020603050405020304" pitchFamily="18" charset="0"/>
                <a:cs typeface="Times New Roman" panose="02020603050405020304" pitchFamily="18" charset="0"/>
              </a:rPr>
              <a:t>	Телефонный </a:t>
            </a:r>
            <a:r>
              <a:rPr lang="ru-RU" dirty="0">
                <a:latin typeface="Times New Roman" panose="02020603050405020304" pitchFamily="18" charset="0"/>
                <a:cs typeface="Times New Roman" panose="02020603050405020304" pitchFamily="18" charset="0"/>
              </a:rPr>
              <a:t>звонок «сотрудника правоохранительных органов (МВД, ФСБ), Службы безопасности </a:t>
            </a:r>
            <a:r>
              <a:rPr lang="ru-RU" dirty="0" smtClean="0">
                <a:latin typeface="Times New Roman" panose="02020603050405020304" pitchFamily="18" charset="0"/>
                <a:cs typeface="Times New Roman" panose="02020603050405020304" pitchFamily="18" charset="0"/>
              </a:rPr>
              <a:t>Банка/ЦБ</a:t>
            </a:r>
            <a:r>
              <a:rPr lang="ru-RU" dirty="0">
                <a:latin typeface="Times New Roman" panose="02020603050405020304" pitchFamily="18" charset="0"/>
                <a:cs typeface="Times New Roman" panose="02020603050405020304" pitchFamily="18" charset="0"/>
              </a:rPr>
              <a:t>, работника Пенсионного фонда, «</a:t>
            </a:r>
            <a:r>
              <a:rPr lang="ru-RU" dirty="0" err="1">
                <a:latin typeface="Times New Roman" panose="02020603050405020304" pitchFamily="18" charset="0"/>
                <a:cs typeface="Times New Roman" panose="02020603050405020304" pitchFamily="18" charset="0"/>
              </a:rPr>
              <a:t>Госуслуг</a:t>
            </a:r>
            <a:r>
              <a:rPr lang="ru-RU" dirty="0">
                <a:latin typeface="Times New Roman" panose="02020603050405020304" pitchFamily="18" charset="0"/>
                <a:cs typeface="Times New Roman" panose="02020603050405020304" pitchFamily="18" charset="0"/>
              </a:rPr>
              <a:t>», представителя сотового оператора или другой государственной структуры» сегодня является наиболее распространенным в России способом, который используют мошенники для «выманивания» денег у граждан. При таком сценарии злоумышленники, как правило, поясняют жертве, </a:t>
            </a:r>
            <a:r>
              <a:rPr lang="ru-RU" u="sng" dirty="0">
                <a:latin typeface="Times New Roman" panose="02020603050405020304" pitchFamily="18" charset="0"/>
                <a:cs typeface="Times New Roman" panose="02020603050405020304" pitchFamily="18" charset="0"/>
              </a:rPr>
              <a:t>что надо продлить договор (сообщив код) </a:t>
            </a:r>
            <a:r>
              <a:rPr lang="ru-RU" dirty="0">
                <a:latin typeface="Times New Roman" panose="02020603050405020304" pitchFamily="18" charset="0"/>
                <a:cs typeface="Times New Roman" panose="02020603050405020304" pitchFamily="18" charset="0"/>
              </a:rPr>
              <a:t>или проводят специальную операцию по поимке преступников, что в преступлении замешаны «все» (сотрудники банка, сотрудники безопасности банка и даже «</a:t>
            </a:r>
            <a:r>
              <a:rPr lang="ru-RU" dirty="0" err="1">
                <a:latin typeface="Times New Roman" panose="02020603050405020304" pitchFamily="18" charset="0"/>
                <a:cs typeface="Times New Roman" panose="02020603050405020304" pitchFamily="18" charset="0"/>
              </a:rPr>
              <a:t>крышующие</a:t>
            </a:r>
            <a:r>
              <a:rPr lang="ru-RU" dirty="0">
                <a:latin typeface="Times New Roman" panose="02020603050405020304" pitchFamily="18" charset="0"/>
                <a:cs typeface="Times New Roman" panose="02020603050405020304" pitchFamily="18" charset="0"/>
              </a:rPr>
              <a:t>» их сотрудники полиции), что именно сейчас преступники пытаются похитить денежные средства гражданина. Звонки «мобильных» операторов с продлением договора, возвраты и начисления пособий и компенсаций и ссылки для установки ПО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ходе разговора преступники узнают у клиента информацию по его вкладам/счетам. Если разговор складывается для мошенников удачно, то путём манипуляций и запугивания, клиенту строго запрещается с кем-то делиться этой информацией, т.к. якобы она секретная и за её раскрытие кому-либо, включая даже близких родственников, гражданина привлекут к уголовной ответственности и посадят в тюрьму. Жертву держат на постоянном контакте и связь с ним стараются уже не прерывать  до момента завладения денежными средствами клиента.  </a:t>
            </a:r>
          </a:p>
          <a:p>
            <a:pPr marL="0" indent="0" algn="just">
              <a:lnSpc>
                <a:spcPct val="120000"/>
              </a:lnSpc>
              <a:buNone/>
            </a:pPr>
            <a:r>
              <a:rPr lang="ru-RU" dirty="0" smtClean="0">
                <a:latin typeface="Times New Roman" panose="02020603050405020304" pitchFamily="18" charset="0"/>
                <a:cs typeface="Times New Roman" panose="02020603050405020304" pitchFamily="18" charset="0"/>
              </a:rPr>
              <a:t>	Для </a:t>
            </a:r>
            <a:r>
              <a:rPr lang="ru-RU" dirty="0">
                <a:latin typeface="Times New Roman" panose="02020603050405020304" pitchFamily="18" charset="0"/>
                <a:cs typeface="Times New Roman" panose="02020603050405020304" pitchFamily="18" charset="0"/>
              </a:rPr>
              <a:t>оперативности своих действий мошенники могут заказывать жертве такси, чтобы клиент смог быстро добраться до финансовой организации и под их контролем совершить нужную им операцию (снять денежные средства со своего счёта, оформить кредит, совершить перевод крупной суммы денег по реквизитам мошенников). При этом клиента могут сопровождать лично или контролировать по телефону в режиме онлайн. </a:t>
            </a:r>
          </a:p>
          <a:p>
            <a:endParaRPr lang="ru-RU" dirty="0"/>
          </a:p>
        </p:txBody>
      </p:sp>
    </p:spTree>
    <p:extLst>
      <p:ext uri="{BB962C8B-B14F-4D97-AF65-F5344CB8AC3E}">
        <p14:creationId xmlns:p14="http://schemas.microsoft.com/office/powerpoint/2010/main" xmlns="" val="3403807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10009" y="207830"/>
            <a:ext cx="11335265" cy="734534"/>
          </a:xfrm>
          <a:prstGeom prst="roundRect">
            <a:avLst/>
          </a:prstGeom>
          <a:gradFill>
            <a:gsLst>
              <a:gs pos="100000">
                <a:srgbClr val="62D150"/>
              </a:gs>
              <a:gs pos="0">
                <a:srgbClr val="24B27F"/>
              </a:gs>
            </a:gsLst>
            <a:lin ang="2400000" scaled="0"/>
          </a:gradFill>
          <a:ln>
            <a:noFill/>
          </a:ln>
          <a:effectLst>
            <a:outerShdw blurRad="546100" dir="10260000" sx="96000" sy="96000" algn="ctr" rotWithShape="0">
              <a:schemeClr val="tx2">
                <a:lumMod val="40000"/>
                <a:lumOff val="6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p>
        </p:txBody>
      </p:sp>
      <p:sp>
        <p:nvSpPr>
          <p:cNvPr id="6" name="Заголовок 5"/>
          <p:cNvSpPr>
            <a:spLocks noGrp="1"/>
          </p:cNvSpPr>
          <p:nvPr>
            <p:ph type="title"/>
          </p:nvPr>
        </p:nvSpPr>
        <p:spPr>
          <a:xfrm>
            <a:off x="819841" y="348356"/>
            <a:ext cx="10515600" cy="453481"/>
          </a:xfrm>
        </p:spPr>
        <p:txBody>
          <a:bodyPr>
            <a:noAutofit/>
          </a:bodyPr>
          <a:lstStyle/>
          <a:p>
            <a:pPr algn="ctr"/>
            <a:r>
              <a:rPr lang="ru-RU" sz="2800" b="1" dirty="0">
                <a:solidFill>
                  <a:srgbClr val="F8FCFF"/>
                </a:solidFill>
                <a:latin typeface="Times New Roman" panose="02020603050405020304" pitchFamily="18" charset="0"/>
                <a:cs typeface="Times New Roman" panose="02020603050405020304" pitchFamily="18" charset="0"/>
              </a:rPr>
              <a:t>Проблемы </a:t>
            </a:r>
            <a:r>
              <a:rPr lang="ru-RU" sz="2800" b="1" dirty="0" err="1">
                <a:solidFill>
                  <a:srgbClr val="F8FCFF"/>
                </a:solidFill>
                <a:latin typeface="Times New Roman" panose="02020603050405020304" pitchFamily="18" charset="0"/>
                <a:cs typeface="Times New Roman" panose="02020603050405020304" pitchFamily="18" charset="0"/>
              </a:rPr>
              <a:t>дропперства</a:t>
            </a:r>
            <a:r>
              <a:rPr lang="ru-RU" sz="2800" b="1" dirty="0">
                <a:solidFill>
                  <a:srgbClr val="F8FCFF"/>
                </a:solidFill>
                <a:latin typeface="Times New Roman" panose="02020603050405020304" pitchFamily="18" charset="0"/>
                <a:cs typeface="Times New Roman" panose="02020603050405020304" pitchFamily="18" charset="0"/>
              </a:rPr>
              <a:t>, ответственность и </a:t>
            </a:r>
            <a:r>
              <a:rPr lang="ru-RU" sz="2800" b="1" dirty="0" smtClean="0">
                <a:solidFill>
                  <a:srgbClr val="F8FCFF"/>
                </a:solidFill>
                <a:latin typeface="Times New Roman" panose="02020603050405020304" pitchFamily="18" charset="0"/>
                <a:cs typeface="Times New Roman" panose="02020603050405020304" pitchFamily="18" charset="0"/>
              </a:rPr>
              <a:t>последствия</a:t>
            </a:r>
            <a:endParaRPr lang="ru-RU" sz="2800" b="1" dirty="0">
              <a:solidFill>
                <a:srgbClr val="F8FCFF"/>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xmlns="" val="0"/>
              </a:ext>
            </a:extLst>
          </a:blip>
          <a:srcRect t="674" b="674"/>
          <a:stretch>
            <a:fillRect/>
          </a:stretch>
        </p:blipFill>
        <p:spPr>
          <a:xfrm>
            <a:off x="3604971" y="1262063"/>
            <a:ext cx="4982058" cy="4914900"/>
          </a:xfrm>
        </p:spPr>
      </p:pic>
    </p:spTree>
    <p:extLst>
      <p:ext uri="{BB962C8B-B14F-4D97-AF65-F5344CB8AC3E}">
        <p14:creationId xmlns:p14="http://schemas.microsoft.com/office/powerpoint/2010/main" xmlns="" val="2962486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rcRect t="856" b="856"/>
          <a:stretch>
            <a:fillRect/>
          </a:stretch>
        </p:blipFill>
        <p:spPr>
          <a:xfrm>
            <a:off x="3394520" y="1210491"/>
            <a:ext cx="5402960" cy="5385944"/>
          </a:xfrm>
          <a:prstGeom prst="rect">
            <a:avLst/>
          </a:prstGeom>
        </p:spPr>
      </p:pic>
      <p:sp>
        <p:nvSpPr>
          <p:cNvPr id="6" name="Заголовок 5"/>
          <p:cNvSpPr>
            <a:spLocks noGrp="1"/>
          </p:cNvSpPr>
          <p:nvPr>
            <p:ph type="title"/>
          </p:nvPr>
        </p:nvSpPr>
        <p:spPr>
          <a:xfrm>
            <a:off x="838200" y="365125"/>
            <a:ext cx="10515600" cy="679450"/>
          </a:xfrm>
          <a:prstGeom prst="roundRect">
            <a:avLst/>
          </a:prstGeom>
          <a:gradFill>
            <a:gsLst>
              <a:gs pos="100000">
                <a:srgbClr val="62D150"/>
              </a:gs>
              <a:gs pos="0">
                <a:srgbClr val="24B27F"/>
              </a:gs>
            </a:gsLst>
            <a:lin ang="2400000" scaled="0"/>
          </a:gradFill>
          <a:ln>
            <a:noFill/>
          </a:ln>
          <a:effectLst>
            <a:outerShdw blurRad="546100" dir="10260000" sx="96000" sy="96000" algn="ctr" rotWithShape="0">
              <a:schemeClr val="tx2">
                <a:lumMod val="40000"/>
                <a:lumOff val="6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ru-RU" sz="2800" b="1" dirty="0">
                <a:latin typeface="Times New Roman" panose="02020603050405020304" pitchFamily="18" charset="0"/>
                <a:cs typeface="Times New Roman" panose="02020603050405020304" pitchFamily="18" charset="0"/>
              </a:rPr>
              <a:t>Проблемы </a:t>
            </a:r>
            <a:r>
              <a:rPr lang="ru-RU" sz="2800" b="1" dirty="0" err="1">
                <a:latin typeface="Times New Roman" panose="02020603050405020304" pitchFamily="18" charset="0"/>
                <a:cs typeface="Times New Roman" panose="02020603050405020304" pitchFamily="18" charset="0"/>
              </a:rPr>
              <a:t>дропперства</a:t>
            </a:r>
            <a:r>
              <a:rPr lang="ru-RU" sz="2800" b="1" dirty="0">
                <a:latin typeface="Times New Roman" panose="02020603050405020304" pitchFamily="18" charset="0"/>
                <a:cs typeface="Times New Roman" panose="02020603050405020304" pitchFamily="18" charset="0"/>
              </a:rPr>
              <a:t>, ответственность и последствия</a:t>
            </a:r>
          </a:p>
        </p:txBody>
      </p:sp>
    </p:spTree>
    <p:extLst>
      <p:ext uri="{BB962C8B-B14F-4D97-AF65-F5344CB8AC3E}">
        <p14:creationId xmlns:p14="http://schemas.microsoft.com/office/powerpoint/2010/main" xmlns="" val="115447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8200" y="365125"/>
            <a:ext cx="10515600" cy="679450"/>
          </a:xfrm>
          <a:prstGeom prst="roundRect">
            <a:avLst/>
          </a:prstGeom>
          <a:gradFill>
            <a:gsLst>
              <a:gs pos="100000">
                <a:srgbClr val="62D150"/>
              </a:gs>
              <a:gs pos="0">
                <a:srgbClr val="24B27F"/>
              </a:gs>
            </a:gsLst>
            <a:lin ang="2400000" scaled="0"/>
          </a:gradFill>
          <a:ln>
            <a:noFill/>
          </a:ln>
          <a:effectLst>
            <a:outerShdw blurRad="546100" dir="10260000" sx="96000" sy="96000" algn="ctr" rotWithShape="0">
              <a:schemeClr val="tx2">
                <a:lumMod val="40000"/>
                <a:lumOff val="6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ru-RU" sz="2800" b="1" dirty="0">
                <a:latin typeface="Times New Roman" panose="02020603050405020304" pitchFamily="18" charset="0"/>
                <a:cs typeface="Times New Roman" panose="02020603050405020304" pitchFamily="18" charset="0"/>
              </a:rPr>
              <a:t>Проблемы </a:t>
            </a:r>
            <a:r>
              <a:rPr lang="ru-RU" sz="2800" b="1" dirty="0" err="1">
                <a:latin typeface="Times New Roman" panose="02020603050405020304" pitchFamily="18" charset="0"/>
                <a:cs typeface="Times New Roman" panose="02020603050405020304" pitchFamily="18" charset="0"/>
              </a:rPr>
              <a:t>дропперства</a:t>
            </a:r>
            <a:r>
              <a:rPr lang="ru-RU" sz="2800" b="1" dirty="0">
                <a:latin typeface="Times New Roman" panose="02020603050405020304" pitchFamily="18" charset="0"/>
                <a:cs typeface="Times New Roman" panose="02020603050405020304" pitchFamily="18" charset="0"/>
              </a:rPr>
              <a:t>, ответственность и последствия</a:t>
            </a:r>
          </a:p>
        </p:txBody>
      </p:sp>
      <p:pic>
        <p:nvPicPr>
          <p:cNvPr id="5" name="Объект 4"/>
          <p:cNvPicPr>
            <a:picLocks noGrp="1" noChangeAspect="1"/>
          </p:cNvPicPr>
          <p:nvPr>
            <p:ph idx="1"/>
          </p:nvPr>
        </p:nvPicPr>
        <p:blipFill>
          <a:blip r:embed="rId2"/>
          <a:srcRect t="3579" b="3579"/>
          <a:stretch>
            <a:fillRect/>
          </a:stretch>
        </p:blipFill>
        <p:spPr>
          <a:xfrm>
            <a:off x="3252651" y="1159635"/>
            <a:ext cx="5686697" cy="5463208"/>
          </a:xfrm>
          <a:prstGeom prst="rect">
            <a:avLst/>
          </a:prstGeom>
        </p:spPr>
      </p:pic>
    </p:spTree>
    <p:extLst>
      <p:ext uri="{BB962C8B-B14F-4D97-AF65-F5344CB8AC3E}">
        <p14:creationId xmlns:p14="http://schemas.microsoft.com/office/powerpoint/2010/main" xmlns="" val="147874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8200" y="365125"/>
            <a:ext cx="10515600" cy="679450"/>
          </a:xfrm>
          <a:prstGeom prst="roundRect">
            <a:avLst/>
          </a:prstGeom>
          <a:gradFill>
            <a:gsLst>
              <a:gs pos="100000">
                <a:srgbClr val="62D150"/>
              </a:gs>
              <a:gs pos="0">
                <a:srgbClr val="24B27F"/>
              </a:gs>
            </a:gsLst>
            <a:lin ang="2400000" scaled="0"/>
          </a:gradFill>
          <a:ln>
            <a:noFill/>
          </a:ln>
          <a:effectLst>
            <a:outerShdw blurRad="546100" dir="10260000" sx="96000" sy="96000" algn="ctr" rotWithShape="0">
              <a:schemeClr val="tx2">
                <a:lumMod val="40000"/>
                <a:lumOff val="6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ru-RU" sz="2800" b="1" dirty="0">
                <a:latin typeface="Times New Roman" panose="02020603050405020304" pitchFamily="18" charset="0"/>
                <a:cs typeface="Times New Roman" panose="02020603050405020304" pitchFamily="18" charset="0"/>
              </a:rPr>
              <a:t>Проблемы </a:t>
            </a:r>
            <a:r>
              <a:rPr lang="ru-RU" sz="2800" b="1" dirty="0" err="1">
                <a:latin typeface="Times New Roman" panose="02020603050405020304" pitchFamily="18" charset="0"/>
                <a:cs typeface="Times New Roman" panose="02020603050405020304" pitchFamily="18" charset="0"/>
              </a:rPr>
              <a:t>дропперства</a:t>
            </a:r>
            <a:r>
              <a:rPr lang="ru-RU" sz="2800" b="1" dirty="0">
                <a:latin typeface="Times New Roman" panose="02020603050405020304" pitchFamily="18" charset="0"/>
                <a:cs typeface="Times New Roman" panose="02020603050405020304" pitchFamily="18" charset="0"/>
              </a:rPr>
              <a:t>, ответственность и последствия</a:t>
            </a:r>
          </a:p>
        </p:txBody>
      </p:sp>
      <p:pic>
        <p:nvPicPr>
          <p:cNvPr id="4" name="Рисунок 3"/>
          <p:cNvPicPr>
            <a:picLocks noChangeAspect="1"/>
          </p:cNvPicPr>
          <p:nvPr/>
        </p:nvPicPr>
        <p:blipFill>
          <a:blip r:embed="rId2"/>
          <a:srcRect l="192" r="192"/>
          <a:stretch>
            <a:fillRect/>
          </a:stretch>
        </p:blipFill>
        <p:spPr>
          <a:xfrm>
            <a:off x="3511746" y="1212125"/>
            <a:ext cx="5170699" cy="5349783"/>
          </a:xfrm>
          <a:prstGeom prst="rect">
            <a:avLst/>
          </a:prstGeom>
        </p:spPr>
      </p:pic>
    </p:spTree>
    <p:extLst>
      <p:ext uri="{BB962C8B-B14F-4D97-AF65-F5344CB8AC3E}">
        <p14:creationId xmlns:p14="http://schemas.microsoft.com/office/powerpoint/2010/main" xmlns="" val="427490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8200" y="365125"/>
            <a:ext cx="10515600" cy="679450"/>
          </a:xfrm>
          <a:prstGeom prst="roundRect">
            <a:avLst/>
          </a:prstGeom>
          <a:gradFill>
            <a:gsLst>
              <a:gs pos="100000">
                <a:srgbClr val="62D150"/>
              </a:gs>
              <a:gs pos="0">
                <a:srgbClr val="24B27F"/>
              </a:gs>
            </a:gsLst>
            <a:lin ang="2400000" scaled="0"/>
          </a:gradFill>
          <a:ln>
            <a:noFill/>
          </a:ln>
          <a:effectLst>
            <a:outerShdw blurRad="546100" dir="10260000" sx="96000" sy="96000" algn="ctr" rotWithShape="0">
              <a:schemeClr val="tx2">
                <a:lumMod val="40000"/>
                <a:lumOff val="6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ru-RU" sz="2800" b="1" dirty="0">
                <a:latin typeface="Times New Roman" panose="02020603050405020304" pitchFamily="18" charset="0"/>
                <a:cs typeface="Times New Roman" panose="02020603050405020304" pitchFamily="18" charset="0"/>
              </a:rPr>
              <a:t>Проблемы </a:t>
            </a:r>
            <a:r>
              <a:rPr lang="ru-RU" sz="2800" b="1" dirty="0" err="1">
                <a:latin typeface="Times New Roman" panose="02020603050405020304" pitchFamily="18" charset="0"/>
                <a:cs typeface="Times New Roman" panose="02020603050405020304" pitchFamily="18" charset="0"/>
              </a:rPr>
              <a:t>дропперства</a:t>
            </a:r>
            <a:r>
              <a:rPr lang="ru-RU" sz="2800" b="1" dirty="0">
                <a:latin typeface="Times New Roman" panose="02020603050405020304" pitchFamily="18" charset="0"/>
                <a:cs typeface="Times New Roman" panose="02020603050405020304" pitchFamily="18" charset="0"/>
              </a:rPr>
              <a:t>, ответственность и последствия</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xmlns="" val="0"/>
              </a:ext>
            </a:extLst>
          </a:blip>
          <a:srcRect t="1985" b="1985"/>
          <a:stretch>
            <a:fillRect/>
          </a:stretch>
        </p:blipFill>
        <p:spPr>
          <a:xfrm>
            <a:off x="3321368" y="1314994"/>
            <a:ext cx="5549263" cy="5328958"/>
          </a:xfrm>
        </p:spPr>
      </p:pic>
    </p:spTree>
    <p:extLst>
      <p:ext uri="{BB962C8B-B14F-4D97-AF65-F5344CB8AC3E}">
        <p14:creationId xmlns:p14="http://schemas.microsoft.com/office/powerpoint/2010/main" xmlns="" val="29189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8200" y="365125"/>
            <a:ext cx="10515600" cy="679450"/>
          </a:xfrm>
          <a:prstGeom prst="roundRect">
            <a:avLst/>
          </a:prstGeom>
          <a:gradFill>
            <a:gsLst>
              <a:gs pos="100000">
                <a:srgbClr val="62D150"/>
              </a:gs>
              <a:gs pos="0">
                <a:srgbClr val="24B27F"/>
              </a:gs>
            </a:gsLst>
            <a:lin ang="2400000" scaled="0"/>
          </a:gradFill>
          <a:ln>
            <a:noFill/>
          </a:ln>
          <a:effectLst>
            <a:outerShdw blurRad="546100" dir="10260000" sx="96000" sy="96000" algn="ctr" rotWithShape="0">
              <a:schemeClr val="tx2">
                <a:lumMod val="40000"/>
                <a:lumOff val="6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ru-RU" sz="2800" b="1" dirty="0">
                <a:latin typeface="Times New Roman" panose="02020603050405020304" pitchFamily="18" charset="0"/>
                <a:cs typeface="Times New Roman" panose="02020603050405020304" pitchFamily="18" charset="0"/>
              </a:rPr>
              <a:t>Проблемы </a:t>
            </a:r>
            <a:r>
              <a:rPr lang="ru-RU" sz="2800" b="1" dirty="0" err="1">
                <a:latin typeface="Times New Roman" panose="02020603050405020304" pitchFamily="18" charset="0"/>
                <a:cs typeface="Times New Roman" panose="02020603050405020304" pitchFamily="18" charset="0"/>
              </a:rPr>
              <a:t>дропперства</a:t>
            </a:r>
            <a:r>
              <a:rPr lang="ru-RU" sz="2800" b="1" dirty="0">
                <a:latin typeface="Times New Roman" panose="02020603050405020304" pitchFamily="18" charset="0"/>
                <a:cs typeface="Times New Roman" panose="02020603050405020304" pitchFamily="18" charset="0"/>
              </a:rPr>
              <a:t>, ответственность и последствия</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xmlns="" val="0"/>
              </a:ext>
            </a:extLst>
          </a:blip>
          <a:srcRect l="517" r="517"/>
          <a:stretch>
            <a:fillRect/>
          </a:stretch>
        </p:blipFill>
        <p:spPr>
          <a:xfrm>
            <a:off x="3527680" y="1245325"/>
            <a:ext cx="5136640" cy="5190308"/>
          </a:xfrm>
        </p:spPr>
      </p:pic>
    </p:spTree>
    <p:extLst>
      <p:ext uri="{BB962C8B-B14F-4D97-AF65-F5344CB8AC3E}">
        <p14:creationId xmlns:p14="http://schemas.microsoft.com/office/powerpoint/2010/main" xmlns="" val="217312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8200" y="365125"/>
            <a:ext cx="10515600" cy="679450"/>
          </a:xfrm>
          <a:prstGeom prst="roundRect">
            <a:avLst/>
          </a:prstGeom>
          <a:gradFill>
            <a:gsLst>
              <a:gs pos="100000">
                <a:srgbClr val="62D150"/>
              </a:gs>
              <a:gs pos="0">
                <a:srgbClr val="24B27F"/>
              </a:gs>
            </a:gsLst>
            <a:lin ang="2400000" scaled="0"/>
          </a:gradFill>
          <a:ln>
            <a:noFill/>
          </a:ln>
          <a:effectLst>
            <a:outerShdw blurRad="546100" dir="10260000" sx="96000" sy="96000" algn="ctr" rotWithShape="0">
              <a:schemeClr val="tx2">
                <a:lumMod val="40000"/>
                <a:lumOff val="6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ru-RU" sz="2800" b="1" dirty="0">
                <a:latin typeface="Times New Roman" panose="02020603050405020304" pitchFamily="18" charset="0"/>
                <a:cs typeface="Times New Roman" panose="02020603050405020304" pitchFamily="18" charset="0"/>
              </a:rPr>
              <a:t>Проблемы </a:t>
            </a:r>
            <a:r>
              <a:rPr lang="ru-RU" sz="2800" b="1" dirty="0" err="1">
                <a:latin typeface="Times New Roman" panose="02020603050405020304" pitchFamily="18" charset="0"/>
                <a:cs typeface="Times New Roman" panose="02020603050405020304" pitchFamily="18" charset="0"/>
              </a:rPr>
              <a:t>дропперства</a:t>
            </a:r>
            <a:r>
              <a:rPr lang="ru-RU" sz="2800" b="1" dirty="0">
                <a:latin typeface="Times New Roman" panose="02020603050405020304" pitchFamily="18" charset="0"/>
                <a:cs typeface="Times New Roman" panose="02020603050405020304" pitchFamily="18" charset="0"/>
              </a:rPr>
              <a:t>, ответственность и последствия</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xmlns="" val="0"/>
              </a:ext>
            </a:extLst>
          </a:blip>
          <a:srcRect t="674" b="674"/>
          <a:stretch>
            <a:fillRect/>
          </a:stretch>
        </p:blipFill>
        <p:spPr>
          <a:xfrm>
            <a:off x="3463760" y="1410789"/>
            <a:ext cx="5264480" cy="5193516"/>
          </a:xfrm>
        </p:spPr>
      </p:pic>
    </p:spTree>
    <p:extLst>
      <p:ext uri="{BB962C8B-B14F-4D97-AF65-F5344CB8AC3E}">
        <p14:creationId xmlns:p14="http://schemas.microsoft.com/office/powerpoint/2010/main" xmlns="" val="1625618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8200" y="365125"/>
            <a:ext cx="10515600" cy="679450"/>
          </a:xfrm>
          <a:prstGeom prst="roundRect">
            <a:avLst/>
          </a:prstGeom>
          <a:gradFill>
            <a:gsLst>
              <a:gs pos="100000">
                <a:srgbClr val="62D150"/>
              </a:gs>
              <a:gs pos="0">
                <a:srgbClr val="24B27F"/>
              </a:gs>
            </a:gsLst>
            <a:lin ang="2400000" scaled="0"/>
          </a:gradFill>
          <a:ln>
            <a:noFill/>
          </a:ln>
          <a:effectLst>
            <a:outerShdw blurRad="546100" dir="10260000" sx="96000" sy="96000" algn="ctr" rotWithShape="0">
              <a:schemeClr val="tx2">
                <a:lumMod val="40000"/>
                <a:lumOff val="6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ru-RU" sz="2800" b="1" dirty="0">
                <a:latin typeface="Times New Roman" panose="02020603050405020304" pitchFamily="18" charset="0"/>
                <a:cs typeface="Times New Roman" panose="02020603050405020304" pitchFamily="18" charset="0"/>
              </a:rPr>
              <a:t>Проблемы </a:t>
            </a:r>
            <a:r>
              <a:rPr lang="ru-RU" sz="2800" b="1" dirty="0" err="1">
                <a:latin typeface="Times New Roman" panose="02020603050405020304" pitchFamily="18" charset="0"/>
                <a:cs typeface="Times New Roman" panose="02020603050405020304" pitchFamily="18" charset="0"/>
              </a:rPr>
              <a:t>дропперства</a:t>
            </a:r>
            <a:r>
              <a:rPr lang="ru-RU" sz="2800" b="1" dirty="0">
                <a:latin typeface="Times New Roman" panose="02020603050405020304" pitchFamily="18" charset="0"/>
                <a:cs typeface="Times New Roman" panose="02020603050405020304" pitchFamily="18" charset="0"/>
              </a:rPr>
              <a:t>, ответственность и последствия</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rcRect t="336" b="336"/>
          <a:stretch>
            <a:fillRect/>
          </a:stretch>
        </p:blipFill>
        <p:spPr>
          <a:xfrm>
            <a:off x="3474719" y="1232812"/>
            <a:ext cx="5294811" cy="5259231"/>
          </a:xfrm>
        </p:spPr>
      </p:pic>
    </p:spTree>
    <p:extLst>
      <p:ext uri="{BB962C8B-B14F-4D97-AF65-F5344CB8AC3E}">
        <p14:creationId xmlns:p14="http://schemas.microsoft.com/office/powerpoint/2010/main" xmlns="" val="8314516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24241</TotalTime>
  <Words>50</Words>
  <Application>Microsoft Office PowerPoint</Application>
  <PresentationFormat>Произвольный</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Проблемы дропперства, ответственность и последствия</vt:lpstr>
      <vt:lpstr>Проблемы дропперства, ответственность и последствия</vt:lpstr>
      <vt:lpstr>Проблемы дропперства, ответственность и последствия</vt:lpstr>
      <vt:lpstr>Проблемы дропперства, ответственность и последствия</vt:lpstr>
      <vt:lpstr>Проблемы дропперства, ответственность и последствия</vt:lpstr>
      <vt:lpstr>Проблемы дропперства, ответственность и последствия</vt:lpstr>
      <vt:lpstr>Проблемы дропперства, ответственность и последствия</vt:lpstr>
      <vt:lpstr>Проблемы дропперства, ответственность и последствия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Туманова Елена Эдуардовна</dc:creator>
  <cp:lastModifiedBy>Матюшкина</cp:lastModifiedBy>
  <cp:revision>611</cp:revision>
  <cp:lastPrinted>2024-08-13T02:05:17Z</cp:lastPrinted>
  <dcterms:created xsi:type="dcterms:W3CDTF">2022-12-02T07:00:00Z</dcterms:created>
  <dcterms:modified xsi:type="dcterms:W3CDTF">2025-03-21T08:50:23Z</dcterms:modified>
</cp:coreProperties>
</file>