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5"/>
  </p:notesMasterIdLst>
  <p:sldIdLst>
    <p:sldId id="468" r:id="rId2"/>
    <p:sldId id="467" r:id="rId3"/>
    <p:sldId id="466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67D8A6-F6C3-485B-B2CA-CE74C0905717}">
          <p14:sldIdLst>
            <p14:sldId id="468"/>
            <p14:sldId id="467"/>
            <p14:sldId id="466"/>
          </p14:sldIdLst>
        </p14:section>
        <p14:section name="Раздел без заголовка" id="{34D92ACA-C42B-4D14-9A29-7E954B66D86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5F"/>
    <a:srgbClr val="FE5000"/>
    <a:srgbClr val="FEA01E"/>
    <a:srgbClr val="CBE0CA"/>
    <a:srgbClr val="FFB999"/>
    <a:srgbClr val="F2F2F2"/>
    <a:srgbClr val="735A73"/>
    <a:srgbClr val="49ACB1"/>
    <a:srgbClr val="F5A01E"/>
    <a:srgbClr val="C89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5886" autoAdjust="0"/>
  </p:normalViewPr>
  <p:slideViewPr>
    <p:cSldViewPr>
      <p:cViewPr>
        <p:scale>
          <a:sx n="169" d="100"/>
          <a:sy n="169" d="100"/>
        </p:scale>
        <p:origin x="-108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43C8-0434-4022-9855-04300A834A4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4C794-C243-44F1-92A3-568790AA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039" y="3634744"/>
            <a:ext cx="7010923" cy="220566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фот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977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087439" y="1853819"/>
            <a:ext cx="2167825" cy="1474597"/>
          </a:xfr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492516" y="1842333"/>
            <a:ext cx="2167825" cy="1474597"/>
          </a:xfr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5913438" y="1852613"/>
            <a:ext cx="2167825" cy="1474597"/>
          </a:xfr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6"/>
          </p:nvPr>
        </p:nvSpPr>
        <p:spPr>
          <a:xfrm>
            <a:off x="3492500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7"/>
          </p:nvPr>
        </p:nvSpPr>
        <p:spPr>
          <a:xfrm>
            <a:off x="1087438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399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к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977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6"/>
          </p:nvPr>
        </p:nvSpPr>
        <p:spPr>
          <a:xfrm>
            <a:off x="3492500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7"/>
          </p:nvPr>
        </p:nvSpPr>
        <p:spPr>
          <a:xfrm>
            <a:off x="1087438" y="3644900"/>
            <a:ext cx="2141810" cy="19256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2" y="2195720"/>
            <a:ext cx="900000" cy="10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2297430"/>
            <a:ext cx="900000" cy="9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48" y="229251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039" y="4389120"/>
            <a:ext cx="7010923" cy="1776184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1750" y="1048003"/>
            <a:ext cx="5218442" cy="6129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000" dirty="0">
                <a:solidFill>
                  <a:schemeClr val="bg1"/>
                </a:solidFill>
                <a:latin typeface="Circe" pitchFamily="34" charset="-52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8253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81750" y="1048003"/>
            <a:ext cx="2205539" cy="6129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Ins="180000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000" dirty="0">
                <a:solidFill>
                  <a:schemeClr val="bg1"/>
                </a:solidFill>
                <a:latin typeface="Circe" pitchFamily="34" charset="-52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078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полн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438" y="1965961"/>
            <a:ext cx="6994524" cy="7429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/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3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71040" y="2564099"/>
            <a:ext cx="7010923" cy="165698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192786" y="4652963"/>
            <a:ext cx="2808287" cy="129698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«Азиатско-Тихоокеанский Банк» (ПАО)</a:t>
            </a:r>
          </a:p>
          <a:p>
            <a:pPr lvl="0"/>
            <a:r>
              <a:rPr lang="ru-RU" dirty="0"/>
              <a:t>г. Благовещенск, ул. Амурская, д. 225</a:t>
            </a:r>
          </a:p>
          <a:p>
            <a:pPr lvl="0"/>
            <a:r>
              <a:rPr lang="ru-RU" dirty="0"/>
              <a:t>Амурская область, Россия, 675000</a:t>
            </a:r>
          </a:p>
          <a:p>
            <a:pPr lvl="0"/>
            <a:r>
              <a:rPr lang="ru-RU" dirty="0"/>
              <a:t>тел. +7 (4162) 220-402, 220-406</a:t>
            </a:r>
          </a:p>
          <a:p>
            <a:pPr lvl="0"/>
            <a:r>
              <a:rPr lang="ru-RU" dirty="0"/>
              <a:t>факс +7 (4162) 220-400</a:t>
            </a:r>
          </a:p>
          <a:p>
            <a:pPr lvl="0"/>
            <a:r>
              <a:rPr lang="ru-RU" dirty="0"/>
              <a:t>эл. почта atb@atb.su</a:t>
            </a:r>
          </a:p>
          <a:p>
            <a:pPr lvl="0"/>
            <a:r>
              <a:rPr lang="ru-RU" dirty="0"/>
              <a:t>www.atb.su</a:t>
            </a:r>
          </a:p>
        </p:txBody>
      </p:sp>
    </p:spTree>
    <p:extLst>
      <p:ext uri="{BB962C8B-B14F-4D97-AF65-F5344CB8AC3E}">
        <p14:creationId xmlns:p14="http://schemas.microsoft.com/office/powerpoint/2010/main" val="40508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189" y="1125888"/>
            <a:ext cx="7012773" cy="49006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438" y="1965960"/>
            <a:ext cx="6994524" cy="3604577"/>
          </a:xfrm>
        </p:spPr>
        <p:txBody>
          <a:bodyPr lIns="0" tIns="0" rIns="0" bIns="0">
            <a:normAutofit/>
          </a:bodyPr>
          <a:lstStyle>
            <a:lvl1pPr marL="311150" indent="-311150">
              <a:buClr>
                <a:schemeClr val="accent1"/>
              </a:buClr>
              <a:buFont typeface="+mj-lt"/>
              <a:buAutoNum type="arabicPeriod"/>
              <a:defRPr sz="2100" b="0"/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r>
              <a:rPr lang="ru-RU" dirty="0"/>
              <a:t>Новосибирск:</a:t>
            </a:r>
            <a:br>
              <a:rPr lang="ru-RU" dirty="0"/>
            </a:br>
            <a:r>
              <a:rPr lang="ru-RU" dirty="0"/>
              <a:t>оценка потенциала выхода в регион</a:t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1039" y="3634744"/>
            <a:ext cx="7010923" cy="220566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8388" y="1206277"/>
            <a:ext cx="1343371" cy="108012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618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прозра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1039" y="3634744"/>
            <a:ext cx="7010923" cy="220566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8388" y="1206277"/>
            <a:ext cx="1343371" cy="108012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08705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ентные фразы на фотография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7437" y="747712"/>
            <a:ext cx="6994525" cy="482282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Акцентные фразы на фотографиях</a:t>
            </a:r>
          </a:p>
        </p:txBody>
      </p:sp>
    </p:spTree>
    <p:extLst>
      <p:ext uri="{BB962C8B-B14F-4D97-AF65-F5344CB8AC3E}">
        <p14:creationId xmlns:p14="http://schemas.microsoft.com/office/powerpoint/2010/main" val="401743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438" y="1965960"/>
            <a:ext cx="6994524" cy="3604577"/>
          </a:xfr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200" b="0"/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фот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087438" y="4850872"/>
            <a:ext cx="6994524" cy="719665"/>
          </a:xfr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 dirty="0"/>
              <a:t>После вставки рисунка надо: выделить его, перейти сверху на вкладку формат, выбрать обрезка, обрезать по фигуре, выбрать скругленный прямоугольник,. Как делать отображено на картинке </a:t>
            </a:r>
          </a:p>
          <a:p>
            <a:pPr lvl="0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1116013" y="1844675"/>
            <a:ext cx="6948487" cy="29146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Фото Ч/Б</a:t>
            </a:r>
          </a:p>
        </p:txBody>
      </p:sp>
    </p:spTree>
    <p:extLst>
      <p:ext uri="{BB962C8B-B14F-4D97-AF65-F5344CB8AC3E}">
        <p14:creationId xmlns:p14="http://schemas.microsoft.com/office/powerpoint/2010/main" val="100665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фото вариант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37" y="747712"/>
            <a:ext cx="6994525" cy="95309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439" y="1915605"/>
            <a:ext cx="2151348" cy="313188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32683" y="5965091"/>
            <a:ext cx="2895600" cy="272222"/>
          </a:xfrm>
        </p:spPr>
        <p:txBody>
          <a:bodyPr lIns="0" tIns="0" rIns="0" bIns="0" anchor="t" anchorCtr="0"/>
          <a:lstStyle>
            <a:lvl1pPr algn="r">
              <a:lnSpc>
                <a:spcPts val="900"/>
              </a:lnSpc>
              <a:defRPr sz="900" cap="none" baseline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336" y="5879653"/>
            <a:ext cx="483828" cy="365125"/>
          </a:xfrm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FDED6025-BE18-4B00-A907-A9A23E4C3C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1116013" y="1844675"/>
            <a:ext cx="4536107" cy="335528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Фото Ч/Б</a:t>
            </a:r>
          </a:p>
        </p:txBody>
      </p:sp>
    </p:spTree>
    <p:extLst>
      <p:ext uri="{BB962C8B-B14F-4D97-AF65-F5344CB8AC3E}">
        <p14:creationId xmlns:p14="http://schemas.microsoft.com/office/powerpoint/2010/main" val="19069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itchFamily="34" charset="-52"/>
              </a:defRPr>
            </a:lvl1pPr>
          </a:lstStyle>
          <a:p>
            <a:fld id="{E3F79D04-E72B-4854-99F8-D0F6A801227A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itchFamily="34" charset="-52"/>
              </a:defRPr>
            </a:lvl1pPr>
          </a:lstStyle>
          <a:p>
            <a:fld id="{FDED6025-BE18-4B00-A907-A9A23E4C3C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irce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irce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irce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irce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irce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1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49006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   </a:t>
            </a:r>
            <a:r>
              <a:rPr lang="ru-RU" sz="2200" dirty="0">
                <a:solidFill>
                  <a:schemeClr val="bg1"/>
                </a:solidFill>
                <a:latin typeface="Circe Bold" pitchFamily="34" charset="-52"/>
              </a:rPr>
              <a:t>Параметры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949280"/>
            <a:ext cx="266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187624" y="1412776"/>
            <a:ext cx="612068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E5000"/>
                </a:solidFill>
                <a:latin typeface="Circe Bold" pitchFamily="34" charset="-52"/>
              </a:rPr>
              <a:t>Сумма:</a:t>
            </a:r>
            <a:r>
              <a:rPr lang="en-US" sz="1400" b="1" dirty="0" smtClean="0">
                <a:solidFill>
                  <a:srgbClr val="FE5000"/>
                </a:solidFill>
                <a:latin typeface="Circe Bold" pitchFamily="34" charset="-52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500 </a:t>
            </a:r>
            <a:r>
              <a:rPr lang="en-US" sz="1400" b="1" dirty="0" smtClean="0">
                <a:solidFill>
                  <a:srgbClr val="0070C0"/>
                </a:solidFill>
                <a:latin typeface="Circe Bold" pitchFamily="34" charset="-52"/>
              </a:rPr>
              <a:t>000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₽ </a:t>
            </a:r>
            <a:r>
              <a:rPr lang="ru-RU" sz="1400" dirty="0">
                <a:solidFill>
                  <a:srgbClr val="0070C0"/>
                </a:solidFill>
                <a:latin typeface="Circe Bold" pitchFamily="34" charset="-52"/>
              </a:rPr>
              <a:t>—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 6 </a:t>
            </a:r>
            <a:r>
              <a:rPr lang="en-US" sz="1400" b="1" dirty="0" smtClean="0">
                <a:solidFill>
                  <a:srgbClr val="0070C0"/>
                </a:solidFill>
                <a:latin typeface="Circe Bold" pitchFamily="34" charset="-52"/>
              </a:rPr>
              <a:t>000 000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 ₽</a:t>
            </a:r>
            <a:endParaRPr lang="en-US" sz="1400" b="1" dirty="0" smtClean="0">
              <a:solidFill>
                <a:srgbClr val="0070C0"/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E5000"/>
                </a:solidFill>
                <a:latin typeface="Circe Bold" pitchFamily="34" charset="-52"/>
              </a:rPr>
              <a:t>Срок:</a:t>
            </a:r>
            <a:r>
              <a:rPr lang="en-US" sz="1400" b="1" dirty="0" smtClean="0">
                <a:solidFill>
                  <a:srgbClr val="FE5000"/>
                </a:solidFill>
                <a:latin typeface="Circe Bold" pitchFamily="34" charset="-52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От </a:t>
            </a:r>
            <a:r>
              <a:rPr lang="ru-RU" sz="1400" b="1" dirty="0">
                <a:solidFill>
                  <a:srgbClr val="0070C0"/>
                </a:solidFill>
                <a:latin typeface="Circe Bold" pitchFamily="34" charset="-52"/>
              </a:rPr>
              <a:t>36 до 240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месяцев</a:t>
            </a:r>
            <a:endParaRPr lang="en-US" sz="1400" b="1" dirty="0" smtClean="0">
              <a:solidFill>
                <a:srgbClr val="0070C0"/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E5000"/>
                </a:solidFill>
                <a:latin typeface="Circe Bold" pitchFamily="34" charset="-52"/>
              </a:rPr>
              <a:t>Первоначальный взнос:</a:t>
            </a:r>
            <a:r>
              <a:rPr lang="en-US" sz="1400" b="1" dirty="0" smtClean="0">
                <a:solidFill>
                  <a:srgbClr val="FE5000"/>
                </a:solidFill>
                <a:latin typeface="Circe Bold" pitchFamily="34" charset="-52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Circe Bold" pitchFamily="34" charset="-52"/>
              </a:rPr>
              <a:t>менее 20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%</a:t>
            </a:r>
            <a:endParaRPr lang="en-US" sz="1400" b="1" dirty="0" smtClean="0">
              <a:solidFill>
                <a:srgbClr val="0070C0"/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E5000"/>
                </a:solidFill>
                <a:latin typeface="Circe Bold" pitchFamily="34" charset="-52"/>
              </a:rPr>
              <a:t>Ставка: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irce Bold" pitchFamily="34" charset="-52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2411760" y="2725062"/>
            <a:ext cx="5112568" cy="175432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Circe" pitchFamily="34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Circe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Circe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b="1" kern="1200">
                <a:solidFill>
                  <a:schemeClr val="tx1"/>
                </a:solidFill>
                <a:latin typeface="Circe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b="1" kern="1200">
                <a:solidFill>
                  <a:schemeClr val="tx1"/>
                </a:solidFill>
                <a:latin typeface="Circe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От </a:t>
            </a:r>
            <a:r>
              <a:rPr lang="en-US" sz="1400" b="1" dirty="0" smtClean="0">
                <a:solidFill>
                  <a:srgbClr val="0070C0"/>
                </a:solidFill>
                <a:latin typeface="Circe Bold" pitchFamily="34" charset="-52"/>
              </a:rPr>
              <a:t>1,75%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 годовых </a:t>
            </a:r>
            <a:r>
              <a:rPr lang="ru-RU" sz="1400" dirty="0">
                <a:solidFill>
                  <a:srgbClr val="0070C0"/>
                </a:solidFill>
                <a:latin typeface="Circe Bold" pitchFamily="34" charset="-52"/>
              </a:rPr>
              <a:t>—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 Если один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из солидарных Заемщиков является участником зарплатного проекта «Азиатско-Тихоокеанский Банк» (ПАО) и/или лицом, получающим выплаты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за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счет средств бюджетов бюджетной системы Российской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Федерации: </a:t>
            </a:r>
            <a:r>
              <a:rPr lang="ru-RU" i="1" dirty="0" smtClean="0">
                <a:solidFill>
                  <a:srgbClr val="0070C0"/>
                </a:solidFill>
                <a:latin typeface="Circe Light" pitchFamily="34" charset="-52"/>
              </a:rPr>
              <a:t>0,25 </a:t>
            </a:r>
            <a:r>
              <a:rPr lang="ru-RU" i="1" dirty="0">
                <a:solidFill>
                  <a:srgbClr val="0070C0"/>
                </a:solidFill>
                <a:latin typeface="Circe Light" pitchFamily="34" charset="-52"/>
              </a:rPr>
              <a:t>процентных </a:t>
            </a:r>
            <a:r>
              <a:rPr lang="ru-RU" i="1" dirty="0" smtClean="0">
                <a:solidFill>
                  <a:srgbClr val="0070C0"/>
                </a:solidFill>
                <a:latin typeface="Circe Light" pitchFamily="34" charset="-52"/>
              </a:rPr>
              <a:t>пункта</a:t>
            </a:r>
            <a:endParaRPr lang="en-US" i="1" dirty="0" smtClean="0">
              <a:solidFill>
                <a:srgbClr val="0070C0"/>
              </a:solidFill>
              <a:latin typeface="Circe Light" pitchFamily="34" charset="-52"/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Circe Bold" pitchFamily="34" charset="-52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Circe Bold" pitchFamily="34" charset="-52"/>
              </a:rPr>
              <a:t>% годовых </a:t>
            </a:r>
            <a:r>
              <a:rPr lang="ru-RU" sz="1400" dirty="0">
                <a:solidFill>
                  <a:srgbClr val="0070C0"/>
                </a:solidFill>
                <a:latin typeface="Circe Bold" pitchFamily="34" charset="-52"/>
              </a:rPr>
              <a:t>—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Circe Bold" pitchFamily="34" charset="-52"/>
              </a:rPr>
              <a:t>для </a:t>
            </a:r>
            <a:r>
              <a:rPr lang="ru-RU" sz="1400" b="1" dirty="0" smtClean="0">
                <a:solidFill>
                  <a:srgbClr val="0070C0"/>
                </a:solidFill>
                <a:latin typeface="Circe Bold" pitchFamily="34" charset="-52"/>
              </a:rPr>
              <a:t>остальных</a:t>
            </a:r>
          </a:p>
          <a:p>
            <a:pPr marL="0" indent="0">
              <a:buNone/>
            </a:pPr>
            <a:endParaRPr lang="ru-RU" sz="1400" b="1" dirty="0">
              <a:solidFill>
                <a:srgbClr val="0070C0"/>
              </a:solidFill>
              <a:latin typeface="Circe Bold" pitchFamily="34" charset="-52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351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49006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Circe Bold" pitchFamily="34" charset="-52"/>
              </a:rPr>
              <a:t> Цель</a:t>
            </a:r>
            <a:endParaRPr lang="ru-RU" sz="2200" dirty="0">
              <a:solidFill>
                <a:schemeClr val="bg1"/>
              </a:solidFill>
              <a:latin typeface="Circe Bold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949280"/>
            <a:ext cx="266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054414" y="1412776"/>
            <a:ext cx="7035172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>
                <a:solidFill>
                  <a:srgbClr val="0070C0"/>
                </a:solidFill>
                <a:latin typeface="Circe Bold" pitchFamily="34" charset="-52"/>
              </a:rPr>
              <a:t>Приобретение </a:t>
            </a:r>
            <a:r>
              <a:rPr lang="ru-RU" u="sng" dirty="0">
                <a:solidFill>
                  <a:srgbClr val="0070C0"/>
                </a:solidFill>
                <a:latin typeface="Circe Bold" pitchFamily="34" charset="-52"/>
              </a:rPr>
              <a:t>у юридического лица </a:t>
            </a:r>
            <a:r>
              <a:rPr lang="ru-RU" dirty="0">
                <a:solidFill>
                  <a:srgbClr val="0070C0"/>
                </a:solidFill>
                <a:latin typeface="Circe Bold" pitchFamily="34" charset="-52"/>
              </a:rPr>
              <a:t>(за исключением инвестиционного фонда, в том числе его управляющей компании) на первичном рынке жилья готового жилого помещения,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 удовлетворяющего тарифному плану «Готовое жилье», расположенного на территории субъекта Российской Федерации, входящего в состав Дальневосточного федерального округа (ДФО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), по договору купли-продажи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.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>
                <a:solidFill>
                  <a:srgbClr val="0070C0"/>
                </a:solidFill>
                <a:latin typeface="Circe Bold" pitchFamily="34" charset="-52"/>
              </a:rPr>
              <a:t>Приобретение </a:t>
            </a:r>
            <a:r>
              <a:rPr lang="ru-RU" u="sng" dirty="0">
                <a:solidFill>
                  <a:srgbClr val="0070C0"/>
                </a:solidFill>
                <a:latin typeface="Circe Bold" pitchFamily="34" charset="-52"/>
              </a:rPr>
              <a:t>у юридического лица </a:t>
            </a:r>
            <a:r>
              <a:rPr lang="ru-RU" dirty="0">
                <a:solidFill>
                  <a:srgbClr val="0070C0"/>
                </a:solidFill>
                <a:latin typeface="Circe Bold" pitchFamily="34" charset="-52"/>
              </a:rPr>
              <a:t>(за исключением инвестиционного фонда, в том числе его управляющей компании) находящегося на этапе строительства жилого помещения,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расположенного на территории субъекта Российской Федерации, входящего в состав Дальневосточного федерального округа (ДФО), по договору участия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в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долевом строительстве (договору уступки прав требования по указанному договору) в соответствии с положениями Федерального закона от 30 декабря 2004 г.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 и удовлетворяющего требованиям тарифного плана «Строящееся жилье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».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50000"/>
                </a:schemeClr>
              </a:solidFill>
              <a:latin typeface="Circe Bold" pitchFamily="34" charset="-5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>
                <a:solidFill>
                  <a:srgbClr val="0070C0"/>
                </a:solidFill>
                <a:latin typeface="Circe Bold" pitchFamily="34" charset="-52"/>
              </a:rPr>
              <a:t>Приобретение </a:t>
            </a:r>
            <a:r>
              <a:rPr lang="ru-RU" u="sng" dirty="0">
                <a:solidFill>
                  <a:srgbClr val="0070C0"/>
                </a:solidFill>
                <a:latin typeface="Circe Bold" pitchFamily="34" charset="-52"/>
              </a:rPr>
              <a:t>у юридического или физического лица на вторичном рынке </a:t>
            </a:r>
            <a:r>
              <a:rPr lang="ru-RU" u="sng" dirty="0" smtClean="0">
                <a:solidFill>
                  <a:srgbClr val="0070C0"/>
                </a:solidFill>
                <a:latin typeface="Circe Bold" pitchFamily="34" charset="-52"/>
              </a:rPr>
              <a:t>жилья </a:t>
            </a:r>
            <a:r>
              <a:rPr lang="ru-RU" dirty="0" smtClean="0">
                <a:solidFill>
                  <a:srgbClr val="0070C0"/>
                </a:solidFill>
                <a:latin typeface="Circe Bold" pitchFamily="34" charset="-52"/>
              </a:rPr>
              <a:t>готового </a:t>
            </a:r>
            <a:r>
              <a:rPr lang="ru-RU" dirty="0">
                <a:solidFill>
                  <a:srgbClr val="0070C0"/>
                </a:solidFill>
                <a:latin typeface="Circe Bold" pitchFamily="34" charset="-52"/>
              </a:rPr>
              <a:t>жилого помещения,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 расположенного на территории муниципального образования - сельского поселения субъекта Российской Федерации, входящего в состав Дальневосточного федерального округа (ДФО) и удовлетворяющего требованиям тарифного плана «Строящееся жилье» или «Готовое жилье». Сельское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поселение определяется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в соответствии с Федеральным законом от 6 октября 2003 г. № 131-ФЗ «Об общих принципах организации местного самоуправления в Российской Федерации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irce Bold" pitchFamily="34" charset="-52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57514044"/>
      </p:ext>
    </p:extLst>
  </p:cSld>
  <p:clrMapOvr>
    <a:masterClrMapping/>
  </p:clrMapOvr>
</p:sld>
</file>

<file path=ppt/theme/theme1.xml><?xml version="1.0" encoding="utf-8"?>
<a:theme xmlns:a="http://schemas.openxmlformats.org/drawingml/2006/main" name="АТБ">
  <a:themeElements>
    <a:clrScheme name="Другая 1">
      <a:dk1>
        <a:srgbClr val="373A36"/>
      </a:dk1>
      <a:lt1>
        <a:sysClr val="window" lastClr="FFFFFF"/>
      </a:lt1>
      <a:dk2>
        <a:srgbClr val="C8C8C8"/>
      </a:dk2>
      <a:lt2>
        <a:srgbClr val="EEECE1"/>
      </a:lt2>
      <a:accent1>
        <a:srgbClr val="FE5000"/>
      </a:accent1>
      <a:accent2>
        <a:srgbClr val="C99D65"/>
      </a:accent2>
      <a:accent3>
        <a:srgbClr val="745A73"/>
      </a:accent3>
      <a:accent4>
        <a:srgbClr val="C8C8C8"/>
      </a:accent4>
      <a:accent5>
        <a:srgbClr val="FE5000"/>
      </a:accent5>
      <a:accent6>
        <a:srgbClr val="C99D65"/>
      </a:accent6>
      <a:hlink>
        <a:srgbClr val="373A36"/>
      </a:hlink>
      <a:folHlink>
        <a:srgbClr val="800080"/>
      </a:folHlink>
    </a:clrScheme>
    <a:fontScheme name="AT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АТБ</Template>
  <TotalTime>30452</TotalTime>
  <Words>305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АТБ</vt:lpstr>
      <vt:lpstr>Презентация PowerPoint</vt:lpstr>
      <vt:lpstr>   Параметры</vt:lpstr>
      <vt:lpstr> Цель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Стоцкий Михаил Валерьевич</dc:creator>
  <cp:lastModifiedBy>Годованюк Виктория Александровна</cp:lastModifiedBy>
  <cp:revision>1452</cp:revision>
  <cp:lastPrinted>2019-10-15T13:55:06Z</cp:lastPrinted>
  <dcterms:created xsi:type="dcterms:W3CDTF">2016-12-02T05:10:27Z</dcterms:created>
  <dcterms:modified xsi:type="dcterms:W3CDTF">2020-01-16T06:17:46Z</dcterms:modified>
</cp:coreProperties>
</file>