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notesMasterIdLst>
    <p:notesMasterId r:id="rId5"/>
  </p:notesMasterIdLst>
  <p:sldIdLst>
    <p:sldId id="468" r:id="rId2"/>
    <p:sldId id="467" r:id="rId3"/>
    <p:sldId id="466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467D8A6-F6C3-485B-B2CA-CE74C0905717}">
          <p14:sldIdLst>
            <p14:sldId id="468"/>
            <p14:sldId id="467"/>
            <p14:sldId id="466"/>
          </p14:sldIdLst>
        </p14:section>
        <p14:section name="Раздел без заголовка" id="{34D92ACA-C42B-4D14-9A29-7E954B66D867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05F"/>
    <a:srgbClr val="FE5000"/>
    <a:srgbClr val="FEA01E"/>
    <a:srgbClr val="CBE0CA"/>
    <a:srgbClr val="FFB999"/>
    <a:srgbClr val="F2F2F2"/>
    <a:srgbClr val="735A73"/>
    <a:srgbClr val="49ACB1"/>
    <a:srgbClr val="F5A01E"/>
    <a:srgbClr val="C89B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4" autoAdjust="0"/>
    <p:restoredTop sz="95886" autoAdjust="0"/>
  </p:normalViewPr>
  <p:slideViewPr>
    <p:cSldViewPr>
      <p:cViewPr>
        <p:scale>
          <a:sx n="169" d="100"/>
          <a:sy n="169" d="100"/>
        </p:scale>
        <p:origin x="-108" y="9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943C8-0434-4022-9855-04300A834A4C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4C794-C243-44F1-92A3-568790AAB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314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039" y="3634744"/>
            <a:ext cx="7010923" cy="2205669"/>
          </a:xfrm>
        </p:spPr>
        <p:txBody>
          <a:bodyPr lIns="0" tIns="0" rIns="0" bIns="0" anchor="t" anchorCtr="0">
            <a:normAutofit/>
          </a:bodyPr>
          <a:lstStyle>
            <a:lvl1pPr algn="l">
              <a:defRPr sz="3400" b="1" cap="all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18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фото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437" y="747712"/>
            <a:ext cx="6994525" cy="95309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3400"/>
              </a:lnSpc>
              <a:defRPr sz="3000" b="1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2977" y="3644900"/>
            <a:ext cx="2141810" cy="1925638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defRPr sz="1200" b="0">
                <a:solidFill>
                  <a:schemeClr val="tx1"/>
                </a:solidFill>
              </a:defRPr>
            </a:lvl1pPr>
            <a:lvl2pPr marL="457200" indent="0">
              <a:buNone/>
              <a:defRPr sz="2100" b="1"/>
            </a:lvl2pPr>
            <a:lvl3pPr>
              <a:defRPr sz="2100" b="1"/>
            </a:lvl3pPr>
            <a:lvl4pPr>
              <a:defRPr sz="2100" b="1"/>
            </a:lvl4pPr>
            <a:lvl5pPr>
              <a:defRPr sz="21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732683" y="5965091"/>
            <a:ext cx="2895600" cy="272222"/>
          </a:xfrm>
        </p:spPr>
        <p:txBody>
          <a:bodyPr lIns="0" tIns="0" rIns="0" bIns="0" anchor="t" anchorCtr="0"/>
          <a:lstStyle>
            <a:lvl1pPr algn="r">
              <a:lnSpc>
                <a:spcPts val="900"/>
              </a:lnSpc>
              <a:defRPr sz="900" cap="none" baseline="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96336" y="5879653"/>
            <a:ext cx="483828" cy="365125"/>
          </a:xfrm>
        </p:spPr>
        <p:txBody>
          <a:bodyPr lIns="0" tIns="0" rIns="0" bIns="0"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fld id="{FDED6025-BE18-4B00-A907-A9A23E4C3C4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3" hasCustomPrompt="1"/>
          </p:nvPr>
        </p:nvSpPr>
        <p:spPr>
          <a:xfrm>
            <a:off x="1087439" y="1853819"/>
            <a:ext cx="2167825" cy="1474597"/>
          </a:xfrm>
        </p:spPr>
        <p:txBody>
          <a:bodyPr anchor="ctr" anchorCtr="0"/>
          <a:lstStyle>
            <a:lvl1pPr marL="0" indent="0" algn="ctr">
              <a:buNone/>
              <a:defRPr baseline="0"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8" name="Рисунок 6"/>
          <p:cNvSpPr>
            <a:spLocks noGrp="1"/>
          </p:cNvSpPr>
          <p:nvPr>
            <p:ph type="pic" sz="quarter" idx="14" hasCustomPrompt="1"/>
          </p:nvPr>
        </p:nvSpPr>
        <p:spPr>
          <a:xfrm>
            <a:off x="3492516" y="1842333"/>
            <a:ext cx="2167825" cy="1474597"/>
          </a:xfrm>
        </p:spPr>
        <p:txBody>
          <a:bodyPr anchor="ctr" anchorCtr="0"/>
          <a:lstStyle>
            <a:lvl1pPr marL="0" indent="0" algn="ctr">
              <a:buNone/>
              <a:defRPr baseline="0"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9" name="Рисунок 6"/>
          <p:cNvSpPr>
            <a:spLocks noGrp="1"/>
          </p:cNvSpPr>
          <p:nvPr>
            <p:ph type="pic" sz="quarter" idx="15" hasCustomPrompt="1"/>
          </p:nvPr>
        </p:nvSpPr>
        <p:spPr>
          <a:xfrm>
            <a:off x="5913438" y="1852613"/>
            <a:ext cx="2167825" cy="1474597"/>
          </a:xfrm>
        </p:spPr>
        <p:txBody>
          <a:bodyPr anchor="ctr" anchorCtr="0"/>
          <a:lstStyle>
            <a:lvl1pPr marL="0" indent="0" algn="ctr">
              <a:buNone/>
              <a:defRPr baseline="0"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0" name="Объект 2"/>
          <p:cNvSpPr>
            <a:spLocks noGrp="1"/>
          </p:cNvSpPr>
          <p:nvPr>
            <p:ph idx="16"/>
          </p:nvPr>
        </p:nvSpPr>
        <p:spPr>
          <a:xfrm>
            <a:off x="3492500" y="3644900"/>
            <a:ext cx="2141810" cy="1925638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defRPr sz="1200" b="0">
                <a:solidFill>
                  <a:schemeClr val="tx1"/>
                </a:solidFill>
              </a:defRPr>
            </a:lvl1pPr>
            <a:lvl2pPr marL="457200" indent="0">
              <a:buNone/>
              <a:defRPr sz="2100" b="1"/>
            </a:lvl2pPr>
            <a:lvl3pPr>
              <a:defRPr sz="2100" b="1"/>
            </a:lvl3pPr>
            <a:lvl4pPr>
              <a:defRPr sz="2100" b="1"/>
            </a:lvl4pPr>
            <a:lvl5pPr>
              <a:defRPr sz="21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7"/>
          </p:nvPr>
        </p:nvSpPr>
        <p:spPr>
          <a:xfrm>
            <a:off x="1087438" y="3644900"/>
            <a:ext cx="2141810" cy="1925638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defRPr sz="1200" b="0">
                <a:solidFill>
                  <a:schemeClr val="tx1"/>
                </a:solidFill>
              </a:defRPr>
            </a:lvl1pPr>
            <a:lvl2pPr marL="457200" indent="0">
              <a:buNone/>
              <a:defRPr sz="2100" b="1"/>
            </a:lvl2pPr>
            <a:lvl3pPr>
              <a:defRPr sz="2100" b="1"/>
            </a:lvl3pPr>
            <a:lvl4pPr>
              <a:defRPr sz="2100" b="1"/>
            </a:lvl4pPr>
            <a:lvl5pPr>
              <a:defRPr sz="21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63998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конки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437" y="747712"/>
            <a:ext cx="6994525" cy="95309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3400"/>
              </a:lnSpc>
              <a:defRPr sz="3000" b="1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2977" y="3644900"/>
            <a:ext cx="2141810" cy="1925638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defRPr sz="1200" b="0">
                <a:solidFill>
                  <a:schemeClr val="tx1"/>
                </a:solidFill>
              </a:defRPr>
            </a:lvl1pPr>
            <a:lvl2pPr marL="457200" indent="0">
              <a:buNone/>
              <a:defRPr sz="2100" b="1"/>
            </a:lvl2pPr>
            <a:lvl3pPr>
              <a:defRPr sz="2100" b="1"/>
            </a:lvl3pPr>
            <a:lvl4pPr>
              <a:defRPr sz="2100" b="1"/>
            </a:lvl4pPr>
            <a:lvl5pPr>
              <a:defRPr sz="21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732683" y="5965091"/>
            <a:ext cx="2895600" cy="272222"/>
          </a:xfrm>
        </p:spPr>
        <p:txBody>
          <a:bodyPr lIns="0" tIns="0" rIns="0" bIns="0" anchor="t" anchorCtr="0"/>
          <a:lstStyle>
            <a:lvl1pPr algn="r">
              <a:lnSpc>
                <a:spcPts val="900"/>
              </a:lnSpc>
              <a:defRPr sz="900" cap="none" baseline="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96336" y="5879653"/>
            <a:ext cx="483828" cy="365125"/>
          </a:xfrm>
        </p:spPr>
        <p:txBody>
          <a:bodyPr lIns="0" tIns="0" rIns="0" bIns="0"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fld id="{FDED6025-BE18-4B00-A907-A9A23E4C3C4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Объект 2"/>
          <p:cNvSpPr>
            <a:spLocks noGrp="1"/>
          </p:cNvSpPr>
          <p:nvPr>
            <p:ph idx="16"/>
          </p:nvPr>
        </p:nvSpPr>
        <p:spPr>
          <a:xfrm>
            <a:off x="3492500" y="3644900"/>
            <a:ext cx="2141810" cy="1925638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defRPr sz="1200" b="0">
                <a:solidFill>
                  <a:schemeClr val="tx1"/>
                </a:solidFill>
              </a:defRPr>
            </a:lvl1pPr>
            <a:lvl2pPr marL="457200" indent="0">
              <a:buNone/>
              <a:defRPr sz="2100" b="1"/>
            </a:lvl2pPr>
            <a:lvl3pPr>
              <a:defRPr sz="2100" b="1"/>
            </a:lvl3pPr>
            <a:lvl4pPr>
              <a:defRPr sz="2100" b="1"/>
            </a:lvl4pPr>
            <a:lvl5pPr>
              <a:defRPr sz="21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7"/>
          </p:nvPr>
        </p:nvSpPr>
        <p:spPr>
          <a:xfrm>
            <a:off x="1087438" y="3644900"/>
            <a:ext cx="2141810" cy="1925638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defRPr sz="1200" b="0">
                <a:solidFill>
                  <a:schemeClr val="tx1"/>
                </a:solidFill>
              </a:defRPr>
            </a:lvl1pPr>
            <a:lvl2pPr marL="457200" indent="0">
              <a:buNone/>
              <a:defRPr sz="2100" b="1"/>
            </a:lvl2pPr>
            <a:lvl3pPr>
              <a:defRPr sz="2100" b="1"/>
            </a:lvl3pPr>
            <a:lvl4pPr>
              <a:defRPr sz="2100" b="1"/>
            </a:lvl4pPr>
            <a:lvl5pPr>
              <a:defRPr sz="21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12" y="2195720"/>
            <a:ext cx="900000" cy="100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230" y="2297430"/>
            <a:ext cx="900000" cy="90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648" y="2292516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44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039" y="4389120"/>
            <a:ext cx="7010923" cy="1776184"/>
          </a:xfrm>
        </p:spPr>
        <p:txBody>
          <a:bodyPr lIns="0" tIns="0" rIns="0" bIns="0" anchor="t" anchorCtr="0">
            <a:normAutofit/>
          </a:bodyPr>
          <a:lstStyle>
            <a:lvl1pPr algn="l">
              <a:defRPr sz="3400" b="1" cap="none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81750" y="1048003"/>
            <a:ext cx="5218442" cy="61293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rIns="18000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3000" dirty="0">
                <a:solidFill>
                  <a:schemeClr val="bg1"/>
                </a:solidFill>
                <a:latin typeface="Circe" pitchFamily="34" charset="-52"/>
              </a:rPr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582537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81750" y="1048003"/>
            <a:ext cx="2205539" cy="61293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80000" rIns="180000" rtlCol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3000" dirty="0">
                <a:solidFill>
                  <a:schemeClr val="bg1"/>
                </a:solidFill>
                <a:latin typeface="Circe" pitchFamily="34" charset="-52"/>
              </a:rPr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430783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полнител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437" y="747712"/>
            <a:ext cx="6994525" cy="95309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3400"/>
              </a:lnSpc>
              <a:defRPr sz="3000" b="1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7438" y="1965961"/>
            <a:ext cx="6994524" cy="74296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defRPr sz="1200" b="0"/>
            </a:lvl1pPr>
            <a:lvl2pPr marL="457200" indent="0">
              <a:buNone/>
              <a:defRPr sz="2100" b="1"/>
            </a:lvl2pPr>
            <a:lvl3pPr>
              <a:defRPr sz="2100" b="1"/>
            </a:lvl3pPr>
            <a:lvl4pPr>
              <a:defRPr sz="2100" b="1"/>
            </a:lvl4pPr>
            <a:lvl5pPr>
              <a:defRPr sz="21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732683" y="5965091"/>
            <a:ext cx="2895600" cy="272222"/>
          </a:xfrm>
        </p:spPr>
        <p:txBody>
          <a:bodyPr lIns="0" tIns="0" rIns="0" bIns="0" anchor="t" anchorCtr="0"/>
          <a:lstStyle>
            <a:lvl1pPr algn="r">
              <a:lnSpc>
                <a:spcPts val="900"/>
              </a:lnSpc>
              <a:defRPr sz="900" cap="none" baseline="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96336" y="5879653"/>
            <a:ext cx="483828" cy="365125"/>
          </a:xfrm>
        </p:spPr>
        <p:txBody>
          <a:bodyPr lIns="0" tIns="0" rIns="0" bIns="0"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fld id="{FDED6025-BE18-4B00-A907-A9A23E4C3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933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ключительны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071040" y="2564099"/>
            <a:ext cx="7010923" cy="1656989"/>
          </a:xfrm>
        </p:spPr>
        <p:txBody>
          <a:bodyPr lIns="0" tIns="0" rIns="0" bIns="0" anchor="t" anchorCtr="0">
            <a:normAutofit/>
          </a:bodyPr>
          <a:lstStyle>
            <a:lvl1pPr algn="l">
              <a:defRPr sz="3400" b="1" cap="all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Спасибо</a:t>
            </a:r>
            <a:br>
              <a:rPr lang="ru-RU" dirty="0"/>
            </a:br>
            <a:r>
              <a:rPr lang="ru-RU" dirty="0"/>
              <a:t>за внимание!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1192786" y="4652963"/>
            <a:ext cx="2808287" cy="1296987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«Азиатско-Тихоокеанский Банк» (ПАО)</a:t>
            </a:r>
          </a:p>
          <a:p>
            <a:pPr lvl="0"/>
            <a:r>
              <a:rPr lang="ru-RU" dirty="0"/>
              <a:t>г. Благовещенск, ул. Амурская, д. 225</a:t>
            </a:r>
          </a:p>
          <a:p>
            <a:pPr lvl="0"/>
            <a:r>
              <a:rPr lang="ru-RU" dirty="0"/>
              <a:t>Амурская область, Россия, 675000</a:t>
            </a:r>
          </a:p>
          <a:p>
            <a:pPr lvl="0"/>
            <a:r>
              <a:rPr lang="ru-RU" dirty="0"/>
              <a:t>тел. +7 (4162) 220-402, 220-406</a:t>
            </a:r>
          </a:p>
          <a:p>
            <a:pPr lvl="0"/>
            <a:r>
              <a:rPr lang="ru-RU" dirty="0"/>
              <a:t>факс +7 (4162) 220-400</a:t>
            </a:r>
          </a:p>
          <a:p>
            <a:pPr lvl="0"/>
            <a:r>
              <a:rPr lang="ru-RU" dirty="0"/>
              <a:t>эл. почта atb@atb.su</a:t>
            </a:r>
          </a:p>
          <a:p>
            <a:pPr lvl="0"/>
            <a:r>
              <a:rPr lang="ru-RU" dirty="0"/>
              <a:t>www.atb.su</a:t>
            </a:r>
          </a:p>
        </p:txBody>
      </p:sp>
    </p:spTree>
    <p:extLst>
      <p:ext uri="{BB962C8B-B14F-4D97-AF65-F5344CB8AC3E}">
        <p14:creationId xmlns:p14="http://schemas.microsoft.com/office/powerpoint/2010/main" val="4050874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189" y="1125888"/>
            <a:ext cx="7012773" cy="490066"/>
          </a:xfrm>
        </p:spPr>
        <p:txBody>
          <a:bodyPr lIns="0" tIns="0" rIns="0" bIns="0" anchor="t" anchorCtr="0">
            <a:normAutofit/>
          </a:bodyPr>
          <a:lstStyle>
            <a:lvl1pPr algn="l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7438" y="1965960"/>
            <a:ext cx="6994524" cy="3604577"/>
          </a:xfrm>
        </p:spPr>
        <p:txBody>
          <a:bodyPr lIns="0" tIns="0" rIns="0" bIns="0">
            <a:normAutofit/>
          </a:bodyPr>
          <a:lstStyle>
            <a:lvl1pPr marL="311150" indent="-311150">
              <a:buClr>
                <a:schemeClr val="accent1"/>
              </a:buClr>
              <a:buFont typeface="+mj-lt"/>
              <a:buAutoNum type="arabicPeriod"/>
              <a:defRPr sz="2100" b="0"/>
            </a:lvl1pPr>
            <a:lvl2pPr marL="457200" indent="0">
              <a:buNone/>
              <a:defRPr sz="2100" b="1"/>
            </a:lvl2pPr>
            <a:lvl3pPr>
              <a:defRPr sz="2100" b="1"/>
            </a:lvl3pPr>
            <a:lvl4pPr>
              <a:defRPr sz="2100" b="1"/>
            </a:lvl4pPr>
            <a:lvl5pPr>
              <a:defRPr sz="21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732683" y="5965091"/>
            <a:ext cx="2895600" cy="272222"/>
          </a:xfrm>
        </p:spPr>
        <p:txBody>
          <a:bodyPr lIns="0" tIns="0" rIns="0" bIns="0" anchor="t" anchorCtr="0"/>
          <a:lstStyle>
            <a:lvl1pPr algn="r">
              <a:lnSpc>
                <a:spcPts val="900"/>
              </a:lnSpc>
              <a:defRPr sz="900" cap="none" baseline="0"/>
            </a:lvl1pPr>
          </a:lstStyle>
          <a:p>
            <a:r>
              <a:rPr lang="ru-RU" dirty="0"/>
              <a:t>Новосибирск:</a:t>
            </a:r>
            <a:br>
              <a:rPr lang="ru-RU" dirty="0"/>
            </a:br>
            <a:r>
              <a:rPr lang="ru-RU" dirty="0"/>
              <a:t>оценка потенциала выхода в регион</a:t>
            </a:r>
            <a:br>
              <a:rPr lang="ru-RU" dirty="0"/>
            </a:b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96336" y="5879653"/>
            <a:ext cx="483828" cy="365125"/>
          </a:xfrm>
        </p:spPr>
        <p:txBody>
          <a:bodyPr lIns="0" tIns="0" rIns="0" bIns="0"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fld id="{FDED6025-BE18-4B00-A907-A9A23E4C3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11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етк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732683" y="5965091"/>
            <a:ext cx="2895600" cy="272222"/>
          </a:xfrm>
        </p:spPr>
        <p:txBody>
          <a:bodyPr lIns="0" tIns="0" rIns="0" bIns="0" anchor="t" anchorCtr="0"/>
          <a:lstStyle>
            <a:lvl1pPr algn="r">
              <a:lnSpc>
                <a:spcPts val="900"/>
              </a:lnSpc>
              <a:defRPr sz="900" cap="none" baseline="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96336" y="5879653"/>
            <a:ext cx="483828" cy="365125"/>
          </a:xfrm>
        </p:spPr>
        <p:txBody>
          <a:bodyPr lIns="0" tIns="0" rIns="0" bIns="0"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fld id="{FDED6025-BE18-4B00-A907-A9A23E4C3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285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071039" y="3634744"/>
            <a:ext cx="7010923" cy="2205669"/>
          </a:xfrm>
        </p:spPr>
        <p:txBody>
          <a:bodyPr lIns="0" tIns="0" rIns="0" bIns="0" anchor="t" anchorCtr="0">
            <a:normAutofit/>
          </a:bodyPr>
          <a:lstStyle>
            <a:lvl1pPr algn="l">
              <a:defRPr sz="3400" b="1" cap="all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068388" y="1206277"/>
            <a:ext cx="1343371" cy="1080120"/>
          </a:xfrm>
        </p:spPr>
        <p:txBody>
          <a:bodyPr>
            <a:normAutofit/>
          </a:bodyPr>
          <a:lstStyle>
            <a:lvl1pPr marL="0" indent="0" algn="ctr">
              <a:buNone/>
              <a:defRPr sz="54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161801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 прозра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071039" y="3634744"/>
            <a:ext cx="7010923" cy="2205669"/>
          </a:xfrm>
        </p:spPr>
        <p:txBody>
          <a:bodyPr lIns="0" tIns="0" rIns="0" bIns="0" anchor="t" anchorCtr="0">
            <a:normAutofit/>
          </a:bodyPr>
          <a:lstStyle>
            <a:lvl1pPr algn="l">
              <a:defRPr sz="3400" b="1" cap="all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068388" y="1206277"/>
            <a:ext cx="1343371" cy="1080120"/>
          </a:xfrm>
        </p:spPr>
        <p:txBody>
          <a:bodyPr>
            <a:normAutofit/>
          </a:bodyPr>
          <a:lstStyle>
            <a:lvl1pPr marL="0" indent="0" algn="ctr">
              <a:buNone/>
              <a:defRPr sz="54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408705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Акцентные фразы на фотография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87437" y="747712"/>
            <a:ext cx="6994525" cy="4822826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3400"/>
              </a:lnSpc>
              <a:defRPr sz="3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Акцентные фразы на фотографиях</a:t>
            </a:r>
          </a:p>
        </p:txBody>
      </p:sp>
    </p:spTree>
    <p:extLst>
      <p:ext uri="{BB962C8B-B14F-4D97-AF65-F5344CB8AC3E}">
        <p14:creationId xmlns:p14="http://schemas.microsoft.com/office/powerpoint/2010/main" val="4017433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437" y="747712"/>
            <a:ext cx="6994525" cy="95309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3400"/>
              </a:lnSpc>
              <a:defRPr sz="3000" b="1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7438" y="1965960"/>
            <a:ext cx="6994524" cy="3604577"/>
          </a:xfrm>
        </p:spPr>
        <p:txBody>
          <a:bodyPr lIns="0" tIns="0" rIns="0" bIns="0">
            <a:normAutofit/>
          </a:bodyPr>
          <a:lstStyle>
            <a:lvl1pPr marL="342900" indent="-342900">
              <a:spcBef>
                <a:spcPts val="0"/>
              </a:spcBef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 sz="1200" b="0"/>
            </a:lvl1pPr>
            <a:lvl2pPr marL="457200" indent="0">
              <a:buNone/>
              <a:defRPr sz="2100" b="1"/>
            </a:lvl2pPr>
            <a:lvl3pPr>
              <a:defRPr sz="2100" b="1"/>
            </a:lvl3pPr>
            <a:lvl4pPr>
              <a:defRPr sz="2100" b="1"/>
            </a:lvl4pPr>
            <a:lvl5pPr>
              <a:defRPr sz="21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732683" y="5965091"/>
            <a:ext cx="2895600" cy="272222"/>
          </a:xfrm>
        </p:spPr>
        <p:txBody>
          <a:bodyPr lIns="0" tIns="0" rIns="0" bIns="0" anchor="t" anchorCtr="0"/>
          <a:lstStyle>
            <a:lvl1pPr algn="r">
              <a:lnSpc>
                <a:spcPts val="900"/>
              </a:lnSpc>
              <a:defRPr sz="900" cap="none" baseline="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96336" y="5879653"/>
            <a:ext cx="483828" cy="365125"/>
          </a:xfrm>
        </p:spPr>
        <p:txBody>
          <a:bodyPr lIns="0" tIns="0" rIns="0" bIns="0"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fld id="{FDED6025-BE18-4B00-A907-A9A23E4C3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22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фото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437" y="747712"/>
            <a:ext cx="6994525" cy="95309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3400"/>
              </a:lnSpc>
              <a:defRPr sz="3000" b="1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1087438" y="4850872"/>
            <a:ext cx="6994524" cy="719665"/>
          </a:xfrm>
        </p:spPr>
        <p:txBody>
          <a:bodyPr lIns="0" tIns="0" rIns="0" bIns="0">
            <a:normAutofit/>
          </a:bodyPr>
          <a:lstStyle>
            <a:lvl1pPr marL="342900" indent="-342900">
              <a:spcBef>
                <a:spcPts val="0"/>
              </a:spcBef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 sz="1200" b="0" baseline="0">
                <a:solidFill>
                  <a:schemeClr val="tx1"/>
                </a:solidFill>
              </a:defRPr>
            </a:lvl1pPr>
            <a:lvl2pPr marL="457200" indent="0">
              <a:buNone/>
              <a:defRPr sz="2100" b="1"/>
            </a:lvl2pPr>
            <a:lvl3pPr>
              <a:defRPr sz="2100" b="1"/>
            </a:lvl3pPr>
            <a:lvl4pPr>
              <a:defRPr sz="2100" b="1"/>
            </a:lvl4pPr>
            <a:lvl5pPr>
              <a:defRPr sz="2100" b="1"/>
            </a:lvl5pPr>
          </a:lstStyle>
          <a:p>
            <a:pPr lvl="0"/>
            <a:r>
              <a:rPr lang="ru-RU" dirty="0"/>
              <a:t>После вставки рисунка надо: выделить его, перейти сверху на вкладку формат, выбрать обрезка, обрезать по фигуре, выбрать скругленный прямоугольник,. Как делать отображено на картинке </a:t>
            </a:r>
          </a:p>
          <a:p>
            <a:pPr lvl="0"/>
            <a:r>
              <a:rPr lang="ru-RU" dirty="0"/>
              <a:t>Второй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732683" y="5965091"/>
            <a:ext cx="2895600" cy="272222"/>
          </a:xfrm>
        </p:spPr>
        <p:txBody>
          <a:bodyPr lIns="0" tIns="0" rIns="0" bIns="0" anchor="t" anchorCtr="0"/>
          <a:lstStyle>
            <a:lvl1pPr algn="r">
              <a:lnSpc>
                <a:spcPts val="900"/>
              </a:lnSpc>
              <a:defRPr sz="900" cap="none" baseline="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96336" y="5879653"/>
            <a:ext cx="483828" cy="365125"/>
          </a:xfrm>
        </p:spPr>
        <p:txBody>
          <a:bodyPr lIns="0" tIns="0" rIns="0" bIns="0"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fld id="{FDED6025-BE18-4B00-A907-A9A23E4C3C4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3" hasCustomPrompt="1"/>
          </p:nvPr>
        </p:nvSpPr>
        <p:spPr>
          <a:xfrm>
            <a:off x="1116013" y="1844675"/>
            <a:ext cx="6948487" cy="291465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ru-RU" dirty="0"/>
              <a:t>Фото Ч/Б</a:t>
            </a:r>
          </a:p>
        </p:txBody>
      </p:sp>
    </p:spTree>
    <p:extLst>
      <p:ext uri="{BB962C8B-B14F-4D97-AF65-F5344CB8AC3E}">
        <p14:creationId xmlns:p14="http://schemas.microsoft.com/office/powerpoint/2010/main" val="1006658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фото вариант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437" y="747712"/>
            <a:ext cx="6994525" cy="95309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3400"/>
              </a:lnSpc>
              <a:defRPr sz="3000" b="1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3439" y="1915605"/>
            <a:ext cx="2151348" cy="3131883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Clr>
                <a:schemeClr val="accent1"/>
              </a:buClr>
              <a:buSzPct val="125000"/>
              <a:buFont typeface="Wingdings" panose="05000000000000000000" pitchFamily="2" charset="2"/>
              <a:buNone/>
              <a:defRPr sz="1200" b="0">
                <a:solidFill>
                  <a:schemeClr val="tx1"/>
                </a:solidFill>
              </a:defRPr>
            </a:lvl1pPr>
            <a:lvl2pPr marL="457200" indent="0">
              <a:buNone/>
              <a:defRPr sz="2100" b="1"/>
            </a:lvl2pPr>
            <a:lvl3pPr>
              <a:defRPr sz="2100" b="1"/>
            </a:lvl3pPr>
            <a:lvl4pPr>
              <a:defRPr sz="2100" b="1"/>
            </a:lvl4pPr>
            <a:lvl5pPr>
              <a:defRPr sz="21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732683" y="5965091"/>
            <a:ext cx="2895600" cy="272222"/>
          </a:xfrm>
        </p:spPr>
        <p:txBody>
          <a:bodyPr lIns="0" tIns="0" rIns="0" bIns="0" anchor="t" anchorCtr="0"/>
          <a:lstStyle>
            <a:lvl1pPr algn="r">
              <a:lnSpc>
                <a:spcPts val="900"/>
              </a:lnSpc>
              <a:defRPr sz="900" cap="none" baseline="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96336" y="5879653"/>
            <a:ext cx="483828" cy="365125"/>
          </a:xfrm>
        </p:spPr>
        <p:txBody>
          <a:bodyPr lIns="0" tIns="0" rIns="0" bIns="0"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fld id="{FDED6025-BE18-4B00-A907-A9A23E4C3C4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Рисунок 9"/>
          <p:cNvSpPr>
            <a:spLocks noGrp="1"/>
          </p:cNvSpPr>
          <p:nvPr>
            <p:ph type="pic" sz="quarter" idx="13" hasCustomPrompt="1"/>
          </p:nvPr>
        </p:nvSpPr>
        <p:spPr>
          <a:xfrm>
            <a:off x="1116013" y="1844675"/>
            <a:ext cx="4536107" cy="3355286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ru-RU" dirty="0"/>
              <a:t>Фото Ч/Б</a:t>
            </a:r>
          </a:p>
        </p:txBody>
      </p:sp>
    </p:spTree>
    <p:extLst>
      <p:ext uri="{BB962C8B-B14F-4D97-AF65-F5344CB8AC3E}">
        <p14:creationId xmlns:p14="http://schemas.microsoft.com/office/powerpoint/2010/main" val="1906939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irce" pitchFamily="34" charset="-52"/>
              </a:defRPr>
            </a:lvl1pPr>
          </a:lstStyle>
          <a:p>
            <a:fld id="{E3F79D04-E72B-4854-99F8-D0F6A801227A}" type="datetimeFigureOut">
              <a:rPr lang="ru-RU" smtClean="0"/>
              <a:pPr/>
              <a:t>16.01.2020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irce" pitchFamily="34" charset="-52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irce" pitchFamily="34" charset="-52"/>
              </a:defRPr>
            </a:lvl1pPr>
          </a:lstStyle>
          <a:p>
            <a:fld id="{FDED6025-BE18-4B00-A907-A9A23E4C3C4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609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irce" pitchFamily="34" charset="-52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irce" pitchFamily="34" charset="-52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irce" pitchFamily="34" charset="-52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irce" pitchFamily="34" charset="-52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irce" pitchFamily="34" charset="-52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irce" pitchFamily="34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0511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76864" cy="490066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</a:rPr>
              <a:t>   </a:t>
            </a:r>
            <a:r>
              <a:rPr lang="ru-RU" sz="2200" dirty="0">
                <a:solidFill>
                  <a:schemeClr val="bg1"/>
                </a:solidFill>
                <a:latin typeface="Circe Bold" pitchFamily="34" charset="-52"/>
              </a:rPr>
              <a:t>Параметры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40352" y="5949280"/>
            <a:ext cx="2664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>
                <a:solidFill>
                  <a:schemeClr val="bg1">
                    <a:lumMod val="75000"/>
                  </a:schemeClr>
                </a:solidFill>
              </a:rPr>
              <a:t>1</a:t>
            </a:r>
            <a:endParaRPr lang="ru-RU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Объект 3"/>
          <p:cNvSpPr>
            <a:spLocks noGrp="1"/>
          </p:cNvSpPr>
          <p:nvPr>
            <p:ph idx="1"/>
          </p:nvPr>
        </p:nvSpPr>
        <p:spPr>
          <a:xfrm>
            <a:off x="1187624" y="1412776"/>
            <a:ext cx="6120680" cy="175432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FE5000"/>
                </a:solidFill>
                <a:latin typeface="Circe Bold" pitchFamily="34" charset="-52"/>
              </a:rPr>
              <a:t>Сумма:</a:t>
            </a:r>
            <a:r>
              <a:rPr lang="en-US" sz="1400" b="1" dirty="0" smtClean="0">
                <a:solidFill>
                  <a:srgbClr val="FE5000"/>
                </a:solidFill>
                <a:latin typeface="Circe Bold" pitchFamily="34" charset="-52"/>
              </a:rPr>
              <a:t>  </a:t>
            </a: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500 </a:t>
            </a:r>
            <a:r>
              <a:rPr lang="en-US" sz="1400" b="1" dirty="0" smtClean="0">
                <a:solidFill>
                  <a:srgbClr val="0070C0"/>
                </a:solidFill>
                <a:latin typeface="Circe Bold" pitchFamily="34" charset="-52"/>
              </a:rPr>
              <a:t>000 </a:t>
            </a: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₽ </a:t>
            </a:r>
            <a:r>
              <a:rPr lang="ru-RU" sz="1400" dirty="0">
                <a:solidFill>
                  <a:srgbClr val="0070C0"/>
                </a:solidFill>
                <a:latin typeface="Circe Bold" pitchFamily="34" charset="-52"/>
              </a:rPr>
              <a:t>—</a:t>
            </a: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 6 </a:t>
            </a:r>
            <a:r>
              <a:rPr lang="en-US" sz="1400" b="1" dirty="0" smtClean="0">
                <a:solidFill>
                  <a:srgbClr val="0070C0"/>
                </a:solidFill>
                <a:latin typeface="Circe Bold" pitchFamily="34" charset="-52"/>
              </a:rPr>
              <a:t>000 000</a:t>
            </a: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 ₽</a:t>
            </a:r>
            <a:endParaRPr lang="en-US" sz="1400" b="1" dirty="0" smtClean="0">
              <a:solidFill>
                <a:srgbClr val="0070C0"/>
              </a:solidFill>
              <a:latin typeface="Circe Bold" pitchFamily="34" charset="-52"/>
            </a:endParaRPr>
          </a:p>
          <a:p>
            <a:pPr>
              <a:buFont typeface="Wingdings" pitchFamily="2" charset="2"/>
              <a:buChar char="q"/>
            </a:pPr>
            <a:endParaRPr lang="en-US" sz="1400" b="1" dirty="0">
              <a:solidFill>
                <a:schemeClr val="bg1">
                  <a:lumMod val="50000"/>
                </a:schemeClr>
              </a:solidFill>
              <a:latin typeface="Circe Bold" pitchFamily="34" charset="-52"/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FE5000"/>
                </a:solidFill>
                <a:latin typeface="Circe Bold" pitchFamily="34" charset="-52"/>
              </a:rPr>
              <a:t>Срок:</a:t>
            </a:r>
            <a:r>
              <a:rPr lang="en-US" sz="1400" b="1" dirty="0" smtClean="0">
                <a:solidFill>
                  <a:srgbClr val="FE5000"/>
                </a:solidFill>
                <a:latin typeface="Circe Bold" pitchFamily="34" charset="-52"/>
              </a:rPr>
              <a:t>  </a:t>
            </a: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От </a:t>
            </a:r>
            <a:r>
              <a:rPr lang="ru-RU" sz="1400" b="1" dirty="0">
                <a:solidFill>
                  <a:srgbClr val="0070C0"/>
                </a:solidFill>
                <a:latin typeface="Circe Bold" pitchFamily="34" charset="-52"/>
              </a:rPr>
              <a:t>36 до 240 </a:t>
            </a: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месяцев</a:t>
            </a:r>
            <a:endParaRPr lang="en-US" sz="1400" b="1" dirty="0" smtClean="0">
              <a:solidFill>
                <a:srgbClr val="0070C0"/>
              </a:solidFill>
              <a:latin typeface="Circe Bold" pitchFamily="34" charset="-52"/>
            </a:endParaRPr>
          </a:p>
          <a:p>
            <a:pPr>
              <a:buFont typeface="Wingdings" pitchFamily="2" charset="2"/>
              <a:buChar char="q"/>
            </a:pPr>
            <a:endParaRPr lang="en-US" sz="1400" b="1" dirty="0">
              <a:solidFill>
                <a:schemeClr val="bg1">
                  <a:lumMod val="50000"/>
                </a:schemeClr>
              </a:solidFill>
              <a:latin typeface="Circe Bold" pitchFamily="34" charset="-52"/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FE5000"/>
                </a:solidFill>
                <a:latin typeface="Circe Bold" pitchFamily="34" charset="-52"/>
              </a:rPr>
              <a:t>Первоначальный взнос:</a:t>
            </a:r>
            <a:r>
              <a:rPr lang="en-US" sz="1400" b="1" dirty="0" smtClean="0">
                <a:solidFill>
                  <a:srgbClr val="FE5000"/>
                </a:solidFill>
                <a:latin typeface="Circe Bold" pitchFamily="34" charset="-52"/>
              </a:rPr>
              <a:t>  </a:t>
            </a: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Не </a:t>
            </a:r>
            <a:r>
              <a:rPr lang="ru-RU" sz="1400" b="1" dirty="0">
                <a:solidFill>
                  <a:srgbClr val="0070C0"/>
                </a:solidFill>
                <a:latin typeface="Circe Bold" pitchFamily="34" charset="-52"/>
              </a:rPr>
              <a:t>менее 20</a:t>
            </a: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%</a:t>
            </a:r>
            <a:endParaRPr lang="en-US" sz="1400" b="1" dirty="0" smtClean="0">
              <a:solidFill>
                <a:srgbClr val="0070C0"/>
              </a:solidFill>
              <a:latin typeface="Circe Bold" pitchFamily="34" charset="-52"/>
            </a:endParaRPr>
          </a:p>
          <a:p>
            <a:pPr>
              <a:buFont typeface="Wingdings" pitchFamily="2" charset="2"/>
              <a:buChar char="q"/>
            </a:pPr>
            <a:endParaRPr lang="en-US" sz="1400" b="1" dirty="0">
              <a:solidFill>
                <a:schemeClr val="bg1">
                  <a:lumMod val="50000"/>
                </a:schemeClr>
              </a:solidFill>
              <a:latin typeface="Circe Bold" pitchFamily="34" charset="-52"/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FE5000"/>
                </a:solidFill>
                <a:latin typeface="Circe Bold" pitchFamily="34" charset="-52"/>
              </a:rPr>
              <a:t>Ставка:</a:t>
            </a:r>
          </a:p>
          <a:p>
            <a:pPr>
              <a:buFont typeface="Wingdings" pitchFamily="2" charset="2"/>
              <a:buChar char="q"/>
            </a:pPr>
            <a:endParaRPr lang="ru-RU" sz="1400" dirty="0" smtClean="0">
              <a:latin typeface="Circe Bold" pitchFamily="34" charset="-52"/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2411760" y="2725062"/>
            <a:ext cx="5112568" cy="1754326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25000"/>
              <a:buFont typeface="Wingdings" panose="05000000000000000000" pitchFamily="2" charset="2"/>
              <a:buChar char="§"/>
              <a:defRPr sz="1200" b="0" kern="1200">
                <a:solidFill>
                  <a:schemeClr val="tx1"/>
                </a:solidFill>
                <a:latin typeface="Circe" pitchFamily="34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b="1" kern="1200">
                <a:solidFill>
                  <a:schemeClr val="tx1"/>
                </a:solidFill>
                <a:latin typeface="Circe" pitchFamily="34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b="1" kern="1200">
                <a:solidFill>
                  <a:schemeClr val="tx1"/>
                </a:solidFill>
                <a:latin typeface="Circe" pitchFamily="34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b="1" kern="1200">
                <a:solidFill>
                  <a:schemeClr val="tx1"/>
                </a:solidFill>
                <a:latin typeface="Circe" pitchFamily="34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00" b="1" kern="1200">
                <a:solidFill>
                  <a:schemeClr val="tx1"/>
                </a:solidFill>
                <a:latin typeface="Circe" pitchFamily="34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От </a:t>
            </a:r>
            <a:r>
              <a:rPr lang="en-US" sz="1400" b="1" dirty="0" smtClean="0">
                <a:solidFill>
                  <a:srgbClr val="0070C0"/>
                </a:solidFill>
                <a:latin typeface="Circe Bold" pitchFamily="34" charset="-52"/>
              </a:rPr>
              <a:t>1,75%</a:t>
            </a: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 годовых </a:t>
            </a:r>
            <a:r>
              <a:rPr lang="ru-RU" sz="1400" dirty="0">
                <a:solidFill>
                  <a:srgbClr val="0070C0"/>
                </a:solidFill>
                <a:latin typeface="Circe Bold" pitchFamily="34" charset="-52"/>
              </a:rPr>
              <a:t>—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 Если один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из солидарных Заемщиков является участником зарплатного проекта «Азиатско-Тихоокеанский Банк» (ПАО) и/или лицом, получающим выплаты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за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счет средств бюджетов бюджетной системы Российской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Федерации: </a:t>
            </a:r>
            <a:r>
              <a:rPr lang="ru-RU" i="1" dirty="0" smtClean="0">
                <a:solidFill>
                  <a:srgbClr val="0070C0"/>
                </a:solidFill>
                <a:latin typeface="Circe Light" pitchFamily="34" charset="-52"/>
              </a:rPr>
              <a:t>0,25 </a:t>
            </a:r>
            <a:r>
              <a:rPr lang="ru-RU" i="1" dirty="0">
                <a:solidFill>
                  <a:srgbClr val="0070C0"/>
                </a:solidFill>
                <a:latin typeface="Circe Light" pitchFamily="34" charset="-52"/>
              </a:rPr>
              <a:t>процентных </a:t>
            </a:r>
            <a:r>
              <a:rPr lang="ru-RU" i="1" dirty="0" smtClean="0">
                <a:solidFill>
                  <a:srgbClr val="0070C0"/>
                </a:solidFill>
                <a:latin typeface="Circe Light" pitchFamily="34" charset="-52"/>
              </a:rPr>
              <a:t>пункта</a:t>
            </a:r>
            <a:endParaRPr lang="en-US" i="1" dirty="0" smtClean="0">
              <a:solidFill>
                <a:srgbClr val="0070C0"/>
              </a:solidFill>
              <a:latin typeface="Circe Light" pitchFamily="34" charset="-52"/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  <a:latin typeface="Circe Bold" pitchFamily="34" charset="-52"/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Circe Bold" pitchFamily="34" charset="-52"/>
              </a:rPr>
              <a:t>% годовых </a:t>
            </a:r>
            <a:r>
              <a:rPr lang="ru-RU" sz="1400" dirty="0">
                <a:solidFill>
                  <a:srgbClr val="0070C0"/>
                </a:solidFill>
                <a:latin typeface="Circe Bold" pitchFamily="34" charset="-52"/>
              </a:rPr>
              <a:t>—</a:t>
            </a: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Circe Bold" pitchFamily="34" charset="-52"/>
              </a:rPr>
              <a:t>для </a:t>
            </a:r>
            <a:r>
              <a:rPr lang="ru-RU" sz="1400" b="1" dirty="0" smtClean="0">
                <a:solidFill>
                  <a:srgbClr val="0070C0"/>
                </a:solidFill>
                <a:latin typeface="Circe Bold" pitchFamily="34" charset="-52"/>
              </a:rPr>
              <a:t>остальных</a:t>
            </a:r>
          </a:p>
          <a:p>
            <a:pPr marL="0" indent="0">
              <a:buNone/>
            </a:pPr>
            <a:endParaRPr lang="ru-RU" sz="1400" b="1" dirty="0">
              <a:solidFill>
                <a:srgbClr val="0070C0"/>
              </a:solidFill>
              <a:latin typeface="Circe Bold" pitchFamily="34" charset="-52"/>
            </a:endParaRPr>
          </a:p>
          <a:p>
            <a:pPr marL="0" indent="0">
              <a:buNone/>
            </a:pPr>
            <a:endParaRPr lang="ru-RU" dirty="0" smtClean="0">
              <a:solidFill>
                <a:schemeClr val="bg1">
                  <a:lumMod val="50000"/>
                </a:schemeClr>
              </a:solidFill>
              <a:latin typeface="Circe Bold" pitchFamily="34" charset="-52"/>
            </a:endParaRPr>
          </a:p>
          <a:p>
            <a:pPr marL="0" indent="0">
              <a:buNone/>
            </a:pPr>
            <a:endParaRPr lang="ru-RU" dirty="0" smtClean="0">
              <a:solidFill>
                <a:schemeClr val="bg1">
                  <a:lumMod val="50000"/>
                </a:schemeClr>
              </a:solidFill>
              <a:latin typeface="Circe Bold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63514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76864" cy="490066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Circe Bold" pitchFamily="34" charset="-52"/>
              </a:rPr>
              <a:t> Цель</a:t>
            </a:r>
            <a:endParaRPr lang="ru-RU" sz="2200" dirty="0">
              <a:solidFill>
                <a:schemeClr val="bg1"/>
              </a:solidFill>
              <a:latin typeface="Circe Bold" pitchFamily="34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40352" y="5949280"/>
            <a:ext cx="2664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>
                <a:solidFill>
                  <a:schemeClr val="bg1">
                    <a:lumMod val="75000"/>
                  </a:schemeClr>
                </a:solidFill>
              </a:rPr>
              <a:t>2</a:t>
            </a:r>
            <a:endParaRPr lang="ru-RU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Объект 3"/>
          <p:cNvSpPr>
            <a:spLocks noGrp="1"/>
          </p:cNvSpPr>
          <p:nvPr>
            <p:ph idx="1"/>
          </p:nvPr>
        </p:nvSpPr>
        <p:spPr>
          <a:xfrm>
            <a:off x="1054414" y="1412776"/>
            <a:ext cx="7035172" cy="424731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u="sng" dirty="0" smtClean="0">
                <a:solidFill>
                  <a:srgbClr val="0070C0"/>
                </a:solidFill>
                <a:latin typeface="Circe Bold" pitchFamily="34" charset="-52"/>
              </a:rPr>
              <a:t>Приобретение </a:t>
            </a:r>
            <a:r>
              <a:rPr lang="ru-RU" u="sng" dirty="0">
                <a:solidFill>
                  <a:srgbClr val="0070C0"/>
                </a:solidFill>
                <a:latin typeface="Circe Bold" pitchFamily="34" charset="-52"/>
              </a:rPr>
              <a:t>у юридического лица </a:t>
            </a:r>
            <a:r>
              <a:rPr lang="ru-RU" dirty="0">
                <a:solidFill>
                  <a:srgbClr val="0070C0"/>
                </a:solidFill>
                <a:latin typeface="Circe Bold" pitchFamily="34" charset="-52"/>
              </a:rPr>
              <a:t>(за исключением инвестиционного фонда, в том числе его управляющей компании) на первичном рынке жилья готового жилого помещения,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 удовлетворяющего тарифному плану «Готовое жилье», расположенного на территории субъекта Российской Федерации, входящего в состав Дальневосточного федерального округа (ДФО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), по договору купли-продажи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.</a:t>
            </a:r>
            <a:endParaRPr lang="ru-RU" dirty="0" smtClean="0">
              <a:solidFill>
                <a:schemeClr val="bg1">
                  <a:lumMod val="50000"/>
                </a:schemeClr>
              </a:solidFill>
              <a:latin typeface="Circe Bold" pitchFamily="34" charset="-52"/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dirty="0">
              <a:solidFill>
                <a:schemeClr val="bg1">
                  <a:lumMod val="50000"/>
                </a:schemeClr>
              </a:solidFill>
              <a:latin typeface="Circe Bold" pitchFamily="34" charset="-52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u="sng" dirty="0" smtClean="0">
                <a:solidFill>
                  <a:srgbClr val="0070C0"/>
                </a:solidFill>
                <a:latin typeface="Circe Bold" pitchFamily="34" charset="-52"/>
              </a:rPr>
              <a:t>Приобретение </a:t>
            </a:r>
            <a:r>
              <a:rPr lang="ru-RU" u="sng" dirty="0">
                <a:solidFill>
                  <a:srgbClr val="0070C0"/>
                </a:solidFill>
                <a:latin typeface="Circe Bold" pitchFamily="34" charset="-52"/>
              </a:rPr>
              <a:t>у юридического лица </a:t>
            </a:r>
            <a:r>
              <a:rPr lang="ru-RU" dirty="0">
                <a:solidFill>
                  <a:srgbClr val="0070C0"/>
                </a:solidFill>
                <a:latin typeface="Circe Bold" pitchFamily="34" charset="-52"/>
              </a:rPr>
              <a:t>(за исключением инвестиционного фонда, в том числе его управляющей компании) находящегося на этапе строительства жилого помещения,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расположенного на территории субъекта Российской Федерации, входящего в состав Дальневосточного федерального округа (ДФО), по договору участия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в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долевом строительстве (договору уступки прав требования по указанному договору) в соответствии с положениями Федерального закона от 30 декабря 2004 г. № 214-ФЗ «Об участии в долевом строительстве многоквартирных домов и иных объектов недвижимости и о внесении изменений в некоторые законодательные акты Российской Федерации» и удовлетворяющего требованиям тарифного плана «Строящееся жилье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».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>
              <a:solidFill>
                <a:schemeClr val="bg1">
                  <a:lumMod val="50000"/>
                </a:schemeClr>
              </a:solidFill>
              <a:latin typeface="Circe Bold" pitchFamily="34" charset="-52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u="sng" dirty="0" smtClean="0">
                <a:solidFill>
                  <a:srgbClr val="0070C0"/>
                </a:solidFill>
                <a:latin typeface="Circe Bold" pitchFamily="34" charset="-52"/>
              </a:rPr>
              <a:t>Приобретение </a:t>
            </a:r>
            <a:r>
              <a:rPr lang="ru-RU" u="sng" dirty="0">
                <a:solidFill>
                  <a:srgbClr val="0070C0"/>
                </a:solidFill>
                <a:latin typeface="Circe Bold" pitchFamily="34" charset="-52"/>
              </a:rPr>
              <a:t>у юридического или физического лица на вторичном рынке </a:t>
            </a:r>
            <a:r>
              <a:rPr lang="ru-RU" u="sng" dirty="0" smtClean="0">
                <a:solidFill>
                  <a:srgbClr val="0070C0"/>
                </a:solidFill>
                <a:latin typeface="Circe Bold" pitchFamily="34" charset="-52"/>
              </a:rPr>
              <a:t>жилья </a:t>
            </a:r>
            <a:r>
              <a:rPr lang="ru-RU" dirty="0" smtClean="0">
                <a:solidFill>
                  <a:srgbClr val="0070C0"/>
                </a:solidFill>
                <a:latin typeface="Circe Bold" pitchFamily="34" charset="-52"/>
              </a:rPr>
              <a:t>готового </a:t>
            </a:r>
            <a:r>
              <a:rPr lang="ru-RU" dirty="0">
                <a:solidFill>
                  <a:srgbClr val="0070C0"/>
                </a:solidFill>
                <a:latin typeface="Circe Bold" pitchFamily="34" charset="-52"/>
              </a:rPr>
              <a:t>жилого помещения,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 расположенного на территории муниципального образования - сельского поселения субъекта Российской Федерации, входящего в состав Дальневосточного федерального округа (ДФО) и удовлетворяющего требованиям тарифного плана «Строящееся жилье» или «Готовое жилье». Сельское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поселение определяется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в соответствии с Федеральным законом от 6 октября 2003 г. № 131-ФЗ «Об общих принципах организации местного самоуправления в Российской Федерации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irce Bold" pitchFamily="34" charset="-52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557514044"/>
      </p:ext>
    </p:extLst>
  </p:cSld>
  <p:clrMapOvr>
    <a:masterClrMapping/>
  </p:clrMapOvr>
</p:sld>
</file>

<file path=ppt/theme/theme1.xml><?xml version="1.0" encoding="utf-8"?>
<a:theme xmlns:a="http://schemas.openxmlformats.org/drawingml/2006/main" name="АТБ">
  <a:themeElements>
    <a:clrScheme name="Другая 1">
      <a:dk1>
        <a:srgbClr val="373A36"/>
      </a:dk1>
      <a:lt1>
        <a:sysClr val="window" lastClr="FFFFFF"/>
      </a:lt1>
      <a:dk2>
        <a:srgbClr val="C8C8C8"/>
      </a:dk2>
      <a:lt2>
        <a:srgbClr val="EEECE1"/>
      </a:lt2>
      <a:accent1>
        <a:srgbClr val="FE5000"/>
      </a:accent1>
      <a:accent2>
        <a:srgbClr val="C99D65"/>
      </a:accent2>
      <a:accent3>
        <a:srgbClr val="745A73"/>
      </a:accent3>
      <a:accent4>
        <a:srgbClr val="C8C8C8"/>
      </a:accent4>
      <a:accent5>
        <a:srgbClr val="FE5000"/>
      </a:accent5>
      <a:accent6>
        <a:srgbClr val="C99D65"/>
      </a:accent6>
      <a:hlink>
        <a:srgbClr val="373A36"/>
      </a:hlink>
      <a:folHlink>
        <a:srgbClr val="800080"/>
      </a:folHlink>
    </a:clrScheme>
    <a:fontScheme name="ATB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АТБ</Template>
  <TotalTime>30452</TotalTime>
  <Words>305</Words>
  <Application>Microsoft Office PowerPoint</Application>
  <PresentationFormat>Экран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АТБ</vt:lpstr>
      <vt:lpstr>Презентация PowerPoint</vt:lpstr>
      <vt:lpstr>   Параметры</vt:lpstr>
      <vt:lpstr> Цель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Стоцкий Михаил Валерьевич</dc:creator>
  <cp:lastModifiedBy>Годованюк Виктория Александровна</cp:lastModifiedBy>
  <cp:revision>1452</cp:revision>
  <cp:lastPrinted>2019-10-15T13:55:06Z</cp:lastPrinted>
  <dcterms:created xsi:type="dcterms:W3CDTF">2016-12-02T05:10:27Z</dcterms:created>
  <dcterms:modified xsi:type="dcterms:W3CDTF">2020-01-16T06:17:46Z</dcterms:modified>
</cp:coreProperties>
</file>