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>
        <p:scale>
          <a:sx n="110" d="100"/>
          <a:sy n="110" d="100"/>
        </p:scale>
        <p:origin x="-1836" y="-72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3838" y="294635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471745" y="410578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98328" y="8549055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14323" y="876269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69812" y="893033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69254" y="922482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69842F4-3E35-9B8F-71D9-67B51EF916AD}"/>
              </a:ext>
            </a:extLst>
          </p:cNvPr>
          <p:cNvSpPr txBox="1"/>
          <p:nvPr/>
        </p:nvSpPr>
        <p:spPr>
          <a:xfrm>
            <a:off x="311344" y="2302752"/>
            <a:ext cx="6178550" cy="4924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hangingPunct="0"/>
            <a:r>
              <a:rPr lang="ru-RU" sz="1200" dirty="0" smtClean="0"/>
              <a:t>	</a:t>
            </a:r>
            <a:r>
              <a:rPr lang="ru-RU" sz="1400" dirty="0"/>
              <a:t>В соответствии с абзацем первым пункта 3 статьи 346.1 Налогового кодекса организации, являющиеся налогоплательщиками единого сельскохозяйственного налога, освобождаются от обязанности по уплате налога на имущество организаций (в части имущества, используемого при производстве сельскохозяйственной продукции, первичной и последующей (промышленной) переработке и реализации этой продукции, а также при оказании услуг сельскохозяйственными товаропроизводителями).  </a:t>
            </a:r>
          </a:p>
          <a:p>
            <a:pPr algn="just" hangingPunct="0"/>
            <a:r>
              <a:rPr lang="ru-RU" sz="1400" dirty="0" smtClean="0"/>
              <a:t>	Исходя </a:t>
            </a:r>
            <a:r>
              <a:rPr lang="ru-RU" sz="1400" dirty="0"/>
              <a:t>из абзаца первого пункта 1 статьи 130 Гражданского кодекса Российской Федерации объекты </a:t>
            </a:r>
            <a:r>
              <a:rPr lang="ru-RU" sz="1400" dirty="0" smtClean="0"/>
              <a:t>незавершённого </a:t>
            </a:r>
            <a:r>
              <a:rPr lang="ru-RU" sz="1400" dirty="0"/>
              <a:t>строительства относятся к недвижимому имуществу.  </a:t>
            </a:r>
          </a:p>
          <a:p>
            <a:pPr algn="just" hangingPunct="0"/>
            <a:r>
              <a:rPr lang="ru-RU" sz="1400" dirty="0"/>
              <a:t>	</a:t>
            </a:r>
            <a:r>
              <a:rPr lang="ru-RU" sz="1400" dirty="0" smtClean="0"/>
              <a:t>В </a:t>
            </a:r>
            <a:r>
              <a:rPr lang="ru-RU" sz="1400" dirty="0"/>
              <a:t>свою очередь, объекты, строительство которых не завершено (объекты </a:t>
            </a:r>
            <a:r>
              <a:rPr lang="ru-RU" sz="1400" dirty="0" smtClean="0"/>
              <a:t>незавершённого </a:t>
            </a:r>
            <a:r>
              <a:rPr lang="ru-RU" sz="1400" dirty="0"/>
              <a:t>строительства), являются объектами капитального строительства (пункт 10 статьи 1 Градостроительного кодекса Российской Федерации, далее – Градостроительный кодекс).</a:t>
            </a:r>
          </a:p>
          <a:p>
            <a:pPr algn="just" hangingPunct="0"/>
            <a:r>
              <a:rPr lang="ru-RU" sz="1400" dirty="0" smtClean="0"/>
              <a:t>	Нормы </a:t>
            </a:r>
            <a:r>
              <a:rPr lang="ru-RU" sz="1400" dirty="0"/>
              <a:t>Градостроительного кодекса не допускают эксплуатацию объектов капитального строительства, строительство которых не завершено</a:t>
            </a:r>
            <a:r>
              <a:rPr lang="ru-RU" sz="1400" dirty="0" smtClean="0"/>
              <a:t>.</a:t>
            </a:r>
            <a:endParaRPr lang="en-US" sz="1400" dirty="0" smtClean="0">
              <a:latin typeface="Golos Text"/>
            </a:endParaRPr>
          </a:p>
          <a:p>
            <a:pPr algn="just" hangingPunct="0"/>
            <a:r>
              <a:rPr lang="ru-RU" sz="1400" dirty="0" smtClean="0"/>
              <a:t>	Использование </a:t>
            </a:r>
            <a:r>
              <a:rPr lang="ru-RU" sz="1400" dirty="0"/>
              <a:t>построенного </a:t>
            </a:r>
            <a:r>
              <a:rPr lang="ru-RU" sz="1400" dirty="0" smtClean="0"/>
              <a:t>здания (сооружения) </a:t>
            </a:r>
            <a:r>
              <a:rPr lang="ru-RU" sz="1400" dirty="0"/>
              <a:t>допускается после получения застройщиком разрешения на ввод объекта </a:t>
            </a:r>
            <a:r>
              <a:rPr lang="ru-RU" sz="1400" dirty="0" smtClean="0"/>
              <a:t>в эксплуатацию, </a:t>
            </a:r>
            <a:r>
              <a:rPr lang="ru-RU" sz="1400" dirty="0"/>
              <a:t>а также акта, разрешающего </a:t>
            </a:r>
            <a:r>
              <a:rPr lang="ru-RU" sz="1400" dirty="0" smtClean="0"/>
              <a:t>эксплуатацию.</a:t>
            </a:r>
          </a:p>
          <a:p>
            <a:pPr algn="just" hangingPunct="0"/>
            <a:r>
              <a:rPr lang="ru-RU" sz="1400" dirty="0" smtClean="0"/>
              <a:t>	Таким </a:t>
            </a:r>
            <a:r>
              <a:rPr lang="ru-RU" sz="1400" dirty="0"/>
              <a:t>образом, освобождения от налога на имущество организаций являющихся налогоплательщиками ЕСХН, до завершения их строительства, не предусмотрено.</a:t>
            </a:r>
          </a:p>
          <a:p>
            <a:pPr algn="just">
              <a:spcAft>
                <a:spcPts val="1200"/>
              </a:spcAft>
            </a:pPr>
            <a:r>
              <a:rPr lang="ru-RU" sz="1200" dirty="0" smtClean="0"/>
              <a:t>	</a:t>
            </a:r>
            <a:endParaRPr lang="ru-RU" sz="1200" dirty="0"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524127" y="1042437"/>
            <a:ext cx="1081234" cy="36191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36000" bIns="3600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 dirty="0" smtClean="0">
                <a:latin typeface="Golos Text" panose="020B0503020202020204" pitchFamily="34" charset="0"/>
                <a:ea typeface="Golos Text" panose="020B0503020202020204" pitchFamily="34" charset="0"/>
              </a:rPr>
              <a:t>ЕСХН</a:t>
            </a:r>
            <a:endParaRPr lang="en-US" sz="1200" dirty="0"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13013F6-AB1A-3A4C-B0AB-63091C131082}"/>
              </a:ext>
            </a:extLst>
          </p:cNvPr>
          <p:cNvSpPr txBox="1"/>
          <p:nvPr/>
        </p:nvSpPr>
        <p:spPr>
          <a:xfrm>
            <a:off x="311344" y="7308025"/>
            <a:ext cx="617855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760969">
              <a:spcAft>
                <a:spcPts val="1200"/>
              </a:spcAft>
              <a:defRPr/>
            </a:pPr>
            <a:r>
              <a:rPr lang="ru-RU" sz="1400" b="1" dirty="0" smtClean="0">
                <a:latin typeface="Calibri" pitchFamily="34" charset="0"/>
                <a:ea typeface="Golos Text" panose="020B0503020202020204" pitchFamily="34" charset="0"/>
                <a:cs typeface="Calibri" pitchFamily="34" charset="0"/>
              </a:rPr>
              <a:t>Настоящее сообщение </a:t>
            </a:r>
            <a:r>
              <a:rPr lang="ru-RU" sz="1400" b="1" dirty="0">
                <a:latin typeface="Calibri" pitchFamily="34" charset="0"/>
                <a:ea typeface="Golos Text" panose="020B0503020202020204" pitchFamily="34" charset="0"/>
                <a:cs typeface="Calibri" pitchFamily="34" charset="0"/>
              </a:rPr>
              <a:t>носит информационно-справочный (рекомендательный) характер, не устанавливает общеобязательных правовых норм и не препятствует применению нормативно-правовых актов и судебных постановлений в значении, отличающемся от вышеизложенных </a:t>
            </a:r>
            <a:r>
              <a:rPr lang="ru-RU" sz="1400" b="1" dirty="0" smtClean="0">
                <a:latin typeface="Calibri" pitchFamily="34" charset="0"/>
                <a:ea typeface="Golos Text" panose="020B0503020202020204" pitchFamily="34" charset="0"/>
                <a:cs typeface="Calibri" pitchFamily="34" charset="0"/>
              </a:rPr>
              <a:t>разъяснений</a:t>
            </a:r>
            <a:endParaRPr lang="ru-RU" sz="1400" b="1" dirty="0">
              <a:latin typeface="Calibri" pitchFamily="34" charset="0"/>
              <a:ea typeface="Golos Text" panose="020B0503020202020204" pitchFamily="34" charset="0"/>
              <a:cs typeface="Calibri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3AE652B-042C-D873-9C8C-D4370BAAFF3C}"/>
              </a:ext>
            </a:extLst>
          </p:cNvPr>
          <p:cNvCxnSpPr/>
          <p:nvPr/>
        </p:nvCxnSpPr>
        <p:spPr>
          <a:xfrm>
            <a:off x="549274" y="8369257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760D045-0CF6-96D0-4EC5-704DA059246E}"/>
              </a:ext>
            </a:extLst>
          </p:cNvPr>
          <p:cNvCxnSpPr/>
          <p:nvPr/>
        </p:nvCxnSpPr>
        <p:spPr>
          <a:xfrm>
            <a:off x="524127" y="7192653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92514" y="1646818"/>
            <a:ext cx="57594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ru-RU" sz="1600" b="1" dirty="0" smtClean="0"/>
              <a:t>Обязанность </a:t>
            </a:r>
            <a:r>
              <a:rPr lang="ru-RU" sz="1600" b="1" dirty="0"/>
              <a:t>по уплате налога на </a:t>
            </a:r>
            <a:r>
              <a:rPr lang="ru-RU" sz="1600" b="1" dirty="0" smtClean="0"/>
              <a:t>имущество организаций в </a:t>
            </a:r>
            <a:r>
              <a:rPr lang="ru-RU" sz="1600" b="1" dirty="0"/>
              <a:t>части объектов </a:t>
            </a:r>
            <a:r>
              <a:rPr lang="ru-RU" sz="1600" b="1" dirty="0" smtClean="0"/>
              <a:t>незавершённого строительства</a:t>
            </a:r>
            <a:endParaRPr lang="ru-RU" sz="1600" b="1" dirty="0"/>
          </a:p>
        </p:txBody>
      </p:sp>
      <p:sp>
        <p:nvSpPr>
          <p:cNvPr id="9" name="AutoShape 2" descr="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" descr="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6" descr="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2500-31-541\Downloads\imag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871" y="8612916"/>
            <a:ext cx="1051853" cy="105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388</TotalTime>
  <Words>52</Words>
  <Application>Microsoft Office PowerPoint</Application>
  <PresentationFormat>Лист A4 (210x297 мм)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Василенко Светлана Анатольевна</cp:lastModifiedBy>
  <cp:revision>25</cp:revision>
  <cp:lastPrinted>2023-08-28T01:11:55Z</cp:lastPrinted>
  <dcterms:created xsi:type="dcterms:W3CDTF">2023-03-21T12:09:25Z</dcterms:created>
  <dcterms:modified xsi:type="dcterms:W3CDTF">2023-08-30T01:12:17Z</dcterms:modified>
</cp:coreProperties>
</file>