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sldIdLst>
    <p:sldId id="256" r:id="rId2"/>
    <p:sldId id="257" r:id="rId3"/>
  </p:sldIdLst>
  <p:sldSz cx="10691813" cy="7559675"/>
  <p:notesSz cx="6808788" cy="9940925"/>
  <p:embeddedFontLst>
    <p:embeddedFont>
      <p:font typeface="Lato" panose="020B0604020202020204" charset="0"/>
      <p:regular r:id="rId4"/>
      <p:bold r:id="rId5"/>
      <p:italic r:id="rId6"/>
      <p:boldItalic r:id="rId7"/>
    </p:embeddedFont>
    <p:embeddedFont>
      <p:font typeface="Golos Text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23"/>
    <a:srgbClr val="0A82C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>
        <p:scale>
          <a:sx n="120" d="100"/>
          <a:sy n="120" d="100"/>
        </p:scale>
        <p:origin x="-246" y="-7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21733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2176" userDrawn="1">
          <p15:clr>
            <a:srgbClr val="FBAE40"/>
          </p15:clr>
        </p15:guide>
        <p15:guide id="3" pos="4471" userDrawn="1">
          <p15:clr>
            <a:srgbClr val="FBAE40"/>
          </p15:clr>
        </p15:guide>
        <p15:guide id="4" pos="154" userDrawn="1">
          <p15:clr>
            <a:srgbClr val="FBAE40"/>
          </p15:clr>
        </p15:guide>
        <p15:guide id="6" orient="horz" pos="149" userDrawn="1">
          <p15:clr>
            <a:srgbClr val="FBAE40"/>
          </p15:clr>
        </p15:guide>
        <p15:guide id="7" orient="horz" pos="4603" userDrawn="1">
          <p15:clr>
            <a:srgbClr val="FBAE40"/>
          </p15:clr>
        </p15:guide>
        <p15:guide id="8" pos="2021" userDrawn="1">
          <p15:clr>
            <a:srgbClr val="FBAE40"/>
          </p15:clr>
        </p15:guide>
        <p15:guide id="9" pos="4308" userDrawn="1">
          <p15:clr>
            <a:srgbClr val="FBAE40"/>
          </p15:clr>
        </p15:guide>
        <p15:guide id="10" pos="6576" userDrawn="1">
          <p15:clr>
            <a:srgbClr val="FBAE40"/>
          </p15:clr>
        </p15:guide>
        <p15:guide id="11" pos="2328" userDrawn="1">
          <p15:clr>
            <a:srgbClr val="FBAE40"/>
          </p15:clr>
        </p15:guide>
        <p15:guide id="12" pos="46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387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4" pos="2267" userDrawn="1">
          <p15:clr>
            <a:srgbClr val="FBAE40"/>
          </p15:clr>
        </p15:guide>
        <p15:guide id="5" pos="4562" userDrawn="1">
          <p15:clr>
            <a:srgbClr val="FBAE40"/>
          </p15:clr>
        </p15:guide>
        <p15:guide id="6" pos="152" userDrawn="1">
          <p15:clr>
            <a:srgbClr val="FBAE40"/>
          </p15:clr>
        </p15:guide>
        <p15:guide id="7" pos="2112" userDrawn="1">
          <p15:clr>
            <a:srgbClr val="FBAE40"/>
          </p15:clr>
        </p15:guide>
        <p15:guide id="8" pos="2412" userDrawn="1">
          <p15:clr>
            <a:srgbClr val="FBAE40"/>
          </p15:clr>
        </p15:guide>
        <p15:guide id="9" pos="4409" userDrawn="1">
          <p15:clr>
            <a:srgbClr val="FBAE40"/>
          </p15:clr>
        </p15:guide>
        <p15:guide id="10" pos="4715" userDrawn="1">
          <p15:clr>
            <a:srgbClr val="FBAE40"/>
          </p15:clr>
        </p15:guide>
        <p15:guide id="11" pos="6735" userDrawn="1">
          <p15:clr>
            <a:srgbClr val="FBAE40"/>
          </p15:clr>
        </p15:guide>
        <p15:guide id="12" pos="6582" userDrawn="1">
          <p15:clr>
            <a:srgbClr val="FBAE40"/>
          </p15:clr>
        </p15:guide>
        <p15:guide id="14" orient="horz" pos="4608" userDrawn="1">
          <p15:clr>
            <a:srgbClr val="FBAE40"/>
          </p15:clr>
        </p15:guide>
        <p15:guide id="15" orient="horz" pos="1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86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8" Type="http://schemas.openxmlformats.org/officeDocument/2006/relationships/image" Target="../media/image10.svg"/><Relationship Id="rId26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2.gif"/><Relationship Id="rId25" Type="http://schemas.openxmlformats.org/officeDocument/2006/relationships/image" Target="../media/image10.jpeg"/><Relationship Id="rId2" Type="http://schemas.openxmlformats.org/officeDocument/2006/relationships/hyperlink" Target="https://www.nalog.gov.ru/rn74/service/tax/" TargetMode="External"/><Relationship Id="rId20" Type="http://schemas.openxmlformats.org/officeDocument/2006/relationships/image" Target="../media/image5.gif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alog.gov.ru/" TargetMode="External"/><Relationship Id="rId24" Type="http://schemas.openxmlformats.org/officeDocument/2006/relationships/image" Target="../media/image9.png"/><Relationship Id="rId5" Type="http://schemas.openxmlformats.org/officeDocument/2006/relationships/hyperlink" Target="https://service.nalog.ru/payment/" TargetMode="Externa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9" Type="http://schemas.openxmlformats.org/officeDocument/2006/relationships/hyperlink" Target="https://lkfl2.nalog.ru/lkfl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gif"/><Relationship Id="rId18" Type="http://schemas.openxmlformats.org/officeDocument/2006/relationships/image" Target="../media/image15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17" Type="http://schemas.openxmlformats.org/officeDocument/2006/relationships/hyperlink" Target="http://www.nalog.ru/rn25/service/obr_fts/" TargetMode="External"/><Relationship Id="rId2" Type="http://schemas.openxmlformats.org/officeDocument/2006/relationships/image" Target="../media/image16.png"/><Relationship Id="rId16" Type="http://schemas.openxmlformats.org/officeDocument/2006/relationships/hyperlink" Target="https://lkfl.nalog.ru/l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hyperlink" Target="https://www.gosuslugi.ru/landing/nalog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27.jpeg"/><Relationship Id="rId4" Type="http://schemas.openxmlformats.org/officeDocument/2006/relationships/image" Target="../media/image19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97">
            <a:extLst>
              <a:ext uri="{FF2B5EF4-FFF2-40B4-BE49-F238E27FC236}">
                <a16:creationId xmlns="" xmlns:a16="http://schemas.microsoft.com/office/drawing/2014/main" id="{CBEE4C70-3C81-5971-3E5C-53FA1025621B}"/>
              </a:ext>
            </a:extLst>
          </p:cNvPr>
          <p:cNvSpPr/>
          <p:nvPr/>
        </p:nvSpPr>
        <p:spPr>
          <a:xfrm>
            <a:off x="7411114" y="2869868"/>
            <a:ext cx="3183893" cy="2062709"/>
          </a:xfrm>
          <a:prstGeom prst="roundRect">
            <a:avLst>
              <a:gd name="adj" fmla="val 881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: Rounded Corners 91">
            <a:extLst>
              <a:ext uri="{FF2B5EF4-FFF2-40B4-BE49-F238E27FC236}">
                <a16:creationId xmlns="" xmlns:a16="http://schemas.microsoft.com/office/drawing/2014/main" id="{00CCCF8D-7BBF-F1A3-69E1-76360522B4C4}"/>
              </a:ext>
            </a:extLst>
          </p:cNvPr>
          <p:cNvSpPr/>
          <p:nvPr/>
        </p:nvSpPr>
        <p:spPr>
          <a:xfrm>
            <a:off x="3695701" y="144329"/>
            <a:ext cx="3143249" cy="699776"/>
          </a:xfrm>
          <a:prstGeom prst="roundRect">
            <a:avLst>
              <a:gd name="adj" fmla="val 88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9CB37FCA-BA6C-E1F0-DFA6-0D4393B43449}"/>
              </a:ext>
            </a:extLst>
          </p:cNvPr>
          <p:cNvSpPr/>
          <p:nvPr/>
        </p:nvSpPr>
        <p:spPr>
          <a:xfrm>
            <a:off x="7337426" y="186842"/>
            <a:ext cx="3109912" cy="1111990"/>
          </a:xfrm>
          <a:prstGeom prst="roundRect">
            <a:avLst>
              <a:gd name="adj" fmla="val 8814"/>
            </a:avLst>
          </a:prstGeom>
          <a:solidFill>
            <a:srgbClr val="0A82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AEE0C14-1DFC-17DF-6C11-2A8C9FD0BEE8}"/>
              </a:ext>
            </a:extLst>
          </p:cNvPr>
          <p:cNvSpPr txBox="1"/>
          <p:nvPr/>
        </p:nvSpPr>
        <p:spPr>
          <a:xfrm>
            <a:off x="7318374" y="1882298"/>
            <a:ext cx="320042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</a:rPr>
              <a:t>НАЛОГОВОЕ УВЕДОМЛЕНИЕ 2023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45E15BC-E0B7-A940-7B27-2F9E801961FA}"/>
              </a:ext>
            </a:extLst>
          </p:cNvPr>
          <p:cNvSpPr txBox="1"/>
          <p:nvPr/>
        </p:nvSpPr>
        <p:spPr>
          <a:xfrm>
            <a:off x="7911607" y="3107002"/>
            <a:ext cx="260719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ТРАНСПОРТНЫЙ НАЛОГ</a:t>
            </a:r>
          </a:p>
          <a:p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>
                <a:solidFill>
                  <a:srgbClr val="0070C0"/>
                </a:solidFill>
              </a:rPr>
              <a:t>ЗЕМЕЛЬНЫЙ НАЛОГ</a:t>
            </a:r>
          </a:p>
          <a:p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>
                <a:solidFill>
                  <a:srgbClr val="0070C0"/>
                </a:solidFill>
              </a:rPr>
              <a:t>НАЛОГ НА ИМУЩЕСТВО</a:t>
            </a:r>
          </a:p>
          <a:p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НАЛОГ НА ДОХОДЫ ФИЗИЧЕСКИХ ЛИЦ (НДФЛ)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47D34A2-56FD-4140-10B0-A2A549F099C5}"/>
              </a:ext>
            </a:extLst>
          </p:cNvPr>
          <p:cNvSpPr txBox="1"/>
          <p:nvPr/>
        </p:nvSpPr>
        <p:spPr>
          <a:xfrm>
            <a:off x="7415958" y="5570849"/>
            <a:ext cx="67451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1</a:t>
            </a:r>
            <a:endParaRPr lang="ru-RU" sz="8000" b="1" dirty="0">
              <a:solidFill>
                <a:srgbClr val="FF0000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A7910021-0477-1231-245A-C58B7B6A7BD4}"/>
              </a:ext>
            </a:extLst>
          </p:cNvPr>
          <p:cNvGrpSpPr/>
          <p:nvPr/>
        </p:nvGrpSpPr>
        <p:grpSpPr>
          <a:xfrm>
            <a:off x="3635689" y="917268"/>
            <a:ext cx="3143250" cy="1945522"/>
            <a:chOff x="3695700" y="1040848"/>
            <a:chExt cx="3143250" cy="194552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5B4DE2D7-93C6-C9F1-AA44-6C9901D74477}"/>
                </a:ext>
              </a:extLst>
            </p:cNvPr>
            <p:cNvSpPr/>
            <p:nvPr/>
          </p:nvSpPr>
          <p:spPr>
            <a:xfrm>
              <a:off x="5929313" y="1040848"/>
              <a:ext cx="909637" cy="909637"/>
            </a:xfrm>
            <a:prstGeom prst="roundRect">
              <a:avLst>
                <a:gd name="adj" fmla="val 881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94BD09D-4558-55BC-ED44-7023BEC6CD81}"/>
                </a:ext>
              </a:extLst>
            </p:cNvPr>
            <p:cNvSpPr txBox="1"/>
            <p:nvPr/>
          </p:nvSpPr>
          <p:spPr>
            <a:xfrm>
              <a:off x="3695700" y="1064779"/>
              <a:ext cx="2009775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1100" dirty="0"/>
                <a:t>«Справочная информация о ставках и льготах по имущественным налогам»</a:t>
              </a:r>
            </a:p>
            <a:p>
              <a:pPr algn="r">
                <a:spcAft>
                  <a:spcPts val="600"/>
                </a:spcAft>
              </a:pPr>
              <a:r>
                <a:rPr lang="en-US" sz="900" dirty="0">
                  <a:hlinkClick r:id="rId2"/>
                </a:rPr>
                <a:t>https://www.nalog.gov.ru/rn</a:t>
              </a:r>
              <a:r>
                <a:rPr lang="ru-RU" sz="900" dirty="0">
                  <a:hlinkClick r:id="rId2"/>
                </a:rPr>
                <a:t>25</a:t>
              </a:r>
              <a:r>
                <a:rPr lang="en-US" sz="900" dirty="0">
                  <a:hlinkClick r:id="rId2"/>
                </a:rPr>
                <a:t>/</a:t>
              </a:r>
              <a:r>
                <a:rPr lang="ru-RU" sz="900" dirty="0">
                  <a:hlinkClick r:id="rId2"/>
                </a:rPr>
                <a:t/>
              </a:r>
              <a:br>
                <a:rPr lang="ru-RU" sz="900" dirty="0">
                  <a:hlinkClick r:id="rId2"/>
                </a:rPr>
              </a:br>
              <a:r>
                <a:rPr lang="en-US" sz="900" dirty="0">
                  <a:hlinkClick r:id="rId2"/>
                </a:rPr>
                <a:t>service/tax/</a:t>
              </a:r>
              <a:endParaRPr lang="ru-RU" sz="900" dirty="0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="" xmlns:a16="http://schemas.microsoft.com/office/drawing/2014/main" id="{24E55928-B9D1-35B0-F90D-EEA716541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32197" y="1143732"/>
              <a:ext cx="703869" cy="703869"/>
            </a:xfrm>
            <a:prstGeom prst="rect">
              <a:avLst/>
            </a:prstGeom>
          </p:spPr>
        </p:pic>
        <p:sp>
          <p:nvSpPr>
            <p:cNvPr id="3" name="Rectangle: Rounded Corners 39">
              <a:extLst>
                <a:ext uri="{FF2B5EF4-FFF2-40B4-BE49-F238E27FC236}">
                  <a16:creationId xmlns="" xmlns:a16="http://schemas.microsoft.com/office/drawing/2014/main" id="{1B41CCC8-8D54-30C3-EFAE-628317882B35}"/>
                </a:ext>
              </a:extLst>
            </p:cNvPr>
            <p:cNvSpPr/>
            <p:nvPr/>
          </p:nvSpPr>
          <p:spPr>
            <a:xfrm>
              <a:off x="3809541" y="2076733"/>
              <a:ext cx="909637" cy="909637"/>
            </a:xfrm>
            <a:prstGeom prst="roundRect">
              <a:avLst>
                <a:gd name="adj" fmla="val 881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BE54527-873E-C53F-E219-266BDDAD8D2E}"/>
              </a:ext>
            </a:extLst>
          </p:cNvPr>
          <p:cNvSpPr txBox="1"/>
          <p:nvPr/>
        </p:nvSpPr>
        <p:spPr>
          <a:xfrm>
            <a:off x="4791075" y="2160811"/>
            <a:ext cx="2047875" cy="6001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/>
              <a:t>«Уплата налогов и пошлин»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hlinkClick r:id="rId5"/>
              </a:rPr>
              <a:t>https://service.nalog.ru/payment/</a:t>
            </a:r>
            <a:endParaRPr lang="ru-RU" sz="900" dirty="0"/>
          </a:p>
          <a:p>
            <a:pPr>
              <a:spcAft>
                <a:spcPts val="600"/>
              </a:spcAft>
            </a:pPr>
            <a:endParaRPr lang="ru-RU" sz="900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F2F1F51B-D4C5-A58B-070A-9743CC41300C}"/>
              </a:ext>
            </a:extLst>
          </p:cNvPr>
          <p:cNvCxnSpPr/>
          <p:nvPr/>
        </p:nvCxnSpPr>
        <p:spPr>
          <a:xfrm>
            <a:off x="3695700" y="1911949"/>
            <a:ext cx="3143250" cy="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85381553-669A-02AA-608A-1E120EC2206F}"/>
              </a:ext>
            </a:extLst>
          </p:cNvPr>
          <p:cNvCxnSpPr/>
          <p:nvPr/>
        </p:nvCxnSpPr>
        <p:spPr>
          <a:xfrm>
            <a:off x="3695700" y="3009836"/>
            <a:ext cx="3143250" cy="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53E80FF7-7AD0-F851-C32A-D93F2ACD0EC3}"/>
              </a:ext>
            </a:extLst>
          </p:cNvPr>
          <p:cNvSpPr/>
          <p:nvPr/>
        </p:nvSpPr>
        <p:spPr>
          <a:xfrm>
            <a:off x="3743618" y="4108276"/>
            <a:ext cx="2952749" cy="1644494"/>
          </a:xfrm>
          <a:prstGeom prst="roundRect">
            <a:avLst>
              <a:gd name="adj" fmla="val 8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A198232-78BC-BFA0-ADDB-EDFDFE701CD0}"/>
              </a:ext>
            </a:extLst>
          </p:cNvPr>
          <p:cNvSpPr txBox="1"/>
          <p:nvPr/>
        </p:nvSpPr>
        <p:spPr>
          <a:xfrm>
            <a:off x="3963324" y="5071188"/>
            <a:ext cx="2618738" cy="5693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dirty="0"/>
              <a:t>Сайт ФНС России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hlinkClick r:id="rId6"/>
              </a:rPr>
              <a:t>www.nalog.gov.ru</a:t>
            </a:r>
            <a:endParaRPr lang="ru-RU" sz="2000" b="1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04BC08D-D0CE-9A5D-9612-3C3458FDDA73}"/>
              </a:ext>
            </a:extLst>
          </p:cNvPr>
          <p:cNvSpPr txBox="1"/>
          <p:nvPr/>
        </p:nvSpPr>
        <p:spPr>
          <a:xfrm>
            <a:off x="4028959" y="238126"/>
            <a:ext cx="26803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Исполнить обязанности по уплате имущественных налогов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помогут сервисы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4996E7C-D4F0-0A5A-06F8-2EA59D61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39" y="984207"/>
            <a:ext cx="769631" cy="7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9528BD0-9D2C-0523-A128-6C65B54E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15" y="2013736"/>
            <a:ext cx="765426" cy="7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951F30-DA79-C511-DFEC-5E75D49F0EF8}"/>
              </a:ext>
            </a:extLst>
          </p:cNvPr>
          <p:cNvSpPr txBox="1"/>
          <p:nvPr/>
        </p:nvSpPr>
        <p:spPr>
          <a:xfrm>
            <a:off x="8142007" y="494217"/>
            <a:ext cx="2716633" cy="371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Golos Text" panose="020B0503020202020204" pitchFamily="34" charset="0"/>
                <a:ea typeface="Calibri" panose="020F0502020204030204" pitchFamily="34" charset="0"/>
              </a:rPr>
              <a:t>УФНС РОССИИ</a:t>
            </a:r>
            <a:r>
              <a:rPr lang="ru-RU" sz="1100" b="1" dirty="0">
                <a:solidFill>
                  <a:schemeClr val="bg1"/>
                </a:solidFill>
                <a:effectLst/>
                <a:latin typeface="Golos Text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ПО ПРИМОРСКОМУ КРАЮ  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9" name="Graphic 4">
            <a:extLst>
              <a:ext uri="{FF2B5EF4-FFF2-40B4-BE49-F238E27FC236}">
                <a16:creationId xmlns="" xmlns:a16="http://schemas.microsoft.com/office/drawing/2014/main" id="{7669B014-BCE9-3987-189E-8E46155C5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49530" y="6074849"/>
            <a:ext cx="522088" cy="874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04CCE8-3D68-6555-7D8B-018E35CFEAC1}"/>
              </a:ext>
            </a:extLst>
          </p:cNvPr>
          <p:cNvSpPr txBox="1"/>
          <p:nvPr/>
        </p:nvSpPr>
        <p:spPr>
          <a:xfrm>
            <a:off x="4405274" y="6102993"/>
            <a:ext cx="2393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8 (800) 222-22-22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A856DFD-5557-FEC0-4BC7-A3DC7865E754}"/>
              </a:ext>
            </a:extLst>
          </p:cNvPr>
          <p:cNvSpPr txBox="1"/>
          <p:nvPr/>
        </p:nvSpPr>
        <p:spPr>
          <a:xfrm>
            <a:off x="4364186" y="6491486"/>
            <a:ext cx="246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  <a:cs typeface="+mn-cs"/>
              </a:rPr>
              <a:t>Бесплатный многоканальный телефон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  <a:cs typeface="+mn-cs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  <a:cs typeface="+mn-cs"/>
              </a:rPr>
              <a:t>контакт-центра ФНС России</a:t>
            </a:r>
          </a:p>
        </p:txBody>
      </p:sp>
      <p:grpSp>
        <p:nvGrpSpPr>
          <p:cNvPr id="2" name="Group 76">
            <a:extLst>
              <a:ext uri="{FF2B5EF4-FFF2-40B4-BE49-F238E27FC236}">
                <a16:creationId xmlns="" xmlns:a16="http://schemas.microsoft.com/office/drawing/2014/main" id="{77F8EBC6-3AF1-CAE1-2E3D-44171DB7606E}"/>
              </a:ext>
            </a:extLst>
          </p:cNvPr>
          <p:cNvGrpSpPr/>
          <p:nvPr/>
        </p:nvGrpSpPr>
        <p:grpSpPr>
          <a:xfrm>
            <a:off x="3656001" y="3112053"/>
            <a:ext cx="3143250" cy="938719"/>
            <a:chOff x="3695700" y="1026306"/>
            <a:chExt cx="3143250" cy="938719"/>
          </a:xfrm>
        </p:grpSpPr>
        <p:sp>
          <p:nvSpPr>
            <p:cNvPr id="4" name="Rectangle: Rounded Corners 39">
              <a:extLst>
                <a:ext uri="{FF2B5EF4-FFF2-40B4-BE49-F238E27FC236}">
                  <a16:creationId xmlns="" xmlns:a16="http://schemas.microsoft.com/office/drawing/2014/main" id="{D98D838D-A449-408D-CDBD-C2CC1FB137A4}"/>
                </a:ext>
              </a:extLst>
            </p:cNvPr>
            <p:cNvSpPr/>
            <p:nvPr/>
          </p:nvSpPr>
          <p:spPr>
            <a:xfrm>
              <a:off x="5929313" y="1040848"/>
              <a:ext cx="909637" cy="909637"/>
            </a:xfrm>
            <a:prstGeom prst="roundRect">
              <a:avLst>
                <a:gd name="adj" fmla="val 881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8551537-61FF-0AD0-CE05-B774A5A2E80B}"/>
                </a:ext>
              </a:extLst>
            </p:cNvPr>
            <p:cNvSpPr txBox="1"/>
            <p:nvPr/>
          </p:nvSpPr>
          <p:spPr>
            <a:xfrm>
              <a:off x="3695700" y="1026306"/>
              <a:ext cx="2009775" cy="93871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1100" dirty="0"/>
                <a:t>«Личный кабинет </a:t>
              </a:r>
              <a:r>
                <a:rPr lang="ru-RU" sz="1100" dirty="0" smtClean="0"/>
                <a:t>налогоплательщика для физического лица »</a:t>
              </a:r>
              <a:endParaRPr lang="ru-RU" sz="1100" dirty="0"/>
            </a:p>
            <a:p>
              <a:pPr algn="r">
                <a:spcAft>
                  <a:spcPts val="600"/>
                </a:spcAft>
              </a:pPr>
              <a:r>
                <a:rPr lang="en-US" sz="900" dirty="0">
                  <a:hlinkClick r:id="rId19"/>
                </a:rPr>
                <a:t>https://lkfl2.nalog.ru/lkfl/</a:t>
              </a:r>
              <a:endParaRPr lang="ru-RU" sz="900" dirty="0"/>
            </a:p>
            <a:p>
              <a:pPr algn="r">
                <a:spcAft>
                  <a:spcPts val="600"/>
                </a:spcAft>
              </a:pPr>
              <a:endParaRPr lang="ru-RU" sz="900" dirty="0"/>
            </a:p>
          </p:txBody>
        </p:sp>
        <p:pic>
          <p:nvPicPr>
            <p:cNvPr id="8" name="Graphic 53">
              <a:extLst>
                <a:ext uri="{FF2B5EF4-FFF2-40B4-BE49-F238E27FC236}">
                  <a16:creationId xmlns="" xmlns:a16="http://schemas.microsoft.com/office/drawing/2014/main" id="{0487A5DE-B4B1-F8F8-2804-2E59E304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32197" y="1143732"/>
              <a:ext cx="703869" cy="703869"/>
            </a:xfrm>
            <a:prstGeom prst="rect">
              <a:avLst/>
            </a:prstGeom>
          </p:spPr>
        </p:pic>
      </p:grp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4F1446CE-89F3-CE94-3465-1B549416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85" y="3170569"/>
            <a:ext cx="822821" cy="80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A30A7C1-4C88-54CB-1453-1C5AC55F0497}"/>
              </a:ext>
            </a:extLst>
          </p:cNvPr>
          <p:cNvSpPr txBox="1"/>
          <p:nvPr/>
        </p:nvSpPr>
        <p:spPr>
          <a:xfrm>
            <a:off x="7923924" y="5752770"/>
            <a:ext cx="206411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</a:rPr>
              <a:t>ДЕКАБРЯ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3231E6C-5673-254A-F750-D115B52D6FE2}"/>
              </a:ext>
            </a:extLst>
          </p:cNvPr>
          <p:cNvSpPr txBox="1"/>
          <p:nvPr/>
        </p:nvSpPr>
        <p:spPr>
          <a:xfrm>
            <a:off x="8038905" y="6236255"/>
            <a:ext cx="2479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/>
              <a:t>СРОК УПЛАТЫ ИМУЩЕСТВЕННЫХ НАЛОГОВ ФИЗИЧЕСКИМИ ЛИЦАМИ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3EC5DD6-ED73-405A-397C-49D18CF360B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31" y="3862854"/>
            <a:ext cx="381000" cy="381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2508E41-6726-1A70-B1EE-3F97254E1F4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6883" y="3019762"/>
            <a:ext cx="381000" cy="381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F79FFC9-81B5-4393-0581-08F295F1F8A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2908" y="3383556"/>
            <a:ext cx="358140" cy="3581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50CA6F4-1EB4-65E2-8BF6-A5EE9141337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61" y="4361903"/>
            <a:ext cx="365760" cy="3657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FDF1DD8-5AEE-4AF0-C557-2575EC95C91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00" y="5567793"/>
            <a:ext cx="2988472" cy="14955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A43271E-9675-F263-292A-D3F49FE1701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14612" y="345508"/>
            <a:ext cx="727395" cy="727395"/>
          </a:xfrm>
          <a:prstGeom prst="rect">
            <a:avLst/>
          </a:prstGeom>
        </p:spPr>
      </p:pic>
      <p:pic>
        <p:nvPicPr>
          <p:cNvPr id="19" name="Picture 2" descr="D:\ВидеоАрхив\1200px-Emblem_of_the_Federal_Tax_Service.sv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66" y="4184242"/>
            <a:ext cx="782610" cy="8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91">
            <a:extLst>
              <a:ext uri="{FF2B5EF4-FFF2-40B4-BE49-F238E27FC236}">
                <a16:creationId xmlns="" xmlns:a16="http://schemas.microsoft.com/office/drawing/2014/main" id="{493FB84F-8EC7-8DFF-0036-4EAD47AA2A3A}"/>
              </a:ext>
            </a:extLst>
          </p:cNvPr>
          <p:cNvSpPr/>
          <p:nvPr/>
        </p:nvSpPr>
        <p:spPr>
          <a:xfrm>
            <a:off x="375340" y="3312620"/>
            <a:ext cx="2832093" cy="500000"/>
          </a:xfrm>
          <a:prstGeom prst="roundRect">
            <a:avLst>
              <a:gd name="adj" fmla="val 88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6D2E90A-F628-4A88-CA34-FB6F1EDA57F9}"/>
              </a:ext>
            </a:extLst>
          </p:cNvPr>
          <p:cNvSpPr txBox="1"/>
          <p:nvPr/>
        </p:nvSpPr>
        <p:spPr>
          <a:xfrm>
            <a:off x="540509" y="3357002"/>
            <a:ext cx="25152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Где получить налоговое уведомление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874" y="3901222"/>
            <a:ext cx="2936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 smtClean="0"/>
              <a:t>в любом налоговом органе;</a:t>
            </a:r>
          </a:p>
          <a:p>
            <a:pPr marL="171450" indent="-171450">
              <a:buFontTx/>
              <a:buChar char="-"/>
            </a:pPr>
            <a:r>
              <a:rPr lang="ru-RU" sz="1000" dirty="0"/>
              <a:t>в</a:t>
            </a:r>
            <a:r>
              <a:rPr lang="ru-RU" sz="1000" dirty="0" smtClean="0"/>
              <a:t> МФЦ;</a:t>
            </a:r>
          </a:p>
          <a:p>
            <a:pPr marL="171450" indent="-171450">
              <a:buFontTx/>
              <a:buChar char="-"/>
            </a:pPr>
            <a:r>
              <a:rPr lang="ru-RU" sz="1000" dirty="0"/>
              <a:t>в «Личном </a:t>
            </a:r>
            <a:r>
              <a:rPr lang="ru-RU" sz="1000" dirty="0" smtClean="0"/>
              <a:t>кабинете </a:t>
            </a:r>
            <a:r>
              <a:rPr lang="ru-RU" sz="1000" dirty="0"/>
              <a:t>налогоплательщика физического лица</a:t>
            </a:r>
            <a:r>
              <a:rPr lang="ru-RU" sz="1000" dirty="0" smtClean="0"/>
              <a:t>».</a:t>
            </a:r>
          </a:p>
          <a:p>
            <a:pPr marL="171450" indent="-171450">
              <a:buFontTx/>
              <a:buChar char="-"/>
            </a:pPr>
            <a:r>
              <a:rPr lang="ru-RU" sz="1000" dirty="0"/>
              <a:t>с</a:t>
            </a:r>
            <a:r>
              <a:rPr lang="ru-RU" sz="1000" dirty="0" smtClean="0"/>
              <a:t> помощью портала </a:t>
            </a:r>
            <a:r>
              <a:rPr lang="ru-RU" sz="1000" dirty="0" err="1" smtClean="0"/>
              <a:t>Госуслуги</a:t>
            </a:r>
            <a:r>
              <a:rPr lang="ru-RU" sz="1000" dirty="0" smtClean="0"/>
              <a:t>.</a:t>
            </a:r>
          </a:p>
        </p:txBody>
      </p:sp>
      <p:sp>
        <p:nvSpPr>
          <p:cNvPr id="46" name="Rectangle: Rounded Corners 91">
            <a:extLst>
              <a:ext uri="{FF2B5EF4-FFF2-40B4-BE49-F238E27FC236}">
                <a16:creationId xmlns="" xmlns:a16="http://schemas.microsoft.com/office/drawing/2014/main" id="{21FCAF1A-FBD0-B85D-2C37-59EEB7B3EA37}"/>
              </a:ext>
            </a:extLst>
          </p:cNvPr>
          <p:cNvSpPr/>
          <p:nvPr/>
        </p:nvSpPr>
        <p:spPr>
          <a:xfrm>
            <a:off x="351959" y="144329"/>
            <a:ext cx="3012214" cy="451453"/>
          </a:xfrm>
          <a:prstGeom prst="roundRect">
            <a:avLst>
              <a:gd name="adj" fmla="val 88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1D9F468-D48B-3D6C-5C3B-36B7D1F2BAF6}"/>
              </a:ext>
            </a:extLst>
          </p:cNvPr>
          <p:cNvSpPr txBox="1"/>
          <p:nvPr/>
        </p:nvSpPr>
        <p:spPr>
          <a:xfrm>
            <a:off x="540509" y="186842"/>
            <a:ext cx="27104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Что делать, если налоговое уведомление не получено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88879DC-7FA2-DE5F-6226-611ED4DD5D7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343" y="617295"/>
            <a:ext cx="523526" cy="43968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102C728-7FDD-6E74-76C9-B906C6CECA07}"/>
              </a:ext>
            </a:extLst>
          </p:cNvPr>
          <p:cNvSpPr txBox="1"/>
          <p:nvPr/>
        </p:nvSpPr>
        <p:spPr>
          <a:xfrm>
            <a:off x="1051212" y="645863"/>
            <a:ext cx="2368620" cy="854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  <a:buSzPct val="50000"/>
            </a:pPr>
            <a:r>
              <a:rPr lang="ru-RU" sz="1000" dirty="0"/>
              <a:t>Если Вы не получили налоговое уведомление, проверьте его в Личном кабинете налогоплательщика — физического </a:t>
            </a:r>
            <a:r>
              <a:rPr lang="ru-RU" sz="1000" dirty="0" smtClean="0"/>
              <a:t>лица</a:t>
            </a:r>
            <a:r>
              <a:rPr lang="ru-RU" sz="1000" dirty="0"/>
              <a:t> </a:t>
            </a:r>
            <a:r>
              <a:rPr lang="ru-RU" sz="1000" dirty="0" smtClean="0"/>
              <a:t>или на </a:t>
            </a:r>
            <a:r>
              <a:rPr lang="ru-RU" sz="1000" dirty="0" err="1" smtClean="0"/>
              <a:t>Госуслугах</a:t>
            </a:r>
            <a:r>
              <a:rPr lang="ru-RU" sz="1000" dirty="0" smtClean="0"/>
              <a:t>.</a:t>
            </a:r>
            <a:endParaRPr lang="ru-RU" sz="1000" dirty="0"/>
          </a:p>
          <a:p>
            <a:pPr>
              <a:spcAft>
                <a:spcPts val="300"/>
              </a:spcAft>
              <a:buSzPct val="50000"/>
            </a:pPr>
            <a:r>
              <a:rPr lang="ru-RU" sz="300" dirty="0"/>
              <a:t> </a:t>
            </a:r>
            <a:endParaRPr lang="ru-RU" sz="900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887487E-3BFA-3FD7-F6F4-CFF62AD0EE95}"/>
              </a:ext>
            </a:extLst>
          </p:cNvPr>
          <p:cNvSpPr txBox="1"/>
          <p:nvPr/>
        </p:nvSpPr>
        <p:spPr>
          <a:xfrm>
            <a:off x="375341" y="1372086"/>
            <a:ext cx="2965450" cy="186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  <a:buSzPct val="50000"/>
            </a:pPr>
            <a:r>
              <a:rPr lang="ru-RU" sz="300" dirty="0"/>
              <a:t> </a:t>
            </a:r>
            <a:endParaRPr lang="ru-RU" sz="900" dirty="0"/>
          </a:p>
          <a:p>
            <a:pPr>
              <a:spcAft>
                <a:spcPts val="300"/>
              </a:spcAft>
              <a:buSzPct val="50000"/>
            </a:pPr>
            <a:r>
              <a:rPr lang="ru-RU" sz="900" b="1" dirty="0"/>
              <a:t>Уведомления могут НЕ направляться по почте в следующих случаях:    </a:t>
            </a:r>
          </a:p>
          <a:p>
            <a:pPr>
              <a:spcAft>
                <a:spcPts val="300"/>
              </a:spcAft>
              <a:buSzPct val="50000"/>
            </a:pPr>
            <a:r>
              <a:rPr lang="ru-RU" sz="1000" dirty="0"/>
              <a:t>- Если у Вас есть льготы и вычеты, или другие основания, полностью освобождающие Вас от уплаты </a:t>
            </a:r>
            <a:r>
              <a:rPr lang="ru-RU" sz="1000" dirty="0" smtClean="0"/>
              <a:t>налогов;</a:t>
            </a:r>
            <a:endParaRPr lang="ru-RU" sz="1000" dirty="0"/>
          </a:p>
          <a:p>
            <a:pPr>
              <a:spcAft>
                <a:spcPts val="300"/>
              </a:spcAft>
              <a:buSzPct val="50000"/>
            </a:pPr>
            <a:r>
              <a:rPr lang="ru-RU" sz="1000" dirty="0" smtClean="0"/>
              <a:t>- Если </a:t>
            </a:r>
            <a:r>
              <a:rPr lang="ru-RU" sz="1000" dirty="0"/>
              <a:t>общая сумма налогов составляет менее </a:t>
            </a:r>
            <a:r>
              <a:rPr lang="ru-RU" sz="1000" dirty="0" smtClean="0"/>
              <a:t>100 рублей;</a:t>
            </a:r>
          </a:p>
          <a:p>
            <a:pPr>
              <a:spcAft>
                <a:spcPts val="300"/>
              </a:spcAft>
              <a:buSzPct val="50000"/>
            </a:pPr>
            <a:r>
              <a:rPr lang="ru-RU" sz="1000" dirty="0" smtClean="0"/>
              <a:t>- Если </a:t>
            </a:r>
            <a:r>
              <a:rPr lang="ru-RU" sz="1000" dirty="0"/>
              <a:t>Вы являетесь пользователем Личного кабинета </a:t>
            </a:r>
            <a:r>
              <a:rPr lang="ru-RU" sz="1000" dirty="0" smtClean="0"/>
              <a:t>налогоплательщика физического лица или оформили согласие на получение уведомления через портал </a:t>
            </a:r>
            <a:r>
              <a:rPr lang="ru-RU" sz="1000" dirty="0" err="1" smtClean="0"/>
              <a:t>Госуслуги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2" y="4906882"/>
            <a:ext cx="28289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1DBE5A5-81F2-61A4-B7EC-57DEB2E37899}"/>
              </a:ext>
            </a:extLst>
          </p:cNvPr>
          <p:cNvSpPr txBox="1"/>
          <p:nvPr/>
        </p:nvSpPr>
        <p:spPr>
          <a:xfrm>
            <a:off x="367875" y="4978855"/>
            <a:ext cx="27104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Как уплатить налоги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74DE3B5-7B7D-7918-1C9F-85CB3E20C661}"/>
              </a:ext>
            </a:extLst>
          </p:cNvPr>
          <p:cNvSpPr txBox="1"/>
          <p:nvPr/>
        </p:nvSpPr>
        <p:spPr>
          <a:xfrm>
            <a:off x="308662" y="5287353"/>
            <a:ext cx="296545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00" indent="-252000">
              <a:buSzPct val="50000"/>
              <a:buBlip>
                <a:blip r:embed="rId30"/>
              </a:buBlip>
            </a:pPr>
            <a:r>
              <a:rPr lang="ru-RU" sz="1000" dirty="0"/>
              <a:t>По платежным документам:</a:t>
            </a:r>
            <a:endParaRPr lang="en-US" sz="1000" dirty="0"/>
          </a:p>
          <a:p>
            <a:pPr marL="396000" indent="-1440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00" dirty="0"/>
              <a:t>по квитанции, приложенной </a:t>
            </a:r>
          </a:p>
          <a:p>
            <a:pPr marL="252000">
              <a:buClr>
                <a:srgbClr val="00B0F0"/>
              </a:buClr>
              <a:buSzPct val="100000"/>
            </a:pPr>
            <a:r>
              <a:rPr lang="ru-RU" sz="1000" dirty="0"/>
              <a:t>     к налоговому </a:t>
            </a:r>
            <a:r>
              <a:rPr lang="ru-RU" sz="1000" dirty="0" smtClean="0"/>
              <a:t>уведомлению.</a:t>
            </a:r>
            <a:endParaRPr lang="ru-RU" sz="1000" dirty="0"/>
          </a:p>
          <a:p>
            <a:pPr marL="396000" indent="-1440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52000" indent="-252000">
              <a:buSzPct val="50000"/>
              <a:buBlip>
                <a:blip r:embed="rId30"/>
              </a:buBlip>
            </a:pPr>
            <a:r>
              <a:rPr lang="ru-RU" sz="1000" dirty="0"/>
              <a:t>С помощью электронных сервисов на сайте ФНС России:</a:t>
            </a:r>
          </a:p>
          <a:p>
            <a:pPr marL="396000" indent="-1440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00" dirty="0"/>
              <a:t>«Уплата налогов и </a:t>
            </a:r>
            <a:r>
              <a:rPr lang="ru-RU" sz="1000" dirty="0" smtClean="0"/>
              <a:t>пошлин»;</a:t>
            </a:r>
            <a:endParaRPr lang="en-US" sz="1000" dirty="0"/>
          </a:p>
          <a:p>
            <a:pPr marL="396000" indent="-1440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00" dirty="0"/>
              <a:t>«Личный кабинет налогоплательщика для физических лиц</a:t>
            </a:r>
            <a:r>
              <a:rPr lang="ru-RU" sz="1000" dirty="0" smtClean="0"/>
              <a:t>».</a:t>
            </a:r>
            <a:endParaRPr lang="ru-RU" sz="1000" dirty="0"/>
          </a:p>
          <a:p>
            <a:pPr marL="396000" indent="-1440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52000" indent="-252000">
              <a:buSzPct val="50000"/>
              <a:buBlip>
                <a:blip r:embed="rId30"/>
              </a:buBlip>
            </a:pPr>
            <a:r>
              <a:rPr lang="ru-RU" sz="1000" dirty="0" smtClean="0"/>
              <a:t>С помощью Единого портала </a:t>
            </a:r>
            <a:r>
              <a:rPr lang="ru-RU" sz="1000" dirty="0"/>
              <a:t>государственных и муниципальных </a:t>
            </a:r>
            <a:r>
              <a:rPr lang="ru-RU" sz="1000" dirty="0" smtClean="0"/>
              <a:t>услуг (</a:t>
            </a:r>
            <a:r>
              <a:rPr lang="ru-RU" sz="1000" dirty="0" err="1" smtClean="0"/>
              <a:t>Госуслуги</a:t>
            </a:r>
            <a:r>
              <a:rPr lang="ru-RU" sz="1000" dirty="0" smtClean="0"/>
              <a:t>).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065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91">
            <a:extLst>
              <a:ext uri="{FF2B5EF4-FFF2-40B4-BE49-F238E27FC236}">
                <a16:creationId xmlns="" xmlns:a16="http://schemas.microsoft.com/office/drawing/2014/main" id="{BD398F68-DA87-4B3A-6057-72D2D79A8E13}"/>
              </a:ext>
            </a:extLst>
          </p:cNvPr>
          <p:cNvSpPr/>
          <p:nvPr/>
        </p:nvSpPr>
        <p:spPr>
          <a:xfrm>
            <a:off x="7510352" y="183858"/>
            <a:ext cx="3012214" cy="580515"/>
          </a:xfrm>
          <a:prstGeom prst="roundRect">
            <a:avLst>
              <a:gd name="adj" fmla="val 88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: Rounded Corners 91">
            <a:extLst>
              <a:ext uri="{FF2B5EF4-FFF2-40B4-BE49-F238E27FC236}">
                <a16:creationId xmlns="" xmlns:a16="http://schemas.microsoft.com/office/drawing/2014/main" id="{4EF42695-EEA1-694F-1E70-6065359AD381}"/>
              </a:ext>
            </a:extLst>
          </p:cNvPr>
          <p:cNvSpPr/>
          <p:nvPr/>
        </p:nvSpPr>
        <p:spPr>
          <a:xfrm>
            <a:off x="3954454" y="2930287"/>
            <a:ext cx="2832093" cy="500000"/>
          </a:xfrm>
          <a:prstGeom prst="roundRect">
            <a:avLst>
              <a:gd name="adj" fmla="val 88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: Rounded Corners 91">
            <a:extLst>
              <a:ext uri="{FF2B5EF4-FFF2-40B4-BE49-F238E27FC236}">
                <a16:creationId xmlns="" xmlns:a16="http://schemas.microsoft.com/office/drawing/2014/main" id="{EEAA6D85-500E-48D4-AE70-38F0D146EE4B}"/>
              </a:ext>
            </a:extLst>
          </p:cNvPr>
          <p:cNvSpPr/>
          <p:nvPr/>
        </p:nvSpPr>
        <p:spPr>
          <a:xfrm>
            <a:off x="268916" y="161960"/>
            <a:ext cx="2832093" cy="500000"/>
          </a:xfrm>
          <a:prstGeom prst="roundRect">
            <a:avLst>
              <a:gd name="adj" fmla="val 88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04FABB1-A351-0004-4333-026DC23CBD7D}"/>
              </a:ext>
            </a:extLst>
          </p:cNvPr>
          <p:cNvSpPr txBox="1"/>
          <p:nvPr/>
        </p:nvSpPr>
        <p:spPr>
          <a:xfrm>
            <a:off x="359127" y="227294"/>
            <a:ext cx="26517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Как исчисляются 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имущественные налоги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AF7893-2832-4B54-DFE4-180D9AF3141A}"/>
              </a:ext>
            </a:extLst>
          </p:cNvPr>
          <p:cNvSpPr txBox="1"/>
          <p:nvPr/>
        </p:nvSpPr>
        <p:spPr>
          <a:xfrm>
            <a:off x="291147" y="5740315"/>
            <a:ext cx="3309405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/>
              <a:t>Уплачивают </a:t>
            </a:r>
            <a:r>
              <a:rPr lang="ru-RU" sz="1200" dirty="0"/>
              <a:t>собственники транспортных средств (</a:t>
            </a:r>
            <a:r>
              <a:rPr lang="ru-RU" sz="1200" dirty="0" smtClean="0"/>
              <a:t>легковой и  </a:t>
            </a:r>
            <a:r>
              <a:rPr lang="ru-RU" sz="1200" dirty="0"/>
              <a:t>грузовой </a:t>
            </a:r>
            <a:r>
              <a:rPr lang="ru-RU" sz="1200" dirty="0" smtClean="0"/>
              <a:t>автомобиль, </a:t>
            </a:r>
            <a:r>
              <a:rPr lang="ru-RU" sz="1200" dirty="0"/>
              <a:t>трактор, мотоцикл, катер, яхта, гидроцикл и</a:t>
            </a:r>
            <a:r>
              <a:rPr lang="en-US" sz="1200" dirty="0"/>
              <a:t> </a:t>
            </a:r>
            <a:r>
              <a:rPr lang="ru-RU" sz="1200" dirty="0"/>
              <a:t>т.п</a:t>
            </a:r>
            <a:r>
              <a:rPr lang="ru-RU" sz="1200" dirty="0" smtClean="0"/>
              <a:t>.)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8736DF0-EE40-ACA5-AB45-23DAD234B184}"/>
              </a:ext>
            </a:extLst>
          </p:cNvPr>
          <p:cNvSpPr txBox="1"/>
          <p:nvPr/>
        </p:nvSpPr>
        <p:spPr>
          <a:xfrm>
            <a:off x="3840360" y="751387"/>
            <a:ext cx="3313622" cy="2121121"/>
          </a:xfrm>
          <a:prstGeom prst="roundRect">
            <a:avLst>
              <a:gd name="adj" fmla="val 6381"/>
            </a:avLst>
          </a:prstGeom>
          <a:solidFill>
            <a:schemeClr val="bg1"/>
          </a:solidFill>
        </p:spPr>
        <p:txBody>
          <a:bodyPr wrap="square" lIns="108000" tIns="72000" rIns="108000" bIns="7200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 smtClean="0"/>
              <a:t>НДФЛ (Налог на доходы физических лиц)</a:t>
            </a:r>
            <a:endParaRPr lang="ru-RU" sz="1050" dirty="0" smtClean="0"/>
          </a:p>
          <a:p>
            <a:pPr>
              <a:spcAft>
                <a:spcPts val="600"/>
              </a:spcAft>
            </a:pPr>
            <a:r>
              <a:rPr lang="ru-RU" sz="1050" dirty="0" smtClean="0"/>
              <a:t>Сумма НДФЛ</a:t>
            </a:r>
            <a:r>
              <a:rPr lang="en-US" sz="1050" dirty="0" smtClean="0"/>
              <a:t> </a:t>
            </a:r>
            <a:r>
              <a:rPr lang="ru-RU" sz="1050" dirty="0" smtClean="0"/>
              <a:t>=</a:t>
            </a:r>
            <a:r>
              <a:rPr lang="en-US" sz="1050" dirty="0" smtClean="0"/>
              <a:t> </a:t>
            </a:r>
            <a:r>
              <a:rPr lang="ru-RU" sz="1050" dirty="0" smtClean="0"/>
              <a:t>налоговая база</a:t>
            </a:r>
            <a:r>
              <a:rPr lang="en-US" sz="1050" dirty="0" smtClean="0"/>
              <a:t> </a:t>
            </a:r>
            <a:r>
              <a:rPr lang="ru-RU" sz="1050" dirty="0"/>
              <a:t>Х</a:t>
            </a:r>
            <a:r>
              <a:rPr lang="ru-RU" sz="1050" dirty="0" smtClean="0"/>
              <a:t> налоговая ставка</a:t>
            </a:r>
            <a:r>
              <a:rPr lang="en-US" sz="800" baseline="30000" dirty="0"/>
              <a:t> </a:t>
            </a:r>
            <a:endParaRPr lang="ru-RU" sz="1050" dirty="0"/>
          </a:p>
          <a:p>
            <a:pPr>
              <a:spcAft>
                <a:spcPts val="600"/>
              </a:spcAft>
            </a:pPr>
            <a:r>
              <a:rPr lang="ru-RU" sz="900" dirty="0" smtClean="0"/>
              <a:t>Стандартная </a:t>
            </a:r>
            <a:r>
              <a:rPr lang="ru-RU" sz="900" dirty="0"/>
              <a:t>ставка налога на доходы физических лиц – </a:t>
            </a:r>
            <a:r>
              <a:rPr lang="ru-RU" sz="900" b="1" dirty="0"/>
              <a:t>13%, для нерезидентов – 30%</a:t>
            </a:r>
            <a:r>
              <a:rPr lang="ru-RU" sz="900" dirty="0"/>
              <a:t>. </a:t>
            </a:r>
            <a:endParaRPr lang="ru-RU" sz="900" dirty="0" smtClean="0"/>
          </a:p>
          <a:p>
            <a:pPr>
              <a:spcAft>
                <a:spcPts val="600"/>
              </a:spcAft>
            </a:pPr>
            <a:r>
              <a:rPr lang="ru-RU" sz="1000" dirty="0"/>
              <a:t>На основании переданных налоговыми агентами сведений о невозможности удержать налог и суммах </a:t>
            </a:r>
            <a:r>
              <a:rPr lang="ru-RU" sz="1000" dirty="0" smtClean="0"/>
              <a:t>налога на доходы физических лиц этот налог включен в налоговое уведомление на уплату имущественных налогов.</a:t>
            </a:r>
            <a:endParaRPr lang="ru-RU" sz="10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2DAB844-6C73-DD1E-9C5D-DB8FCBE2609F}"/>
              </a:ext>
            </a:extLst>
          </p:cNvPr>
          <p:cNvSpPr txBox="1"/>
          <p:nvPr/>
        </p:nvSpPr>
        <p:spPr>
          <a:xfrm>
            <a:off x="4026893" y="2978076"/>
            <a:ext cx="27104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Как узнать о сумме налога, подлежащего уплате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F4407ED-71EF-5B1D-B0E8-E36298014F7B}"/>
              </a:ext>
            </a:extLst>
          </p:cNvPr>
          <p:cNvSpPr txBox="1"/>
          <p:nvPr/>
        </p:nvSpPr>
        <p:spPr>
          <a:xfrm>
            <a:off x="3912052" y="3469307"/>
            <a:ext cx="3170238" cy="4847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dirty="0"/>
              <a:t>Суммы исчисленных имущественных </a:t>
            </a:r>
            <a:r>
              <a:rPr lang="ru-RU" sz="1050" dirty="0" smtClean="0"/>
              <a:t>налогов и  </a:t>
            </a:r>
            <a:r>
              <a:rPr lang="ru-RU" sz="1050" dirty="0"/>
              <a:t>информация об объектах имущества содержатся в налоговом уведомлении</a:t>
            </a:r>
            <a:r>
              <a:rPr lang="en-US" sz="105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22C9FBD-421A-1109-A014-D27139FADA4C}"/>
              </a:ext>
            </a:extLst>
          </p:cNvPr>
          <p:cNvSpPr txBox="1"/>
          <p:nvPr/>
        </p:nvSpPr>
        <p:spPr>
          <a:xfrm>
            <a:off x="3810000" y="4584444"/>
            <a:ext cx="3170238" cy="1226426"/>
          </a:xfrm>
          <a:prstGeom prst="roundRect">
            <a:avLst>
              <a:gd name="adj" fmla="val 6381"/>
            </a:avLst>
          </a:prstGeom>
          <a:solidFill>
            <a:srgbClr val="A71923"/>
          </a:solidFill>
        </p:spPr>
        <p:txBody>
          <a:bodyPr wrap="square" lIns="108000" tIns="72000" rIns="108000" bIns="72000" rtlCol="0" anchor="t">
            <a:spAutoFit/>
          </a:bodyPr>
          <a:lstStyle/>
          <a:p>
            <a:pPr marL="216000">
              <a:spcAft>
                <a:spcPts val="600"/>
              </a:spcAft>
            </a:pPr>
            <a:r>
              <a:rPr lang="ru-RU" sz="1050" dirty="0">
                <a:solidFill>
                  <a:schemeClr val="bg1"/>
                </a:solidFill>
              </a:rPr>
              <a:t>Обратите внимание! </a:t>
            </a:r>
          </a:p>
          <a:p>
            <a:pPr>
              <a:spcAft>
                <a:spcPts val="600"/>
              </a:spcAft>
            </a:pPr>
            <a:r>
              <a:rPr lang="ru-RU" sz="1050" dirty="0" smtClean="0">
                <a:solidFill>
                  <a:schemeClr val="bg1"/>
                </a:solidFill>
              </a:rPr>
              <a:t>Приоритетным способом </a:t>
            </a:r>
            <a:r>
              <a:rPr lang="ru-RU" sz="1050" dirty="0">
                <a:solidFill>
                  <a:schemeClr val="bg1"/>
                </a:solidFill>
              </a:rPr>
              <a:t>рассылки </a:t>
            </a:r>
            <a:r>
              <a:rPr lang="ru-RU" sz="1050" dirty="0" smtClean="0">
                <a:solidFill>
                  <a:schemeClr val="bg1"/>
                </a:solidFill>
              </a:rPr>
              <a:t>уведомлений является электронная форма, которая направляется через </a:t>
            </a:r>
            <a:r>
              <a:rPr lang="ru-RU" sz="1050" dirty="0">
                <a:solidFill>
                  <a:schemeClr val="bg1"/>
                </a:solidFill>
              </a:rPr>
              <a:t>Личный кабинет </a:t>
            </a:r>
            <a:r>
              <a:rPr lang="ru-RU" sz="1050" dirty="0" smtClean="0">
                <a:solidFill>
                  <a:schemeClr val="bg1"/>
                </a:solidFill>
              </a:rPr>
              <a:t>налогоплательщика физического лица или на </a:t>
            </a:r>
            <a:r>
              <a:rPr lang="ru-RU" sz="1050" dirty="0" err="1" smtClean="0">
                <a:solidFill>
                  <a:schemeClr val="bg1"/>
                </a:solidFill>
              </a:rPr>
              <a:t>Госуслуги</a:t>
            </a:r>
            <a:r>
              <a:rPr lang="ru-RU" sz="105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085E3C13-048E-7D0A-9384-AB8E1048B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6176" y="4689082"/>
            <a:ext cx="152400" cy="15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8A32121-FDDB-9306-5D26-FDCACD6D499A}"/>
              </a:ext>
            </a:extLst>
          </p:cNvPr>
          <p:cNvSpPr txBox="1"/>
          <p:nvPr/>
        </p:nvSpPr>
        <p:spPr>
          <a:xfrm>
            <a:off x="3912052" y="4081681"/>
            <a:ext cx="3170238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dirty="0"/>
              <a:t>Налоговое уведомление направляется не позднее 30 дней до наступления срока уплаты.</a:t>
            </a:r>
            <a:endParaRPr lang="en-US" sz="1050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866443E-1B82-4820-8903-A30160A49082}"/>
              </a:ext>
            </a:extLst>
          </p:cNvPr>
          <p:cNvSpPr txBox="1"/>
          <p:nvPr/>
        </p:nvSpPr>
        <p:spPr>
          <a:xfrm>
            <a:off x="7751967" y="197389"/>
            <a:ext cx="27104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Что делать, если в налоговом уведомлении некорректная информация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1DBE5A5-81F2-61A4-B7EC-57DEB2E37899}"/>
              </a:ext>
            </a:extLst>
          </p:cNvPr>
          <p:cNvSpPr txBox="1"/>
          <p:nvPr/>
        </p:nvSpPr>
        <p:spPr>
          <a:xfrm>
            <a:off x="7625103" y="5271424"/>
            <a:ext cx="27104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Как уплатить налоги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608DC94-3905-9728-DA99-32546738D1C4}"/>
              </a:ext>
            </a:extLst>
          </p:cNvPr>
          <p:cNvSpPr txBox="1"/>
          <p:nvPr/>
        </p:nvSpPr>
        <p:spPr>
          <a:xfrm>
            <a:off x="7370151" y="1594644"/>
            <a:ext cx="29654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50000"/>
            </a:pPr>
            <a:r>
              <a:rPr lang="ru-RU" sz="1000" dirty="0" smtClean="0"/>
              <a:t>Налоговый </a:t>
            </a:r>
            <a:r>
              <a:rPr lang="ru-RU" sz="1000" dirty="0"/>
              <a:t>орган проведет проверку и при наличии оснований пересчитает налоги, создаст новое налоговое </a:t>
            </a:r>
            <a:r>
              <a:rPr lang="ru-RU" sz="1000" dirty="0" smtClean="0"/>
              <a:t>уведомление и направит </a:t>
            </a:r>
            <a:r>
              <a:rPr lang="ru-RU" sz="1000" dirty="0"/>
              <a:t>Вам официальный ответ.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3D9A58-FA4D-D6F7-858B-95D51AC62BDF}"/>
              </a:ext>
            </a:extLst>
          </p:cNvPr>
          <p:cNvSpPr txBox="1"/>
          <p:nvPr/>
        </p:nvSpPr>
        <p:spPr>
          <a:xfrm>
            <a:off x="3797023" y="5876348"/>
            <a:ext cx="3170238" cy="4847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dirty="0"/>
              <a:t>Лицам, не имеющим доступа к </a:t>
            </a:r>
            <a:r>
              <a:rPr lang="ru-RU" sz="1050" dirty="0" smtClean="0"/>
              <a:t>этим сервисам, уведомление </a:t>
            </a:r>
            <a:r>
              <a:rPr lang="ru-RU" sz="1050" dirty="0"/>
              <a:t>отправляется по почте заказным письмом.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ACEEA6-3BAE-9021-BD4D-F334FACC1CBA}"/>
              </a:ext>
            </a:extLst>
          </p:cNvPr>
          <p:cNvSpPr txBox="1"/>
          <p:nvPr/>
        </p:nvSpPr>
        <p:spPr>
          <a:xfrm>
            <a:off x="3802559" y="6390648"/>
            <a:ext cx="2268042" cy="11310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fontAlgn="base"/>
            <a:r>
              <a:rPr lang="ru-RU" sz="1050" b="1" i="0" dirty="0">
                <a:solidFill>
                  <a:srgbClr val="0B1F33"/>
                </a:solidFill>
                <a:effectLst/>
                <a:latin typeface="Lato-Bold"/>
              </a:rPr>
              <a:t>Получайте налоговые уведомления на Госуслугах</a:t>
            </a:r>
          </a:p>
          <a:p>
            <a:pPr algn="l" fontAlgn="base"/>
            <a:r>
              <a:rPr lang="ru-RU" sz="1050" b="0" i="0" dirty="0">
                <a:solidFill>
                  <a:srgbClr val="0B1F33"/>
                </a:solidFill>
                <a:effectLst/>
                <a:latin typeface="Lato" panose="020F0502020204030203" pitchFamily="34" charset="0"/>
              </a:rPr>
              <a:t>Подключите и узнавайте о своих налогах вовремя  </a:t>
            </a:r>
            <a:r>
              <a:rPr lang="en-US" sz="1050" b="0" i="0" dirty="0">
                <a:solidFill>
                  <a:srgbClr val="0B1F33"/>
                </a:solidFill>
                <a:effectLst/>
                <a:latin typeface="Lato" panose="020F0502020204030203" pitchFamily="34" charset="0"/>
                <a:hlinkClick r:id="rId5"/>
              </a:rPr>
              <a:t>https://www.gosuslugi.ru/landing/</a:t>
            </a:r>
            <a:r>
              <a:rPr lang="ru-RU" sz="1050" b="0" i="0" dirty="0">
                <a:solidFill>
                  <a:srgbClr val="0B1F33"/>
                </a:solidFill>
                <a:effectLst/>
                <a:latin typeface="Lato" panose="020F0502020204030203" pitchFamily="34" charset="0"/>
                <a:hlinkClick r:id="rId5"/>
              </a:rPr>
              <a:t> </a:t>
            </a:r>
            <a:r>
              <a:rPr lang="en-US" sz="1050" b="0" i="0" dirty="0" err="1">
                <a:solidFill>
                  <a:srgbClr val="0B1F33"/>
                </a:solidFill>
                <a:effectLst/>
                <a:latin typeface="Lato" panose="020F0502020204030203" pitchFamily="34" charset="0"/>
                <a:hlinkClick r:id="rId5"/>
              </a:rPr>
              <a:t>nalog</a:t>
            </a:r>
            <a:endParaRPr lang="ru-RU" sz="1050" b="0" i="0" dirty="0">
              <a:solidFill>
                <a:srgbClr val="0B1F33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ru-RU" sz="1050" b="0" i="0" dirty="0">
              <a:solidFill>
                <a:srgbClr val="0B1F33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F177ED9-F494-C846-9EE5-F8E8E31C9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806" y="6559826"/>
            <a:ext cx="1088056" cy="181008"/>
          </a:xfrm>
          <a:prstGeom prst="rect">
            <a:avLst/>
          </a:prstGeom>
        </p:spPr>
      </p:pic>
      <p:sp>
        <p:nvSpPr>
          <p:cNvPr id="12" name="Rectangle: Rounded Corners 68">
            <a:extLst>
              <a:ext uri="{FF2B5EF4-FFF2-40B4-BE49-F238E27FC236}">
                <a16:creationId xmlns="" xmlns:a16="http://schemas.microsoft.com/office/drawing/2014/main" id="{DA911CF7-E83E-E3B5-DF89-484AAD7EEF3C}"/>
              </a:ext>
            </a:extLst>
          </p:cNvPr>
          <p:cNvSpPr/>
          <p:nvPr/>
        </p:nvSpPr>
        <p:spPr>
          <a:xfrm>
            <a:off x="6148066" y="6478979"/>
            <a:ext cx="749299" cy="762209"/>
          </a:xfrm>
          <a:prstGeom prst="roundRect">
            <a:avLst>
              <a:gd name="adj" fmla="val 8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FDFD7545-7021-5C8C-2E36-3F04ECC9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87" y="6537689"/>
            <a:ext cx="625544" cy="6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D9F468-D48B-3D6C-5C3B-36B7D1F2BAF6}"/>
              </a:ext>
            </a:extLst>
          </p:cNvPr>
          <p:cNvSpPr txBox="1"/>
          <p:nvPr/>
        </p:nvSpPr>
        <p:spPr>
          <a:xfrm>
            <a:off x="7740014" y="5456090"/>
            <a:ext cx="27104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Что делать, если налоговое уведомление не получено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2167431-A962-7F13-8727-AFAA4F9C27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3" y="5271424"/>
            <a:ext cx="904079" cy="297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BEFC1B4-45F3-CFBF-1AF7-0E6E1CFD55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51" y="835195"/>
            <a:ext cx="542210" cy="4680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E4015B8-5D53-1F82-C2C8-1DA5538E9578}"/>
              </a:ext>
            </a:extLst>
          </p:cNvPr>
          <p:cNvSpPr txBox="1"/>
          <p:nvPr/>
        </p:nvSpPr>
        <p:spPr>
          <a:xfrm>
            <a:off x="8130730" y="806203"/>
            <a:ext cx="239708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50000"/>
            </a:pPr>
            <a:r>
              <a:rPr lang="ru-RU" sz="1000" dirty="0"/>
              <a:t>Если информация </a:t>
            </a:r>
            <a:r>
              <a:rPr lang="ru-RU" sz="1000" dirty="0" smtClean="0"/>
              <a:t>о </a:t>
            </a:r>
            <a:r>
              <a:rPr lang="ru-RU" sz="1000" dirty="0"/>
              <a:t>Вашем имуществе содержит ошибки, следует </a:t>
            </a:r>
            <a:r>
              <a:rPr lang="ru-RU" sz="1000" dirty="0" smtClean="0"/>
              <a:t>направить обращение в налоговый орган о внесении изменений.</a:t>
            </a:r>
            <a:endParaRPr lang="ru-RU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0F5F5BF-015B-D093-4268-2E52D4150682}"/>
              </a:ext>
            </a:extLst>
          </p:cNvPr>
          <p:cNvSpPr txBox="1"/>
          <p:nvPr/>
        </p:nvSpPr>
        <p:spPr>
          <a:xfrm>
            <a:off x="268916" y="3662804"/>
            <a:ext cx="310832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 smtClean="0"/>
              <a:t>Уплачивают </a:t>
            </a:r>
            <a:r>
              <a:rPr lang="ru-RU" sz="1200" dirty="0"/>
              <a:t>собственники и владельцы земельных </a:t>
            </a:r>
            <a:r>
              <a:rPr lang="ru-RU" sz="1200" dirty="0" smtClean="0"/>
              <a:t>участков</a:t>
            </a:r>
            <a:endParaRPr lang="ru-RU" sz="1200" dirty="0"/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9364E4B3-1835-5C37-819E-75EDA9D1ED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0" y="2947315"/>
            <a:ext cx="714648" cy="5990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62E8D8A-4561-2D3A-B594-CD0D227D23B6}"/>
              </a:ext>
            </a:extLst>
          </p:cNvPr>
          <p:cNvSpPr txBox="1"/>
          <p:nvPr/>
        </p:nvSpPr>
        <p:spPr>
          <a:xfrm>
            <a:off x="279289" y="1193339"/>
            <a:ext cx="3214439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/>
              <a:t>Уплачивают </a:t>
            </a:r>
            <a:r>
              <a:rPr lang="ru-RU" sz="1200" dirty="0"/>
              <a:t>собственники комнат, квартир, жилых домов, дач, гаражей, </a:t>
            </a:r>
            <a:r>
              <a:rPr lang="ru-RU" sz="1200" dirty="0" err="1"/>
              <a:t>машино</a:t>
            </a:r>
            <a:r>
              <a:rPr lang="ru-RU" sz="1200" dirty="0"/>
              <a:t>-мест, объектов незавершенного строительства, иных строений, сооружений и помещений</a:t>
            </a:r>
            <a:r>
              <a:rPr lang="ru-RU" sz="1200" dirty="0" smtClean="0"/>
              <a:t>.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90FEE612-7472-CC2B-45D8-D4849BCC8E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7" y="706040"/>
            <a:ext cx="621655" cy="4095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62" y="6641024"/>
            <a:ext cx="19112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Налоговый калькулятор</a:t>
            </a:r>
          </a:p>
          <a:p>
            <a:r>
              <a:rPr lang="ru-RU" sz="1100" b="1" dirty="0" smtClean="0"/>
              <a:t> «Расчёт транспортного налога»</a:t>
            </a:r>
            <a:endParaRPr lang="ru-RU" sz="11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421727" y="4343138"/>
            <a:ext cx="173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Налоговый калькулятор</a:t>
            </a:r>
          </a:p>
          <a:p>
            <a:r>
              <a:rPr lang="ru-RU" sz="1100" b="1" dirty="0" smtClean="0"/>
              <a:t> «Расчёт земельного налога»</a:t>
            </a:r>
            <a:endParaRPr lang="ru-RU" sz="11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400002" y="2224396"/>
            <a:ext cx="1836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Налоговый калькулятор</a:t>
            </a:r>
          </a:p>
          <a:p>
            <a:r>
              <a:rPr lang="ru-RU" sz="1100" b="1" dirty="0" smtClean="0"/>
              <a:t> «Расчёт налога на имущество»</a:t>
            </a:r>
            <a:endParaRPr lang="ru-RU" sz="1100" b="1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62E8D8A-4561-2D3A-B594-CD0D227D23B6}"/>
              </a:ext>
            </a:extLst>
          </p:cNvPr>
          <p:cNvSpPr txBox="1"/>
          <p:nvPr/>
        </p:nvSpPr>
        <p:spPr>
          <a:xfrm>
            <a:off x="1254580" y="853812"/>
            <a:ext cx="1776731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/>
              <a:t>НАЛОГ НА </a:t>
            </a:r>
            <a:r>
              <a:rPr lang="ru-RU" sz="1100" b="1" dirty="0" smtClean="0"/>
              <a:t>ИМУЩЕСТВО</a:t>
            </a:r>
            <a:endParaRPr lang="en-US" sz="1100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0F5F5BF-015B-D093-4268-2E52D4150682}"/>
              </a:ext>
            </a:extLst>
          </p:cNvPr>
          <p:cNvSpPr txBox="1"/>
          <p:nvPr/>
        </p:nvSpPr>
        <p:spPr>
          <a:xfrm>
            <a:off x="1400002" y="3235628"/>
            <a:ext cx="170100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/>
              <a:t>ЗЕМЕЛЬНЫЙ НАЛОГ </a:t>
            </a:r>
            <a:endParaRPr lang="ru-RU" sz="1100" b="1" dirty="0" smtClean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CAF7893-2832-4B54-DFE4-180D9AF3141A}"/>
              </a:ext>
            </a:extLst>
          </p:cNvPr>
          <p:cNvSpPr txBox="1"/>
          <p:nvPr/>
        </p:nvSpPr>
        <p:spPr>
          <a:xfrm>
            <a:off x="1416298" y="5363757"/>
            <a:ext cx="2188692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/>
              <a:t>ТРАНСПОРТНЫЙ НАЛОГ </a:t>
            </a:r>
            <a:endParaRPr lang="en-US" sz="1100" dirty="0"/>
          </a:p>
        </p:txBody>
      </p:sp>
      <p:sp>
        <p:nvSpPr>
          <p:cNvPr id="65" name="Rectangle: Rounded Corners 68">
            <a:extLst>
              <a:ext uri="{FF2B5EF4-FFF2-40B4-BE49-F238E27FC236}">
                <a16:creationId xmlns="" xmlns:a16="http://schemas.microsoft.com/office/drawing/2014/main" id="{DA911CF7-E83E-E3B5-DF89-484AAD7EEF3C}"/>
              </a:ext>
            </a:extLst>
          </p:cNvPr>
          <p:cNvSpPr/>
          <p:nvPr/>
        </p:nvSpPr>
        <p:spPr>
          <a:xfrm>
            <a:off x="347046" y="6519325"/>
            <a:ext cx="749299" cy="762209"/>
          </a:xfrm>
          <a:prstGeom prst="roundRect">
            <a:avLst>
              <a:gd name="adj" fmla="val 8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4" name="Picture 10">
            <a:extLst>
              <a:ext uri="{FF2B5EF4-FFF2-40B4-BE49-F238E27FC236}">
                <a16:creationId xmlns="" xmlns:a16="http://schemas.microsoft.com/office/drawing/2014/main" id="{CEE1EAFB-1F1A-BC6F-1CFE-99C7F492A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9" y="6601887"/>
            <a:ext cx="628171" cy="5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: Rounded Corners 68">
            <a:extLst>
              <a:ext uri="{FF2B5EF4-FFF2-40B4-BE49-F238E27FC236}">
                <a16:creationId xmlns="" xmlns:a16="http://schemas.microsoft.com/office/drawing/2014/main" id="{DA911CF7-E83E-E3B5-DF89-484AAD7EEF3C}"/>
              </a:ext>
            </a:extLst>
          </p:cNvPr>
          <p:cNvSpPr/>
          <p:nvPr/>
        </p:nvSpPr>
        <p:spPr>
          <a:xfrm>
            <a:off x="396492" y="4307977"/>
            <a:ext cx="749299" cy="762209"/>
          </a:xfrm>
          <a:prstGeom prst="roundRect">
            <a:avLst>
              <a:gd name="adj" fmla="val 8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Picture 6">
            <a:extLst>
              <a:ext uri="{FF2B5EF4-FFF2-40B4-BE49-F238E27FC236}">
                <a16:creationId xmlns="" xmlns:a16="http://schemas.microsoft.com/office/drawing/2014/main" id="{7338DCCC-E255-237B-9BD7-D4ED8349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4" y="4404845"/>
            <a:ext cx="631801" cy="56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: Rounded Corners 68">
            <a:extLst>
              <a:ext uri="{FF2B5EF4-FFF2-40B4-BE49-F238E27FC236}">
                <a16:creationId xmlns="" xmlns:a16="http://schemas.microsoft.com/office/drawing/2014/main" id="{DA911CF7-E83E-E3B5-DF89-484AAD7EEF3C}"/>
              </a:ext>
            </a:extLst>
          </p:cNvPr>
          <p:cNvSpPr/>
          <p:nvPr/>
        </p:nvSpPr>
        <p:spPr>
          <a:xfrm>
            <a:off x="394144" y="2219645"/>
            <a:ext cx="749299" cy="762209"/>
          </a:xfrm>
          <a:prstGeom prst="roundRect">
            <a:avLst>
              <a:gd name="adj" fmla="val 8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2" name="Picture 6">
            <a:extLst>
              <a:ext uri="{FF2B5EF4-FFF2-40B4-BE49-F238E27FC236}">
                <a16:creationId xmlns="" xmlns:a16="http://schemas.microsoft.com/office/drawing/2014/main" id="{7338DCCC-E255-237B-9BD7-D4ED8349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4" y="2313192"/>
            <a:ext cx="627788" cy="5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92" y="2215068"/>
            <a:ext cx="1878967" cy="125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76" y="3347408"/>
            <a:ext cx="282892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07BBF35-1FCD-7931-6E91-2C7BE34D4FA3}"/>
              </a:ext>
            </a:extLst>
          </p:cNvPr>
          <p:cNvSpPr txBox="1"/>
          <p:nvPr/>
        </p:nvSpPr>
        <p:spPr>
          <a:xfrm>
            <a:off x="7641228" y="3954055"/>
            <a:ext cx="2741790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50000"/>
            </a:pPr>
            <a:r>
              <a:rPr lang="ru-RU" sz="1000" b="1" dirty="0" smtClean="0"/>
              <a:t>В ЭЛЕКТРОННОМ ВИДЕ С ПОМОЩЬЮ ИНТЕРНЕТ-СЕРВИСОВ:</a:t>
            </a:r>
          </a:p>
          <a:p>
            <a:pPr>
              <a:spcAft>
                <a:spcPts val="1200"/>
              </a:spcAft>
              <a:buSzPct val="50000"/>
            </a:pPr>
            <a:r>
              <a:rPr lang="ru-RU" sz="1000" dirty="0" smtClean="0"/>
              <a:t>- с помощью сервиса «Личный </a:t>
            </a:r>
            <a:r>
              <a:rPr lang="ru-RU" sz="1000" dirty="0"/>
              <a:t>кабинет налогоплательщика для физических лиц</a:t>
            </a:r>
            <a:r>
              <a:rPr lang="ru-RU" sz="1000" dirty="0" smtClean="0"/>
              <a:t>»;</a:t>
            </a:r>
          </a:p>
          <a:p>
            <a:pPr>
              <a:spcAft>
                <a:spcPts val="1200"/>
              </a:spcAft>
              <a:buSzPct val="50000"/>
            </a:pPr>
            <a:r>
              <a:rPr lang="ru-RU" sz="1000" dirty="0" smtClean="0">
                <a:hlinkClick r:id="rId16"/>
              </a:rPr>
              <a:t>https://lkfl.nalog.ru/lk/</a:t>
            </a:r>
            <a:r>
              <a:rPr lang="ru-RU" sz="1000" dirty="0" smtClean="0"/>
              <a:t> </a:t>
            </a:r>
            <a:endParaRPr lang="ru-RU" sz="1000" dirty="0"/>
          </a:p>
          <a:p>
            <a:pPr>
              <a:spcAft>
                <a:spcPts val="1200"/>
              </a:spcAft>
              <a:buSzPct val="50000"/>
            </a:pPr>
            <a:r>
              <a:rPr lang="ru-RU" sz="1000" dirty="0" smtClean="0"/>
              <a:t>- с помощью сервиса «Обратиться </a:t>
            </a:r>
            <a:r>
              <a:rPr lang="ru-RU" sz="1000" dirty="0"/>
              <a:t>в ФНС России</a:t>
            </a:r>
            <a:r>
              <a:rPr lang="ru-RU" sz="1000" dirty="0" smtClean="0"/>
              <a:t>».</a:t>
            </a:r>
            <a:endParaRPr lang="ru-RU" sz="1000" dirty="0"/>
          </a:p>
          <a:p>
            <a:pPr>
              <a:spcAft>
                <a:spcPts val="1200"/>
              </a:spcAft>
              <a:buSzPct val="50000"/>
            </a:pPr>
            <a:r>
              <a:rPr lang="ru-RU" sz="1000" dirty="0" smtClean="0">
                <a:hlinkClick r:id="rId17"/>
              </a:rPr>
              <a:t>www.nalog.ru/rn25/service/obr_fts/</a:t>
            </a:r>
            <a:endParaRPr lang="ru-RU" sz="1000" dirty="0" smtClean="0"/>
          </a:p>
          <a:p>
            <a:pPr>
              <a:spcAft>
                <a:spcPts val="1200"/>
              </a:spcAft>
              <a:buSzPct val="50000"/>
            </a:pPr>
            <a:r>
              <a:rPr lang="ru-RU" sz="1000" b="1" dirty="0" smtClean="0"/>
              <a:t>ТАКЖЕ ВЫ МОЖЕТЕ:</a:t>
            </a:r>
            <a:endParaRPr lang="ru-RU" sz="1000" b="1" dirty="0"/>
          </a:p>
          <a:p>
            <a:pPr>
              <a:spcAft>
                <a:spcPts val="1200"/>
              </a:spcAft>
              <a:buSzPct val="50000"/>
            </a:pPr>
            <a:r>
              <a:rPr lang="ru-RU" sz="1000" dirty="0" smtClean="0"/>
              <a:t>- лично </a:t>
            </a:r>
            <a:r>
              <a:rPr lang="ru-RU" sz="1000" dirty="0"/>
              <a:t>обратиться в налоговые органы по месту нахождения объектов налогообложения или по месту </a:t>
            </a:r>
            <a:r>
              <a:rPr lang="ru-RU" sz="1000" dirty="0" smtClean="0"/>
              <a:t>жительства;</a:t>
            </a:r>
          </a:p>
          <a:p>
            <a:pPr>
              <a:spcAft>
                <a:spcPts val="600"/>
              </a:spcAft>
              <a:buSzPct val="50000"/>
            </a:pPr>
            <a:r>
              <a:rPr lang="ru-RU" sz="1000" dirty="0"/>
              <a:t>- направить обращение почтой .</a:t>
            </a:r>
            <a:endParaRPr lang="ru-RU" sz="1000" dirty="0" smtClean="0"/>
          </a:p>
          <a:p>
            <a:pPr marL="252000" indent="-252000">
              <a:spcAft>
                <a:spcPts val="600"/>
              </a:spcAft>
              <a:buSzPct val="50000"/>
              <a:buBlip>
                <a:blip r:embed="rId18"/>
              </a:buBlip>
            </a:pPr>
            <a:endParaRPr lang="ru-RU" sz="1000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6D2E90A-F628-4A88-CA34-FB6F1EDA57F9}"/>
              </a:ext>
            </a:extLst>
          </p:cNvPr>
          <p:cNvSpPr txBox="1"/>
          <p:nvPr/>
        </p:nvSpPr>
        <p:spPr>
          <a:xfrm>
            <a:off x="7837645" y="3404905"/>
            <a:ext cx="25152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Способы обращения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в налоговые органы</a:t>
            </a:r>
          </a:p>
        </p:txBody>
      </p:sp>
      <p:pic>
        <p:nvPicPr>
          <p:cNvPr id="1026" name="Picture 2" descr="C:\Users\Некрасов\Desktop\0830777f6bbf53928c47aa0b78934696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76" y="183858"/>
            <a:ext cx="804988" cy="6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1010</TotalTime>
  <Words>599</Words>
  <Application>Microsoft Office PowerPoint</Application>
  <PresentationFormat>Произвольный</PresentationFormat>
  <Paragraphs>88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Lato</vt:lpstr>
      <vt:lpstr>Golos Text</vt:lpstr>
      <vt:lpstr>Lato-Bold</vt:lpstr>
      <vt:lpstr>Calibri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Василенко Светлана Анатольевна</cp:lastModifiedBy>
  <cp:revision>50</cp:revision>
  <cp:lastPrinted>2023-09-19T05:59:16Z</cp:lastPrinted>
  <dcterms:created xsi:type="dcterms:W3CDTF">2023-07-21T12:09:48Z</dcterms:created>
  <dcterms:modified xsi:type="dcterms:W3CDTF">2023-12-19T02:32:59Z</dcterms:modified>
</cp:coreProperties>
</file>