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6357" autoAdjust="0"/>
  </p:normalViewPr>
  <p:slideViewPr>
    <p:cSldViewPr snapToObjects="1">
      <p:cViewPr>
        <p:scale>
          <a:sx n="110" d="100"/>
          <a:sy n="110" d="100"/>
        </p:scale>
        <p:origin x="-2730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ns25.ktalk.ru/fkngchx4gs80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178692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296085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339822" y="8370636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690878" y="8646480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22307" y="83706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73673" y="8719731"/>
            <a:ext cx="45719" cy="64672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40" y="8411928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232756" y="847851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232756" y="891957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457962" y="2036676"/>
            <a:ext cx="6055940" cy="57708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 smtClean="0"/>
              <a:t>	</a:t>
            </a:r>
            <a:r>
              <a:rPr lang="ru-RU" sz="1400" dirty="0" smtClean="0">
                <a:solidFill>
                  <a:srgbClr val="040404"/>
                </a:solidFill>
              </a:rPr>
              <a:t>Управление </a:t>
            </a:r>
            <a:r>
              <a:rPr lang="ru-RU" sz="1400" dirty="0">
                <a:solidFill>
                  <a:srgbClr val="040404"/>
                </a:solidFill>
              </a:rPr>
              <a:t>Федеральной налоговой службы по Приморскому краю </a:t>
            </a:r>
            <a:r>
              <a:rPr lang="ru-RU" sz="1400" dirty="0" smtClean="0">
                <a:solidFill>
                  <a:srgbClr val="040404"/>
                </a:solidFill>
              </a:rPr>
              <a:t>информирует о </a:t>
            </a:r>
            <a:r>
              <a:rPr lang="ru-RU" sz="1400" dirty="0">
                <a:solidFill>
                  <a:srgbClr val="040404"/>
                </a:solidFill>
              </a:rPr>
              <a:t>проведении </a:t>
            </a:r>
            <a:r>
              <a:rPr lang="ru-RU" sz="1400" b="1" dirty="0" smtClean="0">
                <a:solidFill>
                  <a:srgbClr val="040404"/>
                </a:solidFill>
              </a:rPr>
              <a:t>26 сентября 2024 </a:t>
            </a:r>
            <a:r>
              <a:rPr lang="ru-RU" sz="1400" b="1" dirty="0">
                <a:solidFill>
                  <a:srgbClr val="040404"/>
                </a:solidFill>
              </a:rPr>
              <a:t>в 10 ч. </a:t>
            </a:r>
            <a:r>
              <a:rPr lang="ru-RU" sz="1400" b="1" dirty="0" smtClean="0">
                <a:solidFill>
                  <a:srgbClr val="040404"/>
                </a:solidFill>
              </a:rPr>
              <a:t>30 </a:t>
            </a:r>
            <a:r>
              <a:rPr lang="ru-RU" sz="1400" b="1" dirty="0">
                <a:solidFill>
                  <a:srgbClr val="040404"/>
                </a:solidFill>
              </a:rPr>
              <a:t>мин. </a:t>
            </a:r>
            <a:r>
              <a:rPr lang="ru-RU" sz="1400" dirty="0">
                <a:solidFill>
                  <a:srgbClr val="040404"/>
                </a:solidFill>
              </a:rPr>
              <a:t>заседания</a:t>
            </a:r>
            <a:r>
              <a:rPr lang="ru-RU" sz="1400" b="1" dirty="0">
                <a:solidFill>
                  <a:srgbClr val="040404"/>
                </a:solidFill>
              </a:rPr>
              <a:t> </a:t>
            </a:r>
            <a:r>
              <a:rPr lang="ru-RU" sz="1400" dirty="0">
                <a:solidFill>
                  <a:srgbClr val="040404"/>
                </a:solidFill>
              </a:rPr>
              <a:t>Общественного </a:t>
            </a:r>
            <a:r>
              <a:rPr lang="ru-RU" sz="1400" dirty="0" smtClean="0">
                <a:solidFill>
                  <a:srgbClr val="040404"/>
                </a:solidFill>
              </a:rPr>
              <a:t>совета</a:t>
            </a:r>
            <a:r>
              <a:rPr lang="ru-RU" sz="1400" dirty="0">
                <a:solidFill>
                  <a:srgbClr val="040404"/>
                </a:solidFill>
              </a:rPr>
              <a:t> </a:t>
            </a:r>
            <a:r>
              <a:rPr lang="ru-RU" sz="1400" dirty="0" smtClean="0">
                <a:solidFill>
                  <a:srgbClr val="040404"/>
                </a:solidFill>
              </a:rPr>
              <a:t>при УФНС России по Приморскому краю.</a:t>
            </a: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>
                <a:solidFill>
                  <a:srgbClr val="040404"/>
                </a:solidFill>
              </a:rPr>
              <a:t>	</a:t>
            </a:r>
            <a:r>
              <a:rPr lang="ru-RU" sz="1400" u="sng" dirty="0" smtClean="0">
                <a:solidFill>
                  <a:srgbClr val="040404"/>
                </a:solidFill>
              </a:rPr>
              <a:t>Основные </a:t>
            </a:r>
            <a:r>
              <a:rPr lang="ru-RU" sz="1400" u="sng" dirty="0">
                <a:solidFill>
                  <a:srgbClr val="040404"/>
                </a:solidFill>
              </a:rPr>
              <a:t>вопросы повестки совета</a:t>
            </a:r>
            <a:r>
              <a:rPr lang="ru-RU" sz="1400" dirty="0">
                <a:solidFill>
                  <a:srgbClr val="040404"/>
                </a:solidFill>
              </a:rPr>
              <a:t>: </a:t>
            </a:r>
            <a:endParaRPr lang="ru-RU" sz="1400" dirty="0" smtClean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 smtClean="0">
                <a:solidFill>
                  <a:srgbClr val="040404"/>
                </a:solidFill>
              </a:rPr>
              <a:t>	1.</a:t>
            </a:r>
            <a:r>
              <a:rPr lang="en-US" sz="1400" dirty="0">
                <a:solidFill>
                  <a:srgbClr val="040404"/>
                </a:solidFill>
              </a:rPr>
              <a:t> </a:t>
            </a:r>
            <a:r>
              <a:rPr lang="ru-RU" sz="1400" dirty="0" smtClean="0">
                <a:solidFill>
                  <a:srgbClr val="040404"/>
                </a:solidFill>
              </a:rPr>
              <a:t>Экспорт. Импорт. Преимущества перехода на обмен электронными счетами-фактурами;</a:t>
            </a: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>
                <a:solidFill>
                  <a:srgbClr val="040404"/>
                </a:solidFill>
              </a:rPr>
              <a:t>	</a:t>
            </a:r>
            <a:r>
              <a:rPr lang="ru-RU" sz="1400" dirty="0" smtClean="0">
                <a:solidFill>
                  <a:srgbClr val="040404"/>
                </a:solidFill>
              </a:rPr>
              <a:t>2.   </a:t>
            </a:r>
            <a:r>
              <a:rPr lang="en-US" sz="1400" dirty="0" smtClean="0">
                <a:solidFill>
                  <a:srgbClr val="040404"/>
                </a:solidFill>
              </a:rPr>
              <a:t> </a:t>
            </a:r>
            <a:r>
              <a:rPr lang="ru-RU" sz="1400" dirty="0" smtClean="0">
                <a:solidFill>
                  <a:srgbClr val="040404"/>
                </a:solidFill>
              </a:rPr>
              <a:t>Налог </a:t>
            </a:r>
            <a:r>
              <a:rPr lang="ru-RU" sz="1400" dirty="0">
                <a:solidFill>
                  <a:srgbClr val="040404"/>
                </a:solidFill>
              </a:rPr>
              <a:t>на профессиональный </a:t>
            </a:r>
            <a:r>
              <a:rPr lang="ru-RU" sz="1400" dirty="0" smtClean="0">
                <a:solidFill>
                  <a:srgbClr val="040404"/>
                </a:solidFill>
              </a:rPr>
              <a:t>доход;</a:t>
            </a: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>
                <a:solidFill>
                  <a:srgbClr val="040404"/>
                </a:solidFill>
              </a:rPr>
              <a:t>	</a:t>
            </a:r>
            <a:r>
              <a:rPr lang="ru-RU" sz="1400" dirty="0" smtClean="0">
                <a:solidFill>
                  <a:srgbClr val="040404"/>
                </a:solidFill>
              </a:rPr>
              <a:t>3</a:t>
            </a:r>
            <a:r>
              <a:rPr lang="ru-RU" sz="1400" smtClean="0">
                <a:solidFill>
                  <a:srgbClr val="040404"/>
                </a:solidFill>
              </a:rPr>
              <a:t>. Особенности </a:t>
            </a:r>
            <a:r>
              <a:rPr lang="ru-RU" sz="1400" dirty="0">
                <a:solidFill>
                  <a:srgbClr val="040404"/>
                </a:solidFill>
              </a:rPr>
              <a:t>рассмотрения жалоб налогоплательщиков в упрощенном порядке с 2025 года «легкая жалоба</a:t>
            </a:r>
            <a:r>
              <a:rPr lang="ru-RU" sz="1400" dirty="0" smtClean="0">
                <a:solidFill>
                  <a:srgbClr val="040404"/>
                </a:solidFill>
              </a:rPr>
              <a:t>».</a:t>
            </a:r>
            <a:endParaRPr lang="ru-RU" sz="1400" dirty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 smtClean="0">
                <a:solidFill>
                  <a:srgbClr val="040404"/>
                </a:solidFill>
              </a:rPr>
              <a:t>	В </a:t>
            </a:r>
            <a:r>
              <a:rPr lang="ru-RU" sz="1400" dirty="0">
                <a:solidFill>
                  <a:srgbClr val="040404"/>
                </a:solidFill>
              </a:rPr>
              <a:t>качестве спикеров </a:t>
            </a:r>
            <a:r>
              <a:rPr lang="ru-RU" sz="1400" dirty="0" smtClean="0">
                <a:solidFill>
                  <a:srgbClr val="040404"/>
                </a:solidFill>
              </a:rPr>
              <a:t>на мероприятии выступят </a:t>
            </a:r>
            <a:r>
              <a:rPr lang="ru-RU" sz="1400" dirty="0">
                <a:solidFill>
                  <a:srgbClr val="040404"/>
                </a:solidFill>
              </a:rPr>
              <a:t>специалисты </a:t>
            </a:r>
            <a:r>
              <a:rPr lang="ru-RU" sz="1400" dirty="0" smtClean="0">
                <a:solidFill>
                  <a:srgbClr val="040404"/>
                </a:solidFill>
              </a:rPr>
              <a:t>отделов </a:t>
            </a:r>
            <a:r>
              <a:rPr lang="ru-RU" sz="1400" dirty="0">
                <a:solidFill>
                  <a:srgbClr val="040404"/>
                </a:solidFill>
              </a:rPr>
              <a:t>камерального контроля, контрольного, налогообложения доходов физических лиц и администрирования страховых взносов, досудебного урегулирования налоговых споров Управления</a:t>
            </a:r>
            <a:r>
              <a:rPr lang="ru-RU" sz="1400" dirty="0" smtClean="0">
                <a:solidFill>
                  <a:srgbClr val="040404"/>
                </a:solidFill>
              </a:rPr>
              <a:t>.</a:t>
            </a:r>
            <a:endParaRPr lang="ru-RU" sz="1400" dirty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 smtClean="0">
                <a:solidFill>
                  <a:srgbClr val="040404"/>
                </a:solidFill>
              </a:rPr>
              <a:t>	Вам, </a:t>
            </a:r>
            <a:r>
              <a:rPr lang="ru-RU" sz="1400" dirty="0">
                <a:solidFill>
                  <a:srgbClr val="040404"/>
                </a:solidFill>
              </a:rPr>
              <a:t>необходимо перейти по ссылке: </a:t>
            </a:r>
            <a:r>
              <a:rPr lang="ru-RU" sz="1400" dirty="0">
                <a:solidFill>
                  <a:srgbClr val="040404"/>
                </a:solidFill>
                <a:hlinkClick r:id="rId6"/>
              </a:rPr>
              <a:t>https://fns25.ktalk.ru/fkngchx4gs80</a:t>
            </a:r>
            <a:r>
              <a:rPr lang="ru-RU" sz="1400" dirty="0" smtClean="0">
                <a:solidFill>
                  <a:srgbClr val="040404"/>
                </a:solidFill>
              </a:rPr>
              <a:t>, авторизоваться</a:t>
            </a:r>
            <a:r>
              <a:rPr lang="ru-RU" sz="1400" dirty="0">
                <a:solidFill>
                  <a:srgbClr val="040404"/>
                </a:solidFill>
              </a:rPr>
              <a:t>, ввести ФИО, нажать на кнопку </a:t>
            </a:r>
            <a:r>
              <a:rPr lang="ru-RU" sz="1400" dirty="0" smtClean="0">
                <a:solidFill>
                  <a:srgbClr val="040404"/>
                </a:solidFill>
              </a:rPr>
              <a:t>«</a:t>
            </a:r>
            <a:r>
              <a:rPr lang="ru-RU" sz="1400" dirty="0">
                <a:solidFill>
                  <a:srgbClr val="040404"/>
                </a:solidFill>
              </a:rPr>
              <a:t>Присоединиться». </a:t>
            </a:r>
            <a:endParaRPr lang="en-US" sz="1400" dirty="0" smtClean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endParaRPr lang="en-US" sz="1400" dirty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en-US" sz="1400" dirty="0" smtClean="0">
                <a:solidFill>
                  <a:srgbClr val="040404"/>
                </a:solidFill>
              </a:rPr>
              <a:t>	</a:t>
            </a:r>
            <a:endParaRPr lang="ru-RU" sz="1400" dirty="0" smtClean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endParaRPr lang="ru-RU" sz="1400" dirty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endParaRPr lang="ru-RU" sz="1400" dirty="0" smtClean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>
                <a:solidFill>
                  <a:srgbClr val="040404"/>
                </a:solidFill>
              </a:rPr>
              <a:t>	</a:t>
            </a:r>
            <a:r>
              <a:rPr lang="en-US" sz="1400" dirty="0" smtClean="0">
                <a:solidFill>
                  <a:srgbClr val="040404"/>
                </a:solidFill>
              </a:rPr>
              <a:t>QR </a:t>
            </a:r>
            <a:r>
              <a:rPr lang="ru-RU" sz="1400" dirty="0" smtClean="0">
                <a:solidFill>
                  <a:srgbClr val="040404"/>
                </a:solidFill>
              </a:rPr>
              <a:t>код для подключения к мероприятию</a:t>
            </a:r>
            <a:endParaRPr lang="en-US" sz="1400" dirty="0" smtClean="0">
              <a:solidFill>
                <a:srgbClr val="040404"/>
              </a:solidFill>
            </a:endParaRPr>
          </a:p>
          <a:p>
            <a:pPr algn="just">
              <a:lnSpc>
                <a:spcPts val="1800"/>
              </a:lnSpc>
              <a:tabLst>
                <a:tab pos="534988" algn="l"/>
              </a:tabLst>
            </a:pPr>
            <a:r>
              <a:rPr lang="ru-RU" sz="1400" dirty="0" smtClean="0">
                <a:solidFill>
                  <a:srgbClr val="040404"/>
                </a:solidFill>
              </a:rPr>
              <a:t>	Интересующие </a:t>
            </a:r>
            <a:r>
              <a:rPr lang="ru-RU" sz="1400" dirty="0">
                <a:solidFill>
                  <a:srgbClr val="040404"/>
                </a:solidFill>
              </a:rPr>
              <a:t>вопросы по обозначенным темам Общественного совета следует направить не позднее </a:t>
            </a:r>
            <a:r>
              <a:rPr lang="ru-RU" sz="1400" dirty="0" smtClean="0">
                <a:solidFill>
                  <a:srgbClr val="040404"/>
                </a:solidFill>
              </a:rPr>
              <a:t>18 сентября 2024 </a:t>
            </a:r>
            <a:r>
              <a:rPr lang="ru-RU" sz="1400" dirty="0">
                <a:solidFill>
                  <a:srgbClr val="040404"/>
                </a:solidFill>
              </a:rPr>
              <a:t>года на адрес электронной почты: </a:t>
            </a:r>
            <a:r>
              <a:rPr lang="en-US" sz="1400" b="1" dirty="0" err="1" smtClean="0">
                <a:solidFill>
                  <a:srgbClr val="040404"/>
                </a:solidFill>
              </a:rPr>
              <a:t>orn.r</a:t>
            </a:r>
            <a:r>
              <a:rPr lang="ru-RU" sz="1400" b="1" dirty="0">
                <a:solidFill>
                  <a:srgbClr val="040404"/>
                </a:solidFill>
              </a:rPr>
              <a:t>2500@</a:t>
            </a:r>
            <a:r>
              <a:rPr lang="en-US" sz="1400" b="1" dirty="0">
                <a:solidFill>
                  <a:srgbClr val="040404"/>
                </a:solidFill>
              </a:rPr>
              <a:t>tax</a:t>
            </a:r>
            <a:r>
              <a:rPr lang="ru-RU" sz="1400" b="1" dirty="0">
                <a:solidFill>
                  <a:srgbClr val="040404"/>
                </a:solidFill>
              </a:rPr>
              <a:t>.</a:t>
            </a:r>
            <a:r>
              <a:rPr lang="en-US" sz="1400" b="1" dirty="0" err="1">
                <a:solidFill>
                  <a:srgbClr val="040404"/>
                </a:solidFill>
              </a:rPr>
              <a:t>gov</a:t>
            </a:r>
            <a:r>
              <a:rPr lang="ru-RU" sz="1400" b="1" dirty="0">
                <a:solidFill>
                  <a:srgbClr val="040404"/>
                </a:solidFill>
              </a:rPr>
              <a:t>.</a:t>
            </a:r>
            <a:r>
              <a:rPr lang="en-US" sz="1400" b="1" dirty="0" err="1">
                <a:solidFill>
                  <a:srgbClr val="040404"/>
                </a:solidFill>
              </a:rPr>
              <a:t>ru</a:t>
            </a:r>
            <a:r>
              <a:rPr lang="ru-RU" sz="1400" b="1" dirty="0">
                <a:solidFill>
                  <a:srgbClr val="040404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4293096" y="7823376"/>
            <a:ext cx="2304256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узнать больше, наведите камеру Вашего смартфона на QR-код, или перейдите на сайт NALOG.GOV.RU во вкладку «Общественный совет»  </a:t>
            </a:r>
            <a:endParaRPr lang="ru-RU" sz="105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C0EC3E-E116-F1AB-2A0F-4D3DBD7AA0C0}"/>
              </a:ext>
            </a:extLst>
          </p:cNvPr>
          <p:cNvSpPr txBox="1"/>
          <p:nvPr/>
        </p:nvSpPr>
        <p:spPr>
          <a:xfrm>
            <a:off x="553841" y="1006570"/>
            <a:ext cx="2143231" cy="38354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36000" bIns="36000">
            <a:spAutoFit/>
          </a:bodyPr>
          <a:lstStyle/>
          <a:p>
            <a:r>
              <a:rPr lang="ru-RU" sz="1300" b="1" dirty="0" smtClean="0">
                <a:solidFill>
                  <a:srgbClr val="040404"/>
                </a:solidFill>
              </a:rPr>
              <a:t>Общественный совет</a:t>
            </a:r>
            <a:endParaRPr lang="ru-RU" sz="1300" dirty="0">
              <a:solidFill>
                <a:srgbClr val="04040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2101164" y="1568624"/>
            <a:ext cx="289573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Уважаемый налогоплательщик!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25" y="8607759"/>
            <a:ext cx="898310" cy="8983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C:\Users\2500-31-029\Downloads\Screenshot_20240903_170408_Chrom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3" y="5745088"/>
            <a:ext cx="122413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164668</TotalTime>
  <Words>36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1943</cp:revision>
  <cp:lastPrinted>2024-09-15T22:57:20Z</cp:lastPrinted>
  <dcterms:created xsi:type="dcterms:W3CDTF">2014-10-08T23:03:32Z</dcterms:created>
  <dcterms:modified xsi:type="dcterms:W3CDTF">2024-09-15T22:58:25Z</dcterms:modified>
</cp:coreProperties>
</file>