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39" r:id="rId2"/>
  </p:sldIdLst>
  <p:sldSz cx="6858000" cy="9906000" type="A4"/>
  <p:notesSz cx="6808788" cy="9939338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Golos Text" panose="020B0604020202020204" charset="0"/>
      <p:regular r:id="rId9"/>
      <p:bold r:id="rId10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 varScale="1">
        <p:scale>
          <a:sx n="81" d="100"/>
          <a:sy n="81" d="100"/>
        </p:scale>
        <p:origin x="-3348" y="-90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31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1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0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31.07.2025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0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0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96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2" tIns="45776" rIns="91552" bIns="457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188"/>
            <a:ext cx="5447030" cy="4472702"/>
          </a:xfrm>
          <a:prstGeom prst="rect">
            <a:avLst/>
          </a:prstGeom>
        </p:spPr>
        <p:txBody>
          <a:bodyPr vert="horz" lIns="91552" tIns="45776" rIns="91552" bIns="457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0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627402" y="1710121"/>
            <a:ext cx="5851861" cy="110799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ru-RU" sz="1800" b="1" dirty="0">
                <a:latin typeface="Golos Text" panose="020B0604020202020204" charset="0"/>
                <a:ea typeface="Golos Text" panose="020B0604020202020204" charset="0"/>
              </a:rPr>
              <a:t>Всем, кто применяет УСН, важно помнить об уплате НДС</a:t>
            </a:r>
            <a:endParaRPr lang="ru-RU" sz="1800" dirty="0">
              <a:latin typeface="Golos Text" panose="020B0604020202020204" charset="0"/>
              <a:ea typeface="Golos Text" panose="020B0604020202020204" charset="0"/>
            </a:endParaRPr>
          </a:p>
          <a:p>
            <a:pPr algn="ctr"/>
            <a:endParaRPr lang="ru-RU" sz="1800" dirty="0"/>
          </a:p>
          <a:p>
            <a:pPr algn="ctr">
              <a:spcAft>
                <a:spcPts val="0"/>
              </a:spcAft>
            </a:pPr>
            <a:endParaRPr lang="ru-RU" sz="1800" b="1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643462" y="2468724"/>
            <a:ext cx="5851861" cy="617092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/>
            <a:r>
              <a:rPr lang="ru-RU" sz="900" dirty="0" smtClean="0">
                <a:latin typeface="Golos Text" panose="020B0604020202020204" charset="0"/>
                <a:ea typeface="Golos Text" panose="020B0604020202020204" charset="0"/>
              </a:rPr>
              <a:t> </a:t>
            </a:r>
            <a:r>
              <a:rPr lang="ru-RU" sz="1400" dirty="0">
                <a:latin typeface="Golos Text" panose="020B0604020202020204" charset="0"/>
                <a:ea typeface="Golos Text" panose="020B0604020202020204" charset="0"/>
              </a:rPr>
              <a:t>УФНС России по Приморскому краю напоминает, что с 1 января 2025 года вступили в силу изменения для организаций и индивидуальных предпринимателей (ИП), применяющих упрощённую систему налогообложения (УСН). Теперь они признаются плательщиками налога на добавленную стоимость (НДС), если их доходы за предыдущий год превысили 60 млн руб.</a:t>
            </a:r>
          </a:p>
          <a:p>
            <a:pPr algn="just"/>
            <a:r>
              <a:rPr lang="ru-RU" sz="1400" dirty="0">
                <a:latin typeface="Golos Text" panose="020B0604020202020204" charset="0"/>
                <a:ea typeface="Golos Text" panose="020B0604020202020204" charset="0"/>
              </a:rPr>
              <a:t>Если же доходы остаются ниже этого порога, то автоматически будет действовать освобождение от обязанности по уплате НДС. В таком случае о налоговых обязательствах не нужно будет беспокоиться до тех пор, пока выручка организации или индивидуального предпринимателя с начала года не превысит 60 млн руб. Как только этот лимит будет превышен, освобождение перестанет действовать с первого числа следующего месяца.</a:t>
            </a:r>
          </a:p>
          <a:p>
            <a:pPr algn="just"/>
            <a:r>
              <a:rPr lang="ru-RU" sz="1400" dirty="0">
                <a:latin typeface="Golos Text" panose="020B0604020202020204" charset="0"/>
                <a:ea typeface="Golos Text" panose="020B0604020202020204" charset="0"/>
              </a:rPr>
              <a:t>Стоит обратить внимание, что данные изменения действуют также для вновь созданных организаций и зарегистрированных ИП.</a:t>
            </a:r>
          </a:p>
          <a:p>
            <a:pPr algn="just"/>
            <a:r>
              <a:rPr lang="ru-RU" sz="1400" dirty="0">
                <a:latin typeface="Golos Text" panose="020B0604020202020204" charset="0"/>
                <a:ea typeface="Golos Text" panose="020B0604020202020204" charset="0"/>
              </a:rPr>
              <a:t>Для тех, кто не подпадает под освобождение, есть возможность применять пониженные ставки НДС:</a:t>
            </a:r>
          </a:p>
          <a:p>
            <a:pPr algn="just"/>
            <a:r>
              <a:rPr lang="ru-RU" sz="1400" dirty="0">
                <a:latin typeface="Golos Text" panose="020B0604020202020204" charset="0"/>
                <a:ea typeface="Golos Text" panose="020B0604020202020204" charset="0"/>
              </a:rPr>
              <a:t>5% — если доходы не превышают 250 млн руб.;</a:t>
            </a:r>
          </a:p>
          <a:p>
            <a:pPr algn="just"/>
            <a:r>
              <a:rPr lang="ru-RU" sz="1400" dirty="0">
                <a:latin typeface="Golos Text" panose="020B0604020202020204" charset="0"/>
                <a:ea typeface="Golos Text" panose="020B0604020202020204" charset="0"/>
              </a:rPr>
              <a:t>7% — если доходы не превышают 450 млн руб.</a:t>
            </a:r>
          </a:p>
          <a:p>
            <a:pPr algn="just"/>
            <a:r>
              <a:rPr lang="ru-RU" sz="1400" dirty="0">
                <a:latin typeface="Golos Text" panose="020B0604020202020204" charset="0"/>
                <a:ea typeface="Golos Text" panose="020B0604020202020204" charset="0"/>
              </a:rPr>
              <a:t>Примечание: при применении пониженных ставок 5% и 7% «входной» НДС нельзя принять к вычету.</a:t>
            </a:r>
          </a:p>
          <a:p>
            <a:pPr algn="just"/>
            <a:r>
              <a:rPr lang="ru-RU" sz="1400" dirty="0">
                <a:latin typeface="Golos Text" panose="020B0604020202020204" charset="0"/>
                <a:ea typeface="Golos Text" panose="020B0604020202020204" charset="0"/>
              </a:rPr>
              <a:t>Подробную информацию об НДС для налогоплательщиков УСН можно найти в методических рекомендациях ФНС России на официальном сайте (www.nalog.gov.ru). В этих рекомендациях содержатся подробные инструкции по расчёту налога на добавленную стоимость, порядку заполнения деклараций и другие практические советы.</a:t>
            </a:r>
          </a:p>
          <a:p>
            <a:pPr algn="just"/>
            <a:r>
              <a:rPr lang="en-US" sz="900" dirty="0" smtClean="0">
                <a:latin typeface="Golos Text" panose="020B0604020202020204" charset="0"/>
                <a:ea typeface="Golos Text" panose="020B0604020202020204" charset="0"/>
              </a:rPr>
              <a:t> </a:t>
            </a:r>
            <a:endParaRPr lang="ru-RU" sz="900" dirty="0">
              <a:latin typeface="Golos Text" panose="020B0604020202020204" charset="0"/>
              <a:ea typeface="Golos Tex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82329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164464</TotalTime>
  <Words>256</Words>
  <Application>Microsoft Office PowerPoint</Application>
  <PresentationFormat>Лист A4 (210x297 мм)</PresentationFormat>
  <Paragraphs>13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Open Sans Light</vt:lpstr>
      <vt:lpstr>Golos Text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Василенко Светлана Анатольевна</cp:lastModifiedBy>
  <cp:revision>1932</cp:revision>
  <cp:lastPrinted>2023-11-01T03:25:47Z</cp:lastPrinted>
  <dcterms:created xsi:type="dcterms:W3CDTF">2014-10-08T23:03:32Z</dcterms:created>
  <dcterms:modified xsi:type="dcterms:W3CDTF">2025-07-31T03:49:53Z</dcterms:modified>
</cp:coreProperties>
</file>