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9" r:id="rId2"/>
  </p:sldIdLst>
  <p:sldSz cx="6858000" cy="9906000" type="A4"/>
  <p:notesSz cx="6808788" cy="9939338"/>
  <p:embeddedFontLst>
    <p:embeddedFont>
      <p:font typeface="Golos Text" panose="020B0604020202020204" charset="0"/>
      <p:regular r:id="rId5"/>
      <p:bold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48"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31.07.2025</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7/31/2025</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627402" y="1710121"/>
            <a:ext cx="5851861" cy="830997"/>
          </a:xfrm>
          <a:prstGeom prst="rect">
            <a:avLst/>
          </a:prstGeom>
          <a:noFill/>
        </p:spPr>
        <p:txBody>
          <a:bodyPr wrap="square" lIns="0" tIns="0" rIns="0" bIns="0" rtlCol="0" anchor="t" anchorCtr="0">
            <a:spAutoFit/>
          </a:bodyPr>
          <a:lstStyle/>
          <a:p>
            <a:pPr algn="ctr"/>
            <a:r>
              <a:rPr lang="ru-RU" sz="1800" b="1" dirty="0">
                <a:latin typeface="Golos Text" panose="020B0604020202020204" charset="0"/>
                <a:ea typeface="Golos Text" panose="020B0604020202020204" charset="0"/>
              </a:rPr>
              <a:t>Общепиту необходимо по-новому применять ККТ при расчете с посетителем</a:t>
            </a:r>
            <a:endParaRPr lang="ru-RU" sz="1800" dirty="0">
              <a:latin typeface="Golos Text" panose="020B0604020202020204" charset="0"/>
              <a:ea typeface="Golos Text" panose="020B0604020202020204" charset="0"/>
            </a:endParaRPr>
          </a:p>
          <a:p>
            <a:pPr algn="ct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32" name="TextBox 31">
            <a:extLst>
              <a:ext uri="{FF2B5EF4-FFF2-40B4-BE49-F238E27FC236}">
                <a16:creationId xmlns="" xmlns:a16="http://schemas.microsoft.com/office/drawing/2014/main" id="{A3C65849-7548-4CD2-BBAE-F8D17103DB7B}"/>
              </a:ext>
            </a:extLst>
          </p:cNvPr>
          <p:cNvSpPr txBox="1"/>
          <p:nvPr/>
        </p:nvSpPr>
        <p:spPr>
          <a:xfrm>
            <a:off x="643462" y="2468724"/>
            <a:ext cx="5851861" cy="6170920"/>
          </a:xfrm>
          <a:prstGeom prst="rect">
            <a:avLst/>
          </a:prstGeom>
          <a:noFill/>
        </p:spPr>
        <p:txBody>
          <a:bodyPr wrap="square" lIns="0" tIns="0" rIns="0" bIns="0" rtlCol="0" anchor="t" anchorCtr="0">
            <a:spAutoFit/>
          </a:bodyPr>
          <a:lstStyle/>
          <a:p>
            <a:pPr algn="just"/>
            <a:r>
              <a:rPr lang="ru-RU" sz="900" dirty="0" smtClean="0">
                <a:latin typeface="Golos Text" panose="020B0604020202020204" charset="0"/>
                <a:ea typeface="Golos Text" panose="020B0604020202020204" charset="0"/>
              </a:rPr>
              <a:t> </a:t>
            </a:r>
            <a:r>
              <a:rPr lang="ru-RU" sz="1400" dirty="0">
                <a:latin typeface="Golos Text" panose="020B0604020202020204" charset="0"/>
                <a:ea typeface="Golos Text" panose="020B0604020202020204" charset="0"/>
              </a:rPr>
              <a:t>УФНС России по Приморскому краю сообщает о новых правилах применения контрольно-кассовой техники (ККТ) с 1 марта 2025 года в сфере общественного питания.</a:t>
            </a:r>
          </a:p>
          <a:p>
            <a:pPr algn="just"/>
            <a:r>
              <a:rPr lang="ru-RU" sz="1400" dirty="0">
                <a:latin typeface="Golos Text" panose="020B0604020202020204" charset="0"/>
                <a:ea typeface="Golos Text" panose="020B0604020202020204" charset="0"/>
              </a:rPr>
              <a:t>С этой даты рестораны и кафе при расчете с клиентом должны выдавать бумажные кассовые чеки на бумажном носителе (бланки строгой отчетности) до момента оплаты заказа. Кроме того, чек нужно выдать после получения согласия клиента, но до передачи денежных средств. При таких расчетах кассовый чек подтверждает предстоящий прием денежных средств за оказание услуг общественного питания.</a:t>
            </a:r>
          </a:p>
          <a:p>
            <a:pPr algn="just"/>
            <a:r>
              <a:rPr lang="ru-RU" sz="1400" dirty="0">
                <a:latin typeface="Golos Text" panose="020B0604020202020204" charset="0"/>
                <a:ea typeface="Golos Text" panose="020B0604020202020204" charset="0"/>
              </a:rPr>
              <a:t>Процесс выдачи чеков в ресторанах и кафе теперь будет осуществляться по следующему алгоритму:</a:t>
            </a:r>
          </a:p>
          <a:p>
            <a:pPr algn="just"/>
            <a:r>
              <a:rPr lang="ru-RU" sz="1400" dirty="0">
                <a:latin typeface="Golos Text" panose="020B0604020202020204" charset="0"/>
                <a:ea typeface="Golos Text" panose="020B0604020202020204" charset="0"/>
              </a:rPr>
              <a:t>Принятие заказа клиента персоналом;</a:t>
            </a:r>
          </a:p>
          <a:p>
            <a:pPr algn="just"/>
            <a:r>
              <a:rPr lang="ru-RU" sz="1400" dirty="0">
                <a:latin typeface="Golos Text" panose="020B0604020202020204" charset="0"/>
                <a:ea typeface="Golos Text" panose="020B0604020202020204" charset="0"/>
              </a:rPr>
              <a:t>Запрос посетителя на осуществление расчета;</a:t>
            </a:r>
          </a:p>
          <a:p>
            <a:pPr algn="just"/>
            <a:r>
              <a:rPr lang="ru-RU" sz="1400" dirty="0">
                <a:latin typeface="Golos Text" panose="020B0604020202020204" charset="0"/>
                <a:ea typeface="Golos Text" panose="020B0604020202020204" charset="0"/>
              </a:rPr>
              <a:t>Выдача бумажного чека на полный расчет с планируемым типом оплаты;</a:t>
            </a:r>
          </a:p>
          <a:p>
            <a:pPr algn="just"/>
            <a:r>
              <a:rPr lang="ru-RU" sz="1400" dirty="0">
                <a:latin typeface="Golos Text" panose="020B0604020202020204" charset="0"/>
                <a:ea typeface="Golos Text" panose="020B0604020202020204" charset="0"/>
              </a:rPr>
              <a:t>Произведение оплаты.</a:t>
            </a:r>
          </a:p>
          <a:p>
            <a:pPr algn="just"/>
            <a:r>
              <a:rPr lang="ru-RU" sz="1400" dirty="0">
                <a:latin typeface="Golos Text" panose="020B0604020202020204" charset="0"/>
                <a:ea typeface="Golos Text" panose="020B0604020202020204" charset="0"/>
              </a:rPr>
              <a:t>Выдача бумажного чека до оплаты обязательна в следующих случаях:</a:t>
            </a:r>
          </a:p>
          <a:p>
            <a:pPr algn="just"/>
            <a:r>
              <a:rPr lang="ru-RU" sz="1400" dirty="0">
                <a:latin typeface="Golos Text" panose="020B0604020202020204" charset="0"/>
                <a:ea typeface="Golos Text" panose="020B0604020202020204" charset="0"/>
              </a:rPr>
              <a:t>при обслуживании официантами (рестораны);</a:t>
            </a:r>
          </a:p>
          <a:p>
            <a:pPr algn="just"/>
            <a:r>
              <a:rPr lang="ru-RU" sz="1400" dirty="0">
                <a:latin typeface="Golos Text" panose="020B0604020202020204" charset="0"/>
                <a:ea typeface="Golos Text" panose="020B0604020202020204" charset="0"/>
              </a:rPr>
              <a:t>при самообслуживании (столовая, в том числе корпоративная столовая);</a:t>
            </a:r>
          </a:p>
          <a:p>
            <a:pPr algn="just"/>
            <a:r>
              <a:rPr lang="ru-RU" sz="1400" dirty="0">
                <a:latin typeface="Golos Text" panose="020B0604020202020204" charset="0"/>
                <a:ea typeface="Golos Text" panose="020B0604020202020204" charset="0"/>
              </a:rPr>
              <a:t>при обслуживании за стойками (бары, буфетчики за буфетной витриной);</a:t>
            </a:r>
          </a:p>
          <a:p>
            <a:pPr algn="just"/>
            <a:r>
              <a:rPr lang="ru-RU" sz="1400" dirty="0">
                <a:latin typeface="Golos Text" panose="020B0604020202020204" charset="0"/>
                <a:ea typeface="Golos Text" panose="020B0604020202020204" charset="0"/>
              </a:rPr>
              <a:t>при обслуживании за прилавками (предприятия быстрого питания);</a:t>
            </a:r>
          </a:p>
          <a:p>
            <a:pPr algn="just"/>
            <a:r>
              <a:rPr lang="ru-RU" sz="1400" dirty="0">
                <a:latin typeface="Golos Text" panose="020B0604020202020204" charset="0"/>
                <a:ea typeface="Golos Text" panose="020B0604020202020204" charset="0"/>
              </a:rPr>
              <a:t>при доставке заказа.</a:t>
            </a:r>
          </a:p>
          <a:p>
            <a:pPr algn="just"/>
            <a:r>
              <a:rPr lang="ru-RU" sz="1400" dirty="0">
                <a:latin typeface="Golos Text" panose="020B0604020202020204" charset="0"/>
                <a:ea typeface="Golos Text" panose="020B0604020202020204" charset="0"/>
              </a:rPr>
              <a:t> </a:t>
            </a:r>
          </a:p>
          <a:p>
            <a:pPr algn="just"/>
            <a:r>
              <a:rPr lang="en-US" sz="900" dirty="0" smtClean="0">
                <a:latin typeface="Golos Text" panose="020B0604020202020204" charset="0"/>
                <a:ea typeface="Golos Text" panose="020B0604020202020204" charset="0"/>
              </a:rPr>
              <a:t> </a:t>
            </a:r>
            <a:endParaRPr lang="ru-RU" sz="900" dirty="0">
              <a:latin typeface="Golos Text" panose="020B0604020202020204" charset="0"/>
              <a:ea typeface="Golos Text" panose="020B0604020202020204" charset="0"/>
            </a:endParaRPr>
          </a:p>
        </p:txBody>
      </p:sp>
    </p:spTree>
    <p:extLst>
      <p:ext uri="{BB962C8B-B14F-4D97-AF65-F5344CB8AC3E}">
        <p14:creationId xmlns:p14="http://schemas.microsoft.com/office/powerpoint/2010/main" val="365582329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164464</TotalTime>
  <Words>196</Words>
  <Application>Microsoft Office PowerPoint</Application>
  <PresentationFormat>Лист A4 (210x297 мм)</PresentationFormat>
  <Paragraphs>19</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Golos Text</vt:lpstr>
      <vt:lpstr>Calibri</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Василенко Светлана Анатольевна</cp:lastModifiedBy>
  <cp:revision>1932</cp:revision>
  <cp:lastPrinted>2023-11-01T03:25:47Z</cp:lastPrinted>
  <dcterms:created xsi:type="dcterms:W3CDTF">2014-10-08T23:03:32Z</dcterms:created>
  <dcterms:modified xsi:type="dcterms:W3CDTF">2025-07-31T03:55:40Z</dcterms:modified>
</cp:coreProperties>
</file>