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5" r:id="rId1"/>
  </p:sldMasterIdLst>
  <p:notesMasterIdLst>
    <p:notesMasterId r:id="rId11"/>
  </p:notesMasterIdLst>
  <p:sldIdLst>
    <p:sldId id="558" r:id="rId2"/>
    <p:sldId id="573" r:id="rId3"/>
    <p:sldId id="584" r:id="rId4"/>
    <p:sldId id="585" r:id="rId5"/>
    <p:sldId id="586" r:id="rId6"/>
    <p:sldId id="562" r:id="rId7"/>
    <p:sldId id="565" r:id="rId8"/>
    <p:sldId id="572" r:id="rId9"/>
    <p:sldId id="574" r:id="rId10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99FF"/>
    <a:srgbClr val="00FFFF"/>
    <a:srgbClr val="CCFF33"/>
    <a:srgbClr val="193B65"/>
    <a:srgbClr val="000099"/>
    <a:srgbClr val="0033CC"/>
    <a:srgbClr val="CC99FF"/>
    <a:srgbClr val="99FF99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6" autoAdjust="0"/>
    <p:restoredTop sz="98779" autoAdjust="0"/>
  </p:normalViewPr>
  <p:slideViewPr>
    <p:cSldViewPr>
      <p:cViewPr>
        <p:scale>
          <a:sx n="110" d="100"/>
          <a:sy n="110" d="100"/>
        </p:scale>
        <p:origin x="-1662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5875" cy="496252"/>
          </a:xfrm>
          <a:prstGeom prst="rect">
            <a:avLst/>
          </a:prstGeom>
        </p:spPr>
        <p:txBody>
          <a:bodyPr vert="horz" lIns="92409" tIns="46205" rIns="92409" bIns="4620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184" y="2"/>
            <a:ext cx="2945875" cy="496252"/>
          </a:xfrm>
          <a:prstGeom prst="rect">
            <a:avLst/>
          </a:prstGeom>
        </p:spPr>
        <p:txBody>
          <a:bodyPr vert="horz" lIns="92409" tIns="46205" rIns="92409" bIns="4620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7AD93BC-A89C-4010-980B-5672CAF93D1B}" type="datetimeFigureOut">
              <a:rPr lang="ru-RU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09" tIns="46205" rIns="92409" bIns="46205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46" y="4715194"/>
            <a:ext cx="5438787" cy="4466268"/>
          </a:xfrm>
          <a:prstGeom prst="rect">
            <a:avLst/>
          </a:prstGeom>
        </p:spPr>
        <p:txBody>
          <a:bodyPr vert="horz" lIns="92409" tIns="46205" rIns="92409" bIns="46205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791"/>
            <a:ext cx="2945875" cy="496251"/>
          </a:xfrm>
          <a:prstGeom prst="rect">
            <a:avLst/>
          </a:prstGeom>
        </p:spPr>
        <p:txBody>
          <a:bodyPr vert="horz" lIns="92409" tIns="46205" rIns="92409" bIns="4620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184" y="9428791"/>
            <a:ext cx="2945875" cy="496251"/>
          </a:xfrm>
          <a:prstGeom prst="rect">
            <a:avLst/>
          </a:prstGeom>
        </p:spPr>
        <p:txBody>
          <a:bodyPr vert="horz" lIns="92409" tIns="46205" rIns="92409" bIns="4620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298B43F-9062-459D-BFCF-A3CAE1CB4C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6293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596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35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CAF5B9-CC1E-4A3E-B04F-728BB30B0B5D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1730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53A0056-AA10-413B-9E15-9BA8E85C75AE}" type="slidenum">
              <a:rPr lang="ru-RU" altLang="ru-RU" smtClean="0"/>
              <a:pPr>
                <a:defRPr/>
              </a:pPr>
              <a:t>8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6176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-01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588" y="1588"/>
            <a:ext cx="9142412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63690"/>
            <a:ext cx="7772400" cy="1470025"/>
          </a:xfrm>
        </p:spPr>
        <p:txBody>
          <a:bodyPr>
            <a:normAutofit/>
          </a:bodyPr>
          <a:lstStyle>
            <a:lvl1pPr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865834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  <a:latin typeface="+mj-lt"/>
              </a:defRPr>
            </a:lvl1pPr>
            <a:lvl2pPr marL="4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2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4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6" y="1606872"/>
            <a:ext cx="7320689" cy="4829253"/>
          </a:xfrm>
        </p:spPr>
        <p:txBody>
          <a:bodyPr/>
          <a:lstStyle>
            <a:lvl1pPr marL="318585" indent="0">
              <a:buFontTx/>
              <a:buNone/>
              <a:defRPr b="1">
                <a:latin typeface="+mj-lt"/>
              </a:defRPr>
            </a:lvl1pPr>
            <a:lvl2pPr marL="318585" indent="0">
              <a:defRPr>
                <a:latin typeface="+mj-lt"/>
              </a:defRPr>
            </a:lvl2pPr>
            <a:lvl3pPr marL="550914" indent="-228156">
              <a:defRPr>
                <a:latin typeface="+mj-lt"/>
              </a:defRPr>
            </a:lvl3pPr>
            <a:lvl4pPr marL="0" indent="315802">
              <a:defRPr>
                <a:latin typeface="+mj-lt"/>
              </a:defRPr>
            </a:lvl4pPr>
            <a:lvl5pPr marL="1257643" indent="0"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821926" y="501070"/>
            <a:ext cx="7337901" cy="1105803"/>
          </a:xfrm>
        </p:spPr>
        <p:txBody>
          <a:bodyPr/>
          <a:lstStyle>
            <a:lvl1pPr marL="0" marR="0" indent="0" defTabSz="9140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700"/>
            </a:lvl1pPr>
          </a:lstStyle>
          <a:p>
            <a:pPr lvl="0"/>
            <a:r>
              <a:rPr lang="en-US" noProof="0" dirty="0" smtClean="0"/>
              <a:t>Click to edit Master title style</a:t>
            </a:r>
            <a:endParaRPr lang="ru-RU" noProof="0" dirty="0" smtClean="0"/>
          </a:p>
        </p:txBody>
      </p:sp>
      <p:sp>
        <p:nvSpPr>
          <p:cNvPr id="5" name="Номер слайда 19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>
              <a:lnSpc>
                <a:spcPts val="2104"/>
              </a:lnSpc>
              <a:defRPr>
                <a:solidFill>
                  <a:prstClr val="white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A95697E-3F71-4AC9-8210-26372582D5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6" y="1012506"/>
            <a:ext cx="7320689" cy="202463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6" y="3429720"/>
            <a:ext cx="7320689" cy="300640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3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0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1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1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2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2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3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1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>
              <a:lnSpc>
                <a:spcPts val="2104"/>
              </a:lnSpc>
              <a:defRPr>
                <a:solidFill>
                  <a:prstClr val="white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6958E72-02E8-400F-B85E-9464852FC87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588" y="1588"/>
            <a:ext cx="9142412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337192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2635" y="1606871"/>
            <a:ext cx="3620764" cy="46957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14930" y="1606871"/>
            <a:ext cx="3644897" cy="46957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6" name="Номер слайда 12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>
              <a:lnSpc>
                <a:spcPts val="2104"/>
              </a:lnSpc>
              <a:defRPr>
                <a:solidFill>
                  <a:prstClr val="white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E5718E3-3C52-450D-B5C1-11143DD1B54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7"/>
            <a:ext cx="7864166" cy="110580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5" y="1606871"/>
            <a:ext cx="3674753" cy="5680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9" indent="0">
              <a:buNone/>
              <a:defRPr sz="2000" b="1"/>
            </a:lvl2pPr>
            <a:lvl3pPr marL="914077" indent="0">
              <a:buNone/>
              <a:defRPr sz="1800" b="1"/>
            </a:lvl3pPr>
            <a:lvl4pPr marL="1371116" indent="0">
              <a:buNone/>
              <a:defRPr sz="1600" b="1"/>
            </a:lvl4pPr>
            <a:lvl5pPr marL="1828155" indent="0">
              <a:buNone/>
              <a:defRPr sz="1600" b="1"/>
            </a:lvl5pPr>
            <a:lvl6pPr marL="2285192" indent="0">
              <a:buNone/>
              <a:defRPr sz="1600" b="1"/>
            </a:lvl6pPr>
            <a:lvl7pPr marL="2742232" indent="0">
              <a:buNone/>
              <a:defRPr sz="1600" b="1"/>
            </a:lvl7pPr>
            <a:lvl8pPr marL="3199271" indent="0">
              <a:buNone/>
              <a:defRPr sz="1600" b="1"/>
            </a:lvl8pPr>
            <a:lvl9pPr marL="3656308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635" y="2174876"/>
            <a:ext cx="3674753" cy="42612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2" y="1606871"/>
            <a:ext cx="3587825" cy="5680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9" indent="0">
              <a:buNone/>
              <a:defRPr sz="2000" b="1"/>
            </a:lvl2pPr>
            <a:lvl3pPr marL="914077" indent="0">
              <a:buNone/>
              <a:defRPr sz="1800" b="1"/>
            </a:lvl3pPr>
            <a:lvl4pPr marL="1371116" indent="0">
              <a:buNone/>
              <a:defRPr sz="1600" b="1"/>
            </a:lvl4pPr>
            <a:lvl5pPr marL="1828155" indent="0">
              <a:buNone/>
              <a:defRPr sz="1600" b="1"/>
            </a:lvl5pPr>
            <a:lvl6pPr marL="2285192" indent="0">
              <a:buNone/>
              <a:defRPr sz="1600" b="1"/>
            </a:lvl6pPr>
            <a:lvl7pPr marL="2742232" indent="0">
              <a:buNone/>
              <a:defRPr sz="1600" b="1"/>
            </a:lvl7pPr>
            <a:lvl8pPr marL="3199271" indent="0">
              <a:buNone/>
              <a:defRPr sz="1600" b="1"/>
            </a:lvl8pPr>
            <a:lvl9pPr marL="3656308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72002" y="2188098"/>
            <a:ext cx="3587825" cy="4248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1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lnSpc>
                <a:spcPts val="2104"/>
              </a:lnSpc>
              <a:defRPr>
                <a:solidFill>
                  <a:prstClr val="white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CE5ECBFF-3DC7-4B44-9C8D-F65C96BDC68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9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588" y="1588"/>
            <a:ext cx="9142412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864166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lnSpc>
                <a:spcPts val="2104"/>
              </a:lnSpc>
              <a:defRPr>
                <a:solidFill>
                  <a:prstClr val="white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87DD559E-C46A-4A41-AA42-4D8E9DE774C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6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191500" y="5872163"/>
            <a:ext cx="566738" cy="654050"/>
          </a:xfrm>
        </p:spPr>
        <p:txBody>
          <a:bodyPr rtlCol="0"/>
          <a:lstStyle>
            <a:lvl1pPr algn="ctr">
              <a:lnSpc>
                <a:spcPts val="2104"/>
              </a:lnSpc>
              <a:defRPr sz="2400" i="0">
                <a:solidFill>
                  <a:prstClr val="white"/>
                </a:solidFill>
                <a:latin typeface="+mj-lt"/>
              </a:defRPr>
            </a:lvl1pPr>
          </a:lstStyle>
          <a:p>
            <a:pPr>
              <a:defRPr/>
            </a:pPr>
            <a:fld id="{456B9F25-D009-4B47-8E87-98980FE968B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9" indent="0">
              <a:buNone/>
              <a:defRPr sz="1200"/>
            </a:lvl2pPr>
            <a:lvl3pPr marL="914077" indent="0">
              <a:buNone/>
              <a:defRPr sz="1000"/>
            </a:lvl3pPr>
            <a:lvl4pPr marL="1371116" indent="0">
              <a:buNone/>
              <a:defRPr sz="900"/>
            </a:lvl4pPr>
            <a:lvl5pPr marL="1828155" indent="0">
              <a:buNone/>
              <a:defRPr sz="900"/>
            </a:lvl5pPr>
            <a:lvl6pPr marL="2285192" indent="0">
              <a:buNone/>
              <a:defRPr sz="900"/>
            </a:lvl6pPr>
            <a:lvl7pPr marL="2742232" indent="0">
              <a:buNone/>
              <a:defRPr sz="900"/>
            </a:lvl7pPr>
            <a:lvl8pPr marL="3199271" indent="0">
              <a:buNone/>
              <a:defRPr sz="900"/>
            </a:lvl8pPr>
            <a:lvl9pPr marL="365630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lnSpc>
                <a:spcPts val="2104"/>
              </a:lnSpc>
              <a:defRPr>
                <a:solidFill>
                  <a:prstClr val="white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0F7BE78-57D8-4593-9336-BB6146FA63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039" indent="0">
              <a:buNone/>
              <a:defRPr sz="2800"/>
            </a:lvl2pPr>
            <a:lvl3pPr marL="914077" indent="0">
              <a:buNone/>
              <a:defRPr sz="2400"/>
            </a:lvl3pPr>
            <a:lvl4pPr marL="1371116" indent="0">
              <a:buNone/>
              <a:defRPr sz="2000"/>
            </a:lvl4pPr>
            <a:lvl5pPr marL="1828155" indent="0">
              <a:buNone/>
              <a:defRPr sz="2000"/>
            </a:lvl5pPr>
            <a:lvl6pPr marL="2285192" indent="0">
              <a:buNone/>
              <a:defRPr sz="2000"/>
            </a:lvl6pPr>
            <a:lvl7pPr marL="2742232" indent="0">
              <a:buNone/>
              <a:defRPr sz="2000"/>
            </a:lvl7pPr>
            <a:lvl8pPr marL="3199271" indent="0">
              <a:buNone/>
              <a:defRPr sz="2000"/>
            </a:lvl8pPr>
            <a:lvl9pPr marL="3656308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9" indent="0">
              <a:buNone/>
              <a:defRPr sz="1200"/>
            </a:lvl2pPr>
            <a:lvl3pPr marL="914077" indent="0">
              <a:buNone/>
              <a:defRPr sz="1000"/>
            </a:lvl3pPr>
            <a:lvl4pPr marL="1371116" indent="0">
              <a:buNone/>
              <a:defRPr sz="900"/>
            </a:lvl4pPr>
            <a:lvl5pPr marL="1828155" indent="0">
              <a:buNone/>
              <a:defRPr sz="900"/>
            </a:lvl5pPr>
            <a:lvl6pPr marL="2285192" indent="0">
              <a:buNone/>
              <a:defRPr sz="900"/>
            </a:lvl6pPr>
            <a:lvl7pPr marL="2742232" indent="0">
              <a:buNone/>
              <a:defRPr sz="900"/>
            </a:lvl7pPr>
            <a:lvl8pPr marL="3199271" indent="0">
              <a:buNone/>
              <a:defRPr sz="900"/>
            </a:lvl8pPr>
            <a:lvl9pPr marL="365630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lnSpc>
                <a:spcPts val="2104"/>
              </a:lnSpc>
              <a:defRPr>
                <a:solidFill>
                  <a:prstClr val="white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BEEDF69-B6A2-4B75-82CD-57C354F649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lnSpc>
                <a:spcPts val="2104"/>
              </a:lnSpc>
              <a:defRPr>
                <a:solidFill>
                  <a:prstClr val="white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6F3BC863-7E48-44B3-912C-FAC7963C94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lnSpc>
                <a:spcPts val="2104"/>
              </a:lnSpc>
              <a:defRPr>
                <a:solidFill>
                  <a:prstClr val="white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D6FC61BB-928D-4DD3-863B-5FEB130076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" y="1441"/>
            <a:ext cx="9142642" cy="685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5926767" y="5127302"/>
            <a:ext cx="923088" cy="377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19" tIns="44860" rIns="89719" bIns="44860"/>
          <a:lstStyle>
            <a:lvl1pPr defTabSz="1166813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1pPr>
            <a:lvl2pPr defTabSz="1166813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2pPr>
            <a:lvl3pPr defTabSz="1166813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defTabSz="1166813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4pPr>
            <a:lvl5pPr defTabSz="1166813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5pPr>
            <a:lvl6pPr marL="2508250" indent="-222250" defTabSz="11668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6pPr>
            <a:lvl7pPr marL="2965450" indent="-222250" defTabSz="11668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7pPr>
            <a:lvl8pPr marL="3422650" indent="-222250" defTabSz="11668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8pPr>
            <a:lvl9pPr marL="3879850" indent="-222250" defTabSz="11668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endParaRPr lang="ru-RU" altLang="ru-RU" sz="20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8" y="1606873"/>
            <a:ext cx="7320689" cy="4829254"/>
          </a:xfrm>
        </p:spPr>
        <p:txBody>
          <a:bodyPr/>
          <a:lstStyle>
            <a:lvl1pPr marL="356694" indent="0">
              <a:buFontTx/>
              <a:buNone/>
              <a:defRPr b="1">
                <a:latin typeface="+mj-lt"/>
              </a:defRPr>
            </a:lvl1pPr>
            <a:lvl2pPr marL="353577" indent="3117">
              <a:defRPr>
                <a:latin typeface="+mj-lt"/>
              </a:defRPr>
            </a:lvl2pPr>
            <a:lvl3pPr marL="616814" indent="-255448">
              <a:tabLst/>
              <a:defRPr>
                <a:latin typeface="+mj-lt"/>
              </a:defRPr>
            </a:lvl3pPr>
            <a:lvl4pPr marL="0" indent="353577">
              <a:lnSpc>
                <a:spcPts val="1767"/>
              </a:lnSpc>
              <a:spcBef>
                <a:spcPts val="393"/>
              </a:spcBef>
              <a:defRPr>
                <a:latin typeface="+mj-lt"/>
              </a:defRPr>
            </a:lvl4pPr>
            <a:lvl5pPr>
              <a:lnSpc>
                <a:spcPts val="1767"/>
              </a:lnSpc>
              <a:spcBef>
                <a:spcPts val="393"/>
              </a:spcBef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822635" y="501072"/>
            <a:ext cx="7337192" cy="1105803"/>
          </a:xfrm>
        </p:spPr>
        <p:txBody>
          <a:bodyPr/>
          <a:lstStyle>
            <a:lvl1pPr marL="0" marR="0" indent="0" defTabSz="102341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53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 dirty="0" smtClean="0"/>
          </a:p>
        </p:txBody>
      </p:sp>
      <p:sp>
        <p:nvSpPr>
          <p:cNvPr id="6" name="Номер слайда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defTabSz="898873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9DBEE63-0FEA-45CC-89F8-6E8A66E9A21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3541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 bwMode="auto">
          <a:xfrm>
            <a:off x="815975" y="490538"/>
            <a:ext cx="7343775" cy="110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08" tIns="45704" rIns="91408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2291" name="Текст 2"/>
          <p:cNvSpPr>
            <a:spLocks noGrp="1"/>
          </p:cNvSpPr>
          <p:nvPr>
            <p:ph type="body" idx="1"/>
          </p:nvPr>
        </p:nvSpPr>
        <p:spPr bwMode="auto">
          <a:xfrm>
            <a:off x="815975" y="1600200"/>
            <a:ext cx="7343775" cy="483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08" tIns="45704" rIns="91408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08" tIns="45704" rIns="91408" bIns="45704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08" tIns="45704" rIns="91408" bIns="45704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24850" y="6042025"/>
            <a:ext cx="619125" cy="631825"/>
          </a:xfrm>
          <a:prstGeom prst="rect">
            <a:avLst/>
          </a:prstGeom>
        </p:spPr>
        <p:txBody>
          <a:bodyPr vert="horz" wrap="square" lIns="91408" tIns="45704" rIns="91408" bIns="45704" numCol="1" anchor="ctr" anchorCtr="0" compatLnSpc="1">
            <a:prstTxWarp prst="textNoShape">
              <a:avLst/>
            </a:prstTxWarp>
            <a:normAutofit/>
          </a:bodyPr>
          <a:lstStyle>
            <a:lvl1pPr algn="ctr">
              <a:lnSpc>
                <a:spcPts val="2100"/>
              </a:lnSpc>
              <a:defRPr sz="24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BB570EE-7FA3-4F53-84FE-47B2005091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  <p:sldLayoutId id="2147483954" r:id="rId12"/>
  </p:sldLayoutIdLst>
  <p:hf hdr="0" ftr="0" dt="0"/>
  <p:txStyles>
    <p:titleStyle>
      <a:lvl1pPr algn="l" defTabSz="912813" rtl="0" eaLnBrk="0" fontAlgn="base" hangingPunct="0">
        <a:lnSpc>
          <a:spcPts val="4563"/>
        </a:lnSpc>
        <a:spcBef>
          <a:spcPct val="0"/>
        </a:spcBef>
        <a:spcAft>
          <a:spcPct val="0"/>
        </a:spcAft>
        <a:defRPr sz="3700" b="1" kern="1200">
          <a:solidFill>
            <a:srgbClr val="005AA9"/>
          </a:solidFill>
          <a:latin typeface="+mj-lt"/>
          <a:ea typeface="+mj-ea"/>
          <a:cs typeface="+mj-cs"/>
        </a:defRPr>
      </a:lvl1pPr>
      <a:lvl2pPr algn="l" defTabSz="912813" rtl="0" eaLnBrk="0" fontAlgn="base" hangingPunct="0">
        <a:lnSpc>
          <a:spcPts val="4563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2pPr>
      <a:lvl3pPr algn="l" defTabSz="912813" rtl="0" eaLnBrk="0" fontAlgn="base" hangingPunct="0">
        <a:lnSpc>
          <a:spcPts val="4563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3pPr>
      <a:lvl4pPr algn="l" defTabSz="912813" rtl="0" eaLnBrk="0" fontAlgn="base" hangingPunct="0">
        <a:lnSpc>
          <a:spcPts val="4563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4pPr>
      <a:lvl5pPr algn="l" defTabSz="912813" rtl="0" eaLnBrk="0" fontAlgn="base" hangingPunct="0">
        <a:lnSpc>
          <a:spcPts val="4563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5pPr>
      <a:lvl6pPr marL="457200" algn="l" defTabSz="912813" rtl="0" fontAlgn="base">
        <a:lnSpc>
          <a:spcPts val="4563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6pPr>
      <a:lvl7pPr marL="914400" algn="l" defTabSz="912813" rtl="0" fontAlgn="base">
        <a:lnSpc>
          <a:spcPts val="4563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7pPr>
      <a:lvl8pPr marL="1371600" algn="l" defTabSz="912813" rtl="0" fontAlgn="base">
        <a:lnSpc>
          <a:spcPts val="4563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8pPr>
      <a:lvl9pPr marL="1828800" algn="l" defTabSz="912813" rtl="0" fontAlgn="base">
        <a:lnSpc>
          <a:spcPts val="4563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9pPr>
    </p:titleStyle>
    <p:bodyStyle>
      <a:lvl1pPr marL="317500" algn="l" defTabSz="912813" rtl="0" eaLnBrk="0" fontAlgn="base" hangingPunct="0">
        <a:spcBef>
          <a:spcPct val="20000"/>
        </a:spcBef>
        <a:spcAft>
          <a:spcPct val="0"/>
        </a:spcAft>
        <a:buFont typeface="+mj-lt"/>
        <a:defRPr sz="3200" kern="1200">
          <a:solidFill>
            <a:srgbClr val="005AA9"/>
          </a:solidFill>
          <a:latin typeface="+mj-lt"/>
          <a:ea typeface="+mn-ea"/>
          <a:cs typeface="+mn-cs"/>
        </a:defRPr>
      </a:lvl1pPr>
      <a:lvl2pPr marL="317500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defRPr sz="2100" kern="1200">
          <a:solidFill>
            <a:srgbClr val="504F53"/>
          </a:solidFill>
          <a:latin typeface="+mj-lt"/>
          <a:ea typeface="+mn-ea"/>
          <a:cs typeface="+mn-cs"/>
        </a:defRPr>
      </a:lvl2pPr>
      <a:lvl3pPr marL="623888" indent="-2270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rgbClr val="504F53"/>
          </a:solidFill>
          <a:latin typeface="+mj-lt"/>
          <a:ea typeface="+mn-ea"/>
          <a:cs typeface="+mn-cs"/>
        </a:defRPr>
      </a:lvl3pPr>
      <a:lvl4pPr indent="314325" algn="just" defTabSz="912813" rtl="0" eaLnBrk="0" fontAlgn="base" hangingPunct="0">
        <a:lnSpc>
          <a:spcPts val="1575"/>
        </a:lnSpc>
        <a:spcBef>
          <a:spcPts val="350"/>
        </a:spcBef>
        <a:spcAft>
          <a:spcPct val="0"/>
        </a:spcAft>
        <a:buFont typeface="Arial" charset="0"/>
        <a:defRPr sz="1400" kern="1200">
          <a:solidFill>
            <a:srgbClr val="504F53"/>
          </a:solidFill>
          <a:latin typeface="+mj-lt"/>
          <a:ea typeface="+mn-ea"/>
          <a:cs typeface="+mn-cs"/>
        </a:defRPr>
      </a:lvl4pPr>
      <a:lvl5pPr marL="1257300" algn="l" defTabSz="912813" rtl="0" eaLnBrk="0" fontAlgn="base" hangingPunct="0">
        <a:lnSpc>
          <a:spcPts val="1575"/>
        </a:lnSpc>
        <a:spcBef>
          <a:spcPts val="350"/>
        </a:spcBef>
        <a:spcAft>
          <a:spcPct val="0"/>
        </a:spcAft>
        <a:buFont typeface="Arial" charset="0"/>
        <a:defRPr sz="1200" kern="1200">
          <a:solidFill>
            <a:srgbClr val="8D8C90"/>
          </a:solidFill>
          <a:latin typeface="+mj-lt"/>
          <a:ea typeface="+mn-ea"/>
          <a:cs typeface="+mn-cs"/>
        </a:defRPr>
      </a:lvl5pPr>
      <a:lvl6pPr marL="2513713" indent="-228519" algn="l" defTabSz="9140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750" indent="-228519" algn="l" defTabSz="9140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790" indent="-228519" algn="l" defTabSz="9140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829" indent="-228519" algn="l" defTabSz="9140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9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77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16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55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92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32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71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08" algn="l" defTabSz="914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8324081" y="6041425"/>
            <a:ext cx="619711" cy="631834"/>
          </a:xfrm>
          <a:prstGeom prst="rect">
            <a:avLst/>
          </a:prstGeom>
        </p:spPr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1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3" name="Заголовок 8"/>
          <p:cNvSpPr>
            <a:spLocks noGrp="1"/>
          </p:cNvSpPr>
          <p:nvPr>
            <p:ph type="title"/>
          </p:nvPr>
        </p:nvSpPr>
        <p:spPr>
          <a:xfrm>
            <a:off x="651128" y="260648"/>
            <a:ext cx="8169344" cy="644646"/>
          </a:xfrm>
        </p:spPr>
        <p:txBody>
          <a:bodyPr/>
          <a:lstStyle/>
          <a:p>
            <a:r>
              <a:rPr lang="ru-RU" sz="1800" cap="all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                                 ЗАПОЛНЕНИЕ ПОЛЕЙ ПЛАТЕЖНОГО ДОКУМЕНТА </a:t>
            </a:r>
            <a:endParaRPr lang="ru-RU" sz="1800" cap="all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65625" y="1133645"/>
            <a:ext cx="4010431" cy="737882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 fontScale="92500" lnSpcReduction="10000"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121061" y="1573147"/>
            <a:ext cx="7184276" cy="521858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11560" y="886370"/>
            <a:ext cx="3600400" cy="396044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106 - ОСНОВАНИЕ ПЛАТЕЖА</a:t>
            </a:r>
          </a:p>
          <a:p>
            <a:pPr defTabSz="1043056" fontAlgn="auto">
              <a:spcAft>
                <a:spcPts val="0"/>
              </a:spcAft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  (2 знака)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483768" y="1573147"/>
            <a:ext cx="4968552" cy="360040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  <a:ea typeface="+mj-ea"/>
                <a:cs typeface="+mj-cs"/>
              </a:rPr>
              <a:t>           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ТЕКУЩИЕ ПЛАТЕЖИ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645852" y="779752"/>
            <a:ext cx="3814580" cy="836387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107 – НАЛОГОВЫЙ ПЕРИОД</a:t>
            </a:r>
          </a:p>
          <a:p>
            <a:pPr defTabSz="1043056" fontAlgn="auto">
              <a:spcAft>
                <a:spcPts val="0"/>
              </a:spcAft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(10 знаков: 8 – смысловые, </a:t>
            </a:r>
          </a:p>
          <a:p>
            <a:pPr defTabSz="1043056" fontAlgn="auto">
              <a:spcAft>
                <a:spcPts val="0"/>
              </a:spcAft>
            </a:pP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+mj-ea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       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2 - разделительная точка)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31640" y="2095005"/>
            <a:ext cx="1440160" cy="172819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ТП</a:t>
            </a:r>
            <a:endParaRPr lang="ru-RU" sz="2400" b="1" dirty="0"/>
          </a:p>
        </p:txBody>
      </p:sp>
      <p:sp>
        <p:nvSpPr>
          <p:cNvPr id="66" name="Прямоугольник 65"/>
          <p:cNvSpPr/>
          <p:nvPr/>
        </p:nvSpPr>
        <p:spPr>
          <a:xfrm>
            <a:off x="3784849" y="2111442"/>
            <a:ext cx="4752527" cy="254169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/>
              <a:t>"МС" - месячные </a:t>
            </a:r>
            <a:r>
              <a:rPr lang="ru-RU" sz="2000" dirty="0" smtClean="0"/>
              <a:t>платежи (от 01 до 12)</a:t>
            </a:r>
            <a:endParaRPr lang="ru-RU" sz="2000" dirty="0"/>
          </a:p>
          <a:p>
            <a:r>
              <a:rPr lang="ru-RU" sz="2000" dirty="0"/>
              <a:t>"КВ" - квартальные платежи (от 01 </a:t>
            </a:r>
            <a:r>
              <a:rPr lang="ru-RU" sz="2000" dirty="0" smtClean="0"/>
              <a:t>до 04)</a:t>
            </a:r>
            <a:endParaRPr lang="ru-RU" sz="2000" dirty="0"/>
          </a:p>
          <a:p>
            <a:r>
              <a:rPr lang="ru-RU" sz="2000" dirty="0"/>
              <a:t>"ПЛ" - полугодовые </a:t>
            </a:r>
            <a:r>
              <a:rPr lang="ru-RU" sz="2000" dirty="0" smtClean="0"/>
              <a:t>платежи(01 или 02) </a:t>
            </a:r>
            <a:endParaRPr lang="ru-RU" sz="2000" dirty="0"/>
          </a:p>
          <a:p>
            <a:r>
              <a:rPr lang="ru-RU" sz="2000" dirty="0"/>
              <a:t>"ГД" - годовые </a:t>
            </a:r>
            <a:r>
              <a:rPr lang="ru-RU" sz="2000" dirty="0" smtClean="0"/>
              <a:t>платежи (00)</a:t>
            </a:r>
          </a:p>
          <a:p>
            <a:r>
              <a:rPr lang="ru-RU" sz="2000" dirty="0" smtClean="0"/>
              <a:t>конкретная дата, установленная законодательством РФ.                           Примеры:  МС.02.2021; КВ.01.2021; ПЛ.02.2021; ГД.00.2020; 25.07.2021.</a:t>
            </a:r>
            <a:endParaRPr lang="ru-RU" sz="20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1835696" y="1526333"/>
            <a:ext cx="45719" cy="44094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6559010" y="1631269"/>
            <a:ext cx="45719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611560" y="4851158"/>
            <a:ext cx="3600400" cy="68407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108 – номер документа основания платежа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55976" y="4797152"/>
            <a:ext cx="3960439" cy="68407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109 – дата документа основания платежа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(формат: </a:t>
            </a:r>
            <a:r>
              <a:rPr kumimoji="0" lang="ru-RU" b="1" i="0" u="none" strike="noStrike" kern="1200" cap="none" spc="0" normalizeH="0" baseline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день.месяц.год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)            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51484" y="5540749"/>
            <a:ext cx="1200472" cy="81009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0</a:t>
            </a:r>
            <a:endParaRPr lang="ru-RU" sz="24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860032" y="5486743"/>
            <a:ext cx="2714517" cy="86409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дата подписания декларации (расчета</a:t>
            </a:r>
            <a:r>
              <a:rPr lang="ru-RU" b="1" dirty="0" smtClean="0"/>
              <a:t>) Пример: 25.07.2021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8807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8389241" y="5892151"/>
            <a:ext cx="492766" cy="555211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spcAft>
                <a:spcPts val="0"/>
              </a:spcAft>
              <a:defRPr/>
            </a:pPr>
            <a:endParaRPr lang="ru-RU" sz="2052" dirty="0">
              <a:solidFill>
                <a:schemeClr val="bg1"/>
              </a:solidFill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389240" y="5634230"/>
            <a:ext cx="905441" cy="1027614"/>
          </a:xfrm>
          <a:prstGeom prst="rect">
            <a:avLst/>
          </a:prstGeom>
        </p:spPr>
        <p:txBody>
          <a:bodyPr wrap="none" lIns="89193" tIns="44596" rIns="89193" bIns="44596" anchor="ctr">
            <a:normAutofit/>
          </a:bodyPr>
          <a:lstStyle/>
          <a:p>
            <a:pPr defTabSz="891917" fontAlgn="auto">
              <a:spcAft>
                <a:spcPts val="0"/>
              </a:spcAft>
              <a:defRPr/>
            </a:pPr>
            <a:endParaRPr lang="ru-RU" sz="3762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519559" y="5764549"/>
            <a:ext cx="905441" cy="1027614"/>
          </a:xfrm>
          <a:prstGeom prst="rect">
            <a:avLst/>
          </a:prstGeom>
        </p:spPr>
        <p:txBody>
          <a:bodyPr wrap="none" lIns="89193" tIns="44596" rIns="89193" bIns="44596" anchor="ctr">
            <a:normAutofit/>
          </a:bodyPr>
          <a:lstStyle/>
          <a:p>
            <a:pPr defTabSz="891917" fontAlgn="auto">
              <a:spcAft>
                <a:spcPts val="0"/>
              </a:spcAft>
              <a:defRPr/>
            </a:pPr>
            <a:r>
              <a:rPr lang="ru-RU" sz="2052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329077" y="6066588"/>
            <a:ext cx="554892" cy="555211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spcAft>
                <a:spcPts val="0"/>
              </a:spcAft>
              <a:defRPr/>
            </a:pPr>
            <a:r>
              <a:rPr lang="ru-RU" sz="2394" dirty="0">
                <a:solidFill>
                  <a:schemeClr val="bg1"/>
                </a:solidFill>
                <a:latin typeface="Arial Narrow" panose="020B0606020202030204" pitchFamily="34" charset="0"/>
                <a:ea typeface="+mj-ea"/>
                <a:cs typeface="+mj-cs"/>
              </a:rPr>
              <a:t> </a:t>
            </a:r>
            <a:r>
              <a:rPr lang="ru-RU" sz="2394" dirty="0" smtClean="0">
                <a:solidFill>
                  <a:schemeClr val="bg1"/>
                </a:solidFill>
                <a:latin typeface="Arial Narrow" panose="020B0606020202030204" pitchFamily="34" charset="0"/>
                <a:ea typeface="+mj-ea"/>
                <a:cs typeface="+mj-cs"/>
              </a:rPr>
              <a:t>2</a:t>
            </a:r>
            <a:endParaRPr lang="ru-RU" sz="2394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591735" y="859784"/>
            <a:ext cx="3632898" cy="723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7738" y="4731505"/>
            <a:ext cx="2874142" cy="1490150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8081" y="4653136"/>
            <a:ext cx="2866811" cy="1516620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1" name="Заголовок 8"/>
          <p:cNvSpPr>
            <a:spLocks noGrp="1"/>
          </p:cNvSpPr>
          <p:nvPr>
            <p:ph type="title"/>
          </p:nvPr>
        </p:nvSpPr>
        <p:spPr>
          <a:xfrm>
            <a:off x="654965" y="158872"/>
            <a:ext cx="8169344" cy="644646"/>
          </a:xfrm>
        </p:spPr>
        <p:txBody>
          <a:bodyPr/>
          <a:lstStyle/>
          <a:p>
            <a:r>
              <a:rPr lang="ru-RU" sz="1800" cap="all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                                 ЗАПОЛНЕНИЕ ПОЛЕЙ ПЛАТЕЖНОГО ДОКУМЕНТА </a:t>
            </a:r>
            <a:endParaRPr lang="ru-RU" sz="1800" cap="all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1536" y="713424"/>
            <a:ext cx="3600400" cy="396044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106 - ОСНОВАНИЕ ПЛАТЕЖА</a:t>
            </a:r>
          </a:p>
          <a:p>
            <a:pPr defTabSz="1043056" fontAlgn="auto">
              <a:spcAft>
                <a:spcPts val="0"/>
              </a:spcAft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  (2 знака)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791943" y="620688"/>
            <a:ext cx="3814580" cy="836387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107 – НАЛОГОВЫЙ ПЕРИОД</a:t>
            </a:r>
          </a:p>
          <a:p>
            <a:pPr defTabSz="1043056" fontAlgn="auto">
              <a:spcAft>
                <a:spcPts val="0"/>
              </a:spcAft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(10 знаков: 8 – смысловые, </a:t>
            </a:r>
          </a:p>
          <a:p>
            <a:pPr defTabSz="1043056" fontAlgn="auto">
              <a:spcAft>
                <a:spcPts val="0"/>
              </a:spcAft>
            </a:pP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        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2 - разделительная точка)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40420" y="1542735"/>
            <a:ext cx="5544616" cy="1218348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algn="ctr" defTabSz="1043056" fontAlgn="auto">
              <a:spcAft>
                <a:spcPts val="0"/>
              </a:spcAft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  <a:ea typeface="+mj-ea"/>
                <a:cs typeface="+mj-cs"/>
              </a:rPr>
              <a:t>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Погашение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задолженности, по истекшим налоговым, расчетным (отчетным) периодам, в том числе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добровольное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013267" y="2982151"/>
            <a:ext cx="1440160" cy="172819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ЗД</a:t>
            </a:r>
            <a:endParaRPr lang="ru-RU" sz="2400" b="1" dirty="0"/>
          </a:p>
        </p:txBody>
      </p:sp>
      <p:sp>
        <p:nvSpPr>
          <p:cNvPr id="9" name="Стрелка вниз 8"/>
          <p:cNvSpPr/>
          <p:nvPr/>
        </p:nvSpPr>
        <p:spPr>
          <a:xfrm>
            <a:off x="7259220" y="1651798"/>
            <a:ext cx="45719" cy="100022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1331640" y="1700808"/>
            <a:ext cx="72008" cy="9811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514172" y="2933677"/>
            <a:ext cx="5234292" cy="177666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/>
              <a:t>"МС" - месячные </a:t>
            </a:r>
            <a:r>
              <a:rPr lang="ru-RU" sz="1600" b="1" dirty="0" smtClean="0"/>
              <a:t>платежи (от 01 до 12)</a:t>
            </a:r>
            <a:endParaRPr lang="ru-RU" sz="1600" b="1" dirty="0"/>
          </a:p>
          <a:p>
            <a:r>
              <a:rPr lang="ru-RU" sz="1600" b="1" dirty="0"/>
              <a:t>"КВ" - квартальные платежи (от 01 </a:t>
            </a:r>
            <a:r>
              <a:rPr lang="ru-RU" sz="1600" b="1" dirty="0" smtClean="0"/>
              <a:t>до 04)</a:t>
            </a:r>
            <a:endParaRPr lang="ru-RU" sz="1600" b="1" dirty="0"/>
          </a:p>
          <a:p>
            <a:r>
              <a:rPr lang="ru-RU" sz="1600" b="1" dirty="0"/>
              <a:t>"ПЛ" - полугодовые </a:t>
            </a:r>
            <a:r>
              <a:rPr lang="ru-RU" sz="1600" b="1" dirty="0" smtClean="0"/>
              <a:t>платежи(01 или 02) </a:t>
            </a:r>
            <a:endParaRPr lang="ru-RU" sz="1600" b="1" dirty="0"/>
          </a:p>
          <a:p>
            <a:r>
              <a:rPr lang="ru-RU" sz="1600" b="1" dirty="0"/>
              <a:t>"ГД" - годовые </a:t>
            </a:r>
            <a:r>
              <a:rPr lang="ru-RU" sz="1600" b="1" dirty="0" smtClean="0"/>
              <a:t>платежи (00)</a:t>
            </a:r>
          </a:p>
          <a:p>
            <a:r>
              <a:rPr lang="ru-RU" sz="1600" b="1" dirty="0" smtClean="0"/>
              <a:t>конкретная дата, установленная законодательством РФ.                           Примеры:  МС.02.2021; КВ.01.2021; ПЛ.02.2021; ГД.00.2020; 25.07.2021.</a:t>
            </a:r>
            <a:endParaRPr lang="ru-RU" sz="16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11560" y="4851158"/>
            <a:ext cx="3600400" cy="68407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108 – номер документа основания платежа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133111" y="5540749"/>
            <a:ext cx="1200472" cy="81009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0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355976" y="4797152"/>
            <a:ext cx="3960439" cy="68407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109 – дата документа основания платежа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(формат: </a:t>
            </a:r>
            <a:r>
              <a:rPr kumimoji="0" lang="ru-RU" b="1" i="0" u="none" strike="noStrike" kern="1200" cap="none" spc="0" normalizeH="0" baseline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день.месяц.год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)            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067944" y="5534103"/>
            <a:ext cx="4104456" cy="81009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Дата </a:t>
            </a:r>
            <a:r>
              <a:rPr lang="ru-RU" sz="1400" b="1" dirty="0"/>
              <a:t>подписания декларации (расчета</a:t>
            </a:r>
            <a:r>
              <a:rPr lang="ru-RU" sz="1400" b="1" dirty="0" smtClean="0"/>
              <a:t>);                                                         </a:t>
            </a:r>
            <a:r>
              <a:rPr lang="ru-RU" b="1" dirty="0" smtClean="0"/>
              <a:t>«0» </a:t>
            </a:r>
            <a:r>
              <a:rPr lang="ru-RU" sz="1400" b="1" dirty="0" smtClean="0">
                <a:solidFill>
                  <a:schemeClr val="bg1"/>
                </a:solidFill>
                <a:latin typeface="Arial Narrow" pitchFamily="34" charset="0"/>
              </a:rPr>
              <a:t>при </a:t>
            </a:r>
            <a:r>
              <a:rPr lang="ru-RU" sz="1400" b="1" dirty="0">
                <a:solidFill>
                  <a:schemeClr val="bg1"/>
                </a:solidFill>
                <a:latin typeface="Arial Narrow" pitchFamily="34" charset="0"/>
              </a:rPr>
              <a:t>отсутствии документа, который является основанием платежа</a:t>
            </a:r>
            <a:endParaRPr lang="ru-RU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54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8389241" y="5892151"/>
            <a:ext cx="492766" cy="555211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spcAft>
                <a:spcPts val="0"/>
              </a:spcAft>
              <a:defRPr/>
            </a:pPr>
            <a:endParaRPr lang="ru-RU" sz="2052" dirty="0">
              <a:solidFill>
                <a:schemeClr val="bg1"/>
              </a:solidFill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389240" y="5634230"/>
            <a:ext cx="905441" cy="1027614"/>
          </a:xfrm>
          <a:prstGeom prst="rect">
            <a:avLst/>
          </a:prstGeom>
        </p:spPr>
        <p:txBody>
          <a:bodyPr wrap="none" lIns="89193" tIns="44596" rIns="89193" bIns="44596" anchor="ctr">
            <a:normAutofit/>
          </a:bodyPr>
          <a:lstStyle/>
          <a:p>
            <a:pPr defTabSz="891917" fontAlgn="auto">
              <a:spcAft>
                <a:spcPts val="0"/>
              </a:spcAft>
              <a:defRPr/>
            </a:pPr>
            <a:endParaRPr lang="ru-RU" sz="3762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519559" y="5764549"/>
            <a:ext cx="905441" cy="1027614"/>
          </a:xfrm>
          <a:prstGeom prst="rect">
            <a:avLst/>
          </a:prstGeom>
        </p:spPr>
        <p:txBody>
          <a:bodyPr wrap="none" lIns="89193" tIns="44596" rIns="89193" bIns="44596" anchor="ctr">
            <a:normAutofit/>
          </a:bodyPr>
          <a:lstStyle/>
          <a:p>
            <a:pPr defTabSz="891917" fontAlgn="auto">
              <a:spcAft>
                <a:spcPts val="0"/>
              </a:spcAft>
              <a:defRPr/>
            </a:pPr>
            <a:r>
              <a:rPr lang="ru-RU" sz="2052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329077" y="6066588"/>
            <a:ext cx="554892" cy="555211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spcAft>
                <a:spcPts val="0"/>
              </a:spcAft>
              <a:defRPr/>
            </a:pPr>
            <a:r>
              <a:rPr lang="ru-RU" sz="2394" dirty="0">
                <a:solidFill>
                  <a:schemeClr val="bg1"/>
                </a:solidFill>
                <a:latin typeface="Arial Narrow" panose="020B0606020202030204" pitchFamily="34" charset="0"/>
                <a:ea typeface="+mj-ea"/>
                <a:cs typeface="+mj-cs"/>
              </a:rPr>
              <a:t> </a:t>
            </a:r>
            <a:endParaRPr lang="ru-RU" sz="2394" dirty="0" smtClean="0">
              <a:solidFill>
                <a:schemeClr val="bg1"/>
              </a:solidFill>
              <a:latin typeface="Arial Narrow" panose="020B0606020202030204" pitchFamily="34" charset="0"/>
              <a:ea typeface="+mj-ea"/>
              <a:cs typeface="+mj-cs"/>
            </a:endParaRPr>
          </a:p>
          <a:p>
            <a:pPr algn="ctr" defTabSz="890847" fontAlgn="auto">
              <a:spcAft>
                <a:spcPts val="0"/>
              </a:spcAft>
              <a:defRPr/>
            </a:pPr>
            <a:r>
              <a:rPr lang="ru-RU" sz="2394" dirty="0" smtClean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3</a:t>
            </a:r>
            <a:endParaRPr lang="ru-RU" sz="2394" dirty="0" smtClean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  <a:p>
            <a:pPr algn="ctr" defTabSz="890847" fontAlgn="auto">
              <a:spcAft>
                <a:spcPts val="0"/>
              </a:spcAft>
              <a:defRPr/>
            </a:pPr>
            <a:endParaRPr lang="ru-RU" sz="2394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591735" y="859784"/>
            <a:ext cx="3632898" cy="723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7738" y="4731505"/>
            <a:ext cx="2874142" cy="1490150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8081" y="4653136"/>
            <a:ext cx="2866811" cy="1516620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1" name="Заголовок 8"/>
          <p:cNvSpPr>
            <a:spLocks noGrp="1"/>
          </p:cNvSpPr>
          <p:nvPr>
            <p:ph type="title"/>
          </p:nvPr>
        </p:nvSpPr>
        <p:spPr>
          <a:xfrm>
            <a:off x="654965" y="158872"/>
            <a:ext cx="8169344" cy="644646"/>
          </a:xfrm>
        </p:spPr>
        <p:txBody>
          <a:bodyPr/>
          <a:lstStyle/>
          <a:p>
            <a:r>
              <a:rPr lang="ru-RU" sz="1800" cap="all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                                 ЗАПОЛНЕНИЕ ПОЛЕЙ ПЛАТЕЖНОГО ДОКУМЕНТА </a:t>
            </a:r>
            <a:endParaRPr lang="ru-RU" sz="1800" cap="all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1536" y="713424"/>
            <a:ext cx="3600400" cy="396044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106 - ОСНОВАНИЕ ПЛАТЕЖА</a:t>
            </a:r>
          </a:p>
          <a:p>
            <a:pPr defTabSz="1043056" fontAlgn="auto">
              <a:spcAft>
                <a:spcPts val="0"/>
              </a:spcAft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  (2 знака)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791943" y="620688"/>
            <a:ext cx="3814580" cy="836387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107 – НАЛОГОВЫЙ ПЕРИОД</a:t>
            </a:r>
          </a:p>
          <a:p>
            <a:pPr defTabSz="1043056" fontAlgn="auto">
              <a:spcAft>
                <a:spcPts val="0"/>
              </a:spcAft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(10 знаков: 8 – смысловые, </a:t>
            </a:r>
          </a:p>
          <a:p>
            <a:pPr defTabSz="1043056" fontAlgn="auto">
              <a:spcAft>
                <a:spcPts val="0"/>
              </a:spcAft>
            </a:pP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        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2 - разделительная точка)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45696" y="1751289"/>
            <a:ext cx="5544616" cy="374097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algn="ctr" defTabSz="1043056" fontAlgn="auto">
              <a:spcAft>
                <a:spcPts val="0"/>
              </a:spcAft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  <a:ea typeface="+mj-ea"/>
                <a:cs typeface="+mj-cs"/>
              </a:rPr>
              <a:t>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Погашение задолженности по требованию налогового органа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993166" y="2470693"/>
            <a:ext cx="928219" cy="5908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ЗД</a:t>
            </a:r>
            <a:endParaRPr lang="ru-RU" sz="2400" b="1" dirty="0"/>
          </a:p>
        </p:txBody>
      </p:sp>
      <p:sp>
        <p:nvSpPr>
          <p:cNvPr id="9" name="Стрелка вниз 8"/>
          <p:cNvSpPr/>
          <p:nvPr/>
        </p:nvSpPr>
        <p:spPr>
          <a:xfrm>
            <a:off x="7263871" y="1480643"/>
            <a:ext cx="45719" cy="7603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1344309" y="1221710"/>
            <a:ext cx="72008" cy="9811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543273" y="2638243"/>
            <a:ext cx="5092351" cy="5027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/>
              <a:t>СРОК УПЛАТЫ, </a:t>
            </a:r>
            <a:r>
              <a:rPr lang="ru-RU" sz="1600" b="1" dirty="0" smtClean="0"/>
              <a:t>УСТАНОВЛЕННЫЙ </a:t>
            </a:r>
            <a:r>
              <a:rPr lang="ru-RU" sz="1600" b="1" dirty="0"/>
              <a:t>В </a:t>
            </a:r>
            <a:r>
              <a:rPr lang="ru-RU" sz="1600" b="1" dirty="0" smtClean="0"/>
              <a:t>ТРЕБОВАНИИ (</a:t>
            </a:r>
            <a:r>
              <a:rPr lang="ru-RU" sz="1600" b="1" dirty="0"/>
              <a:t>формат: </a:t>
            </a:r>
            <a:r>
              <a:rPr lang="ru-RU" sz="1600" b="1" dirty="0" err="1"/>
              <a:t>день.месяц.год</a:t>
            </a:r>
            <a:r>
              <a:rPr lang="ru-RU" sz="1600" b="1" dirty="0"/>
              <a:t>)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3438" y="3356992"/>
            <a:ext cx="3600400" cy="68407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108 – номер документа основания платежа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12747" y="4629005"/>
            <a:ext cx="2684121" cy="179118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ТР0000000000000</a:t>
            </a:r>
            <a:r>
              <a:rPr lang="ru-RU" sz="1600" b="1" dirty="0" smtClean="0"/>
              <a:t> </a:t>
            </a:r>
          </a:p>
          <a:p>
            <a:pPr algn="ctr"/>
            <a:r>
              <a:rPr lang="ru-RU" sz="1600" b="1" dirty="0" smtClean="0"/>
              <a:t>номер </a:t>
            </a:r>
            <a:r>
              <a:rPr lang="ru-RU" sz="1600" b="1" dirty="0"/>
              <a:t>требования налогового органа об уплате налога (сбора, страховых взносов)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312728" y="3356992"/>
            <a:ext cx="3960439" cy="68407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109 – дата документа основания платежа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(формат: </a:t>
            </a:r>
            <a:r>
              <a:rPr kumimoji="0" lang="ru-RU" b="1" i="0" u="none" strike="noStrike" kern="1200" cap="none" spc="0" normalizeH="0" baseline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день.месяц.год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)            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4629005"/>
            <a:ext cx="2170051" cy="40504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Дата требования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1433466" y="4043870"/>
            <a:ext cx="72008" cy="4067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6310003" y="4043870"/>
            <a:ext cx="72008" cy="4067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74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8389241" y="5892151"/>
            <a:ext cx="492766" cy="555211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spcAft>
                <a:spcPts val="0"/>
              </a:spcAft>
              <a:defRPr/>
            </a:pPr>
            <a:endParaRPr lang="ru-RU" sz="2052" dirty="0">
              <a:solidFill>
                <a:schemeClr val="bg1"/>
              </a:solidFill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389240" y="5634230"/>
            <a:ext cx="905441" cy="1027614"/>
          </a:xfrm>
          <a:prstGeom prst="rect">
            <a:avLst/>
          </a:prstGeom>
        </p:spPr>
        <p:txBody>
          <a:bodyPr wrap="none" lIns="89193" tIns="44596" rIns="89193" bIns="44596" anchor="ctr">
            <a:normAutofit/>
          </a:bodyPr>
          <a:lstStyle/>
          <a:p>
            <a:pPr defTabSz="891917" fontAlgn="auto">
              <a:spcAft>
                <a:spcPts val="0"/>
              </a:spcAft>
              <a:defRPr/>
            </a:pPr>
            <a:endParaRPr lang="ru-RU" sz="3762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519559" y="5764549"/>
            <a:ext cx="905441" cy="1027614"/>
          </a:xfrm>
          <a:prstGeom prst="rect">
            <a:avLst/>
          </a:prstGeom>
        </p:spPr>
        <p:txBody>
          <a:bodyPr wrap="none" lIns="89193" tIns="44596" rIns="89193" bIns="44596" anchor="ctr">
            <a:normAutofit/>
          </a:bodyPr>
          <a:lstStyle/>
          <a:p>
            <a:pPr defTabSz="891917" fontAlgn="auto">
              <a:spcAft>
                <a:spcPts val="0"/>
              </a:spcAft>
              <a:defRPr/>
            </a:pPr>
            <a:r>
              <a:rPr lang="ru-RU" sz="2052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329077" y="6066588"/>
            <a:ext cx="554892" cy="555211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spcAft>
                <a:spcPts val="0"/>
              </a:spcAft>
              <a:defRPr/>
            </a:pPr>
            <a:r>
              <a:rPr lang="ru-RU" sz="2394" dirty="0">
                <a:solidFill>
                  <a:schemeClr val="bg1"/>
                </a:solidFill>
                <a:latin typeface="Arial Narrow" panose="020B0606020202030204" pitchFamily="34" charset="0"/>
                <a:ea typeface="+mj-ea"/>
                <a:cs typeface="+mj-cs"/>
              </a:rPr>
              <a:t> </a:t>
            </a:r>
            <a:r>
              <a:rPr lang="ru-RU" sz="2394" dirty="0" smtClean="0">
                <a:solidFill>
                  <a:schemeClr val="bg1"/>
                </a:solidFill>
                <a:latin typeface="Arial Narrow" panose="020B0606020202030204" pitchFamily="34" charset="0"/>
                <a:ea typeface="+mj-ea"/>
                <a:cs typeface="+mj-cs"/>
              </a:rPr>
              <a:t>4</a:t>
            </a:r>
            <a:endParaRPr lang="ru-RU" sz="2394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591735" y="859784"/>
            <a:ext cx="3632898" cy="723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7738" y="4731505"/>
            <a:ext cx="2874142" cy="1490150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8081" y="4653136"/>
            <a:ext cx="2866811" cy="1516620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1" name="Заголовок 8"/>
          <p:cNvSpPr>
            <a:spLocks noGrp="1"/>
          </p:cNvSpPr>
          <p:nvPr>
            <p:ph type="title"/>
          </p:nvPr>
        </p:nvSpPr>
        <p:spPr>
          <a:xfrm>
            <a:off x="654965" y="158872"/>
            <a:ext cx="8169344" cy="644646"/>
          </a:xfrm>
        </p:spPr>
        <p:txBody>
          <a:bodyPr/>
          <a:lstStyle/>
          <a:p>
            <a:r>
              <a:rPr lang="ru-RU" sz="1800" cap="all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                                 ЗАПОЛНЕНИЕ ПОЛЕЙ ПЛАТЕЖНОГО ДОКУМЕНТА </a:t>
            </a:r>
            <a:endParaRPr lang="ru-RU" sz="1800" cap="all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1536" y="713424"/>
            <a:ext cx="3600400" cy="396044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106 - ОСНОВАНИЕ ПЛАТЕЖА</a:t>
            </a:r>
          </a:p>
          <a:p>
            <a:pPr defTabSz="1043056" fontAlgn="auto">
              <a:spcAft>
                <a:spcPts val="0"/>
              </a:spcAft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  (2 знака)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791943" y="620688"/>
            <a:ext cx="3814580" cy="836387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107 – НАЛОГОВЫЙ ПЕРИОД</a:t>
            </a:r>
          </a:p>
          <a:p>
            <a:pPr defTabSz="1043056" fontAlgn="auto">
              <a:spcAft>
                <a:spcPts val="0"/>
              </a:spcAft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(10 знаков: 8 – смысловые, </a:t>
            </a:r>
          </a:p>
          <a:p>
            <a:pPr defTabSz="1043056" fontAlgn="auto">
              <a:spcAft>
                <a:spcPts val="0"/>
              </a:spcAft>
            </a:pP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        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2 - разделительная точка)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24313" y="1553231"/>
            <a:ext cx="5544616" cy="374097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algn="ctr" defTabSz="1043056" fontAlgn="auto">
              <a:spcAft>
                <a:spcPts val="0"/>
              </a:spcAft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  <a:ea typeface="+mj-ea"/>
                <a:cs typeface="+mj-cs"/>
              </a:rPr>
              <a:t>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Погашение задолженности по иным документам основаниям платежа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969356" y="2241006"/>
            <a:ext cx="928219" cy="5908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ЗД</a:t>
            </a:r>
            <a:endParaRPr lang="ru-RU" sz="2400" b="1" dirty="0"/>
          </a:p>
        </p:txBody>
      </p:sp>
      <p:sp>
        <p:nvSpPr>
          <p:cNvPr id="9" name="Стрелка вниз 8"/>
          <p:cNvSpPr/>
          <p:nvPr/>
        </p:nvSpPr>
        <p:spPr>
          <a:xfrm>
            <a:off x="7263871" y="1480643"/>
            <a:ext cx="45719" cy="58020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1344309" y="1109468"/>
            <a:ext cx="72008" cy="9811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521141" y="2221288"/>
            <a:ext cx="5092351" cy="59086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/>
              <a:t>СРОК УПЛАТЫ, </a:t>
            </a:r>
            <a:r>
              <a:rPr lang="ru-RU" sz="1600" b="1" dirty="0" smtClean="0"/>
              <a:t>УСТАНОВЛЕННЫЙ В ДОКУМЕНТЕ ОСНОВАНИИ ПЛАТЕЖА</a:t>
            </a:r>
            <a:endParaRPr lang="ru-RU" sz="16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23438" y="3014954"/>
            <a:ext cx="3600400" cy="68407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108 – номер документа основания платежа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66621" y="3853480"/>
            <a:ext cx="4049395" cy="267186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schemeClr val="bg1"/>
                </a:solidFill>
              </a:rPr>
              <a:t>"</a:t>
            </a:r>
            <a:r>
              <a:rPr lang="ru-RU" sz="1600" b="1" dirty="0">
                <a:solidFill>
                  <a:schemeClr val="bg1"/>
                </a:solidFill>
              </a:rPr>
              <a:t>ПР0000000000000</a:t>
            </a:r>
            <a:r>
              <a:rPr lang="ru-RU" sz="1400" b="1" dirty="0">
                <a:solidFill>
                  <a:schemeClr val="bg1"/>
                </a:solidFill>
              </a:rPr>
              <a:t>"</a:t>
            </a:r>
            <a:r>
              <a:rPr lang="ru-RU" sz="1400" b="1" dirty="0">
                <a:solidFill>
                  <a:srgbClr val="FF0000"/>
                </a:solidFill>
              </a:rPr>
              <a:t> </a:t>
            </a:r>
            <a:r>
              <a:rPr lang="ru-RU" sz="1400" b="1" dirty="0"/>
              <a:t>- номер решения о приостановлении взыскания;</a:t>
            </a:r>
          </a:p>
          <a:p>
            <a:endParaRPr lang="ru-RU" sz="1400" b="1" dirty="0"/>
          </a:p>
          <a:p>
            <a:r>
              <a:rPr lang="ru-RU" sz="1400" b="1" dirty="0" smtClean="0"/>
              <a:t>"</a:t>
            </a:r>
            <a:r>
              <a:rPr lang="ru-RU" sz="1600" b="1" dirty="0">
                <a:solidFill>
                  <a:schemeClr val="bg1"/>
                </a:solidFill>
              </a:rPr>
              <a:t>АП0000000000000</a:t>
            </a:r>
            <a:r>
              <a:rPr lang="ru-RU" sz="1400" b="1" dirty="0"/>
              <a:t>" - номер решения о привлечении к ответственности за совершение налогового правонарушения или об отказе в привлечении к ответственности за совершение налогового правонарушения;</a:t>
            </a:r>
          </a:p>
          <a:p>
            <a:endParaRPr lang="ru-RU" sz="1400" b="1" dirty="0" smtClean="0"/>
          </a:p>
          <a:p>
            <a:r>
              <a:rPr lang="ru-RU" sz="1400" b="1" dirty="0" smtClean="0"/>
              <a:t>"</a:t>
            </a:r>
            <a:r>
              <a:rPr lang="ru-RU" sz="1600" b="1" dirty="0">
                <a:solidFill>
                  <a:schemeClr val="bg1"/>
                </a:solidFill>
              </a:rPr>
              <a:t>АР0000000000000</a:t>
            </a:r>
            <a:r>
              <a:rPr lang="ru-RU" sz="1400" b="1" dirty="0"/>
              <a:t>" - номер исполнительного документа (исполнительного производства).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296621" y="3014954"/>
            <a:ext cx="3960439" cy="68407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109 – дата документа основания платежа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(формат: </a:t>
            </a:r>
            <a:r>
              <a:rPr kumimoji="0" lang="ru-RU" b="1" i="0" u="none" strike="noStrike" kern="1200" cap="none" spc="0" normalizeH="0" baseline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день.месяц.год</a:t>
            </a: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)            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91814" y="3853480"/>
            <a:ext cx="2170051" cy="113267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Дата документа основания платежа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37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8389241" y="5892151"/>
            <a:ext cx="492766" cy="555211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spcAft>
                <a:spcPts val="0"/>
              </a:spcAft>
              <a:defRPr/>
            </a:pPr>
            <a:endParaRPr lang="ru-RU" sz="2052" dirty="0">
              <a:solidFill>
                <a:schemeClr val="bg1"/>
              </a:solidFill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389240" y="5634230"/>
            <a:ext cx="905441" cy="1027614"/>
          </a:xfrm>
          <a:prstGeom prst="rect">
            <a:avLst/>
          </a:prstGeom>
        </p:spPr>
        <p:txBody>
          <a:bodyPr wrap="none" lIns="89193" tIns="44596" rIns="89193" bIns="44596" anchor="ctr">
            <a:normAutofit/>
          </a:bodyPr>
          <a:lstStyle/>
          <a:p>
            <a:pPr defTabSz="891917" fontAlgn="auto">
              <a:spcAft>
                <a:spcPts val="0"/>
              </a:spcAft>
              <a:defRPr/>
            </a:pPr>
            <a:endParaRPr lang="ru-RU" sz="3762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519559" y="5764549"/>
            <a:ext cx="905441" cy="1027614"/>
          </a:xfrm>
          <a:prstGeom prst="rect">
            <a:avLst/>
          </a:prstGeom>
        </p:spPr>
        <p:txBody>
          <a:bodyPr wrap="none" lIns="89193" tIns="44596" rIns="89193" bIns="44596" anchor="ctr">
            <a:normAutofit/>
          </a:bodyPr>
          <a:lstStyle/>
          <a:p>
            <a:pPr defTabSz="891917" fontAlgn="auto">
              <a:spcAft>
                <a:spcPts val="0"/>
              </a:spcAft>
              <a:defRPr/>
            </a:pPr>
            <a:r>
              <a:rPr lang="ru-RU" sz="2052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329077" y="6066588"/>
            <a:ext cx="554892" cy="555211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spcAft>
                <a:spcPts val="0"/>
              </a:spcAft>
              <a:defRPr/>
            </a:pPr>
            <a:r>
              <a:rPr lang="ru-RU" sz="2394" dirty="0">
                <a:solidFill>
                  <a:schemeClr val="bg1"/>
                </a:solidFill>
                <a:latin typeface="Arial Narrow" panose="020B0606020202030204" pitchFamily="34" charset="0"/>
                <a:ea typeface="+mj-ea"/>
                <a:cs typeface="+mj-cs"/>
              </a:rPr>
              <a:t> </a:t>
            </a:r>
            <a:r>
              <a:rPr lang="ru-RU" sz="2394" dirty="0" smtClean="0">
                <a:solidFill>
                  <a:schemeClr val="bg1"/>
                </a:solidFill>
                <a:latin typeface="Arial Narrow" panose="020B0606020202030204" pitchFamily="34" charset="0"/>
                <a:ea typeface="+mj-ea"/>
                <a:cs typeface="+mj-cs"/>
              </a:rPr>
              <a:t>5</a:t>
            </a:r>
            <a:endParaRPr lang="ru-RU" sz="2394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591735" y="859784"/>
            <a:ext cx="3632898" cy="723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890847" fontAlgn="auto">
              <a:spcAft>
                <a:spcPts val="0"/>
              </a:spcAft>
              <a:defRPr/>
            </a:pPr>
            <a:endParaRPr lang="ru-RU" sz="1368" dirty="0">
              <a:solidFill>
                <a:prstClr val="black">
                  <a:lumMod val="65000"/>
                  <a:lumOff val="3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7738" y="4731505"/>
            <a:ext cx="2874142" cy="1490150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8081" y="4653136"/>
            <a:ext cx="2866811" cy="1516620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1" name="Заголовок 8"/>
          <p:cNvSpPr>
            <a:spLocks noGrp="1"/>
          </p:cNvSpPr>
          <p:nvPr>
            <p:ph type="title"/>
          </p:nvPr>
        </p:nvSpPr>
        <p:spPr>
          <a:xfrm>
            <a:off x="971599" y="332656"/>
            <a:ext cx="7519818" cy="644646"/>
          </a:xfrm>
        </p:spPr>
        <p:txBody>
          <a:bodyPr/>
          <a:lstStyle/>
          <a:p>
            <a:r>
              <a:rPr lang="ru-RU" sz="1800" cap="all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                            ЗАПОЛНЕНИЕ ПОЛЕЙ ПЛАТЕЖНОГО ДОКУМЕНТА </a:t>
            </a:r>
            <a:endParaRPr lang="ru-RU" sz="1800" cap="all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90276" y="1826448"/>
            <a:ext cx="1800200" cy="37841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endParaRPr lang="ru-RU" sz="1200" b="1" noProof="0" dirty="0" smtClean="0">
              <a:solidFill>
                <a:schemeClr val="tx1">
                  <a:lumMod val="85000"/>
                  <a:lumOff val="15000"/>
                </a:schemeClr>
              </a:solidFill>
              <a:latin typeface="Arial Narrow" panose="020B0606020202030204" pitchFamily="34" charset="0"/>
              <a:cs typeface="Times New Roman" pitchFamily="18" charset="0"/>
            </a:endParaRPr>
          </a:p>
          <a:p>
            <a:pPr defTabSz="1043056" fontAlgn="auto">
              <a:spcAft>
                <a:spcPts val="0"/>
              </a:spcAft>
            </a:pPr>
            <a:endParaRPr lang="ru-RU" sz="1200" b="1" dirty="0">
              <a:solidFill>
                <a:schemeClr val="tx1">
                  <a:lumMod val="85000"/>
                  <a:lumOff val="15000"/>
                </a:schemeClr>
              </a:solidFill>
              <a:latin typeface="Arial Narrow" panose="020B0606020202030204" pitchFamily="34" charset="0"/>
              <a:cs typeface="Times New Roman" pitchFamily="18" charset="0"/>
            </a:endParaRPr>
          </a:p>
          <a:p>
            <a:pPr defTabSz="1043056" fontAlgn="auto">
              <a:spcAft>
                <a:spcPts val="0"/>
              </a:spcAft>
            </a:pPr>
            <a:r>
              <a:rPr lang="ru-RU" sz="1200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106 - ОСНОВАНИЕ ПЛАТЕЖА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+mj-ea"/>
                <a:cs typeface="Times New Roman" pitchFamily="18" charset="0"/>
              </a:rPr>
              <a:t>  </a:t>
            </a:r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+mj-ea"/>
                <a:cs typeface="Times New Roman" pitchFamily="18" charset="0"/>
              </a:rPr>
              <a:t>(2 знака)</a:t>
            </a:r>
          </a:p>
          <a:p>
            <a:pPr defTabSz="1043056" fontAlgn="auto">
              <a:spcAft>
                <a:spcPts val="0"/>
              </a:spcAft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712457" y="1917458"/>
            <a:ext cx="1867760" cy="360039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sz="1200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107 – НАЛОГОВЫЙ </a:t>
            </a:r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ПЕРИОД </a:t>
            </a:r>
            <a:r>
              <a:rPr lang="ru-RU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                                (</a:t>
            </a:r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формат: </a:t>
            </a:r>
            <a:r>
              <a:rPr lang="ru-RU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день.месяц.год</a:t>
            </a:r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) 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83568" y="872083"/>
            <a:ext cx="7952055" cy="828725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algn="ctr" defTabSz="1043056" fontAlgn="auto">
              <a:spcAft>
                <a:spcPts val="0"/>
              </a:spcAft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  <a:ea typeface="+mj-ea"/>
                <a:cs typeface="+mj-cs"/>
              </a:rPr>
              <a:t>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Arial Narrow" pitchFamily="34" charset="0"/>
              <a:ea typeface="+mj-ea"/>
              <a:cs typeface="+mj-cs"/>
            </a:endParaRPr>
          </a:p>
          <a:p>
            <a:pPr algn="ctr" defTabSz="1043056" fontAlgn="auto">
              <a:spcAft>
                <a:spcPts val="0"/>
              </a:spcAft>
            </a:pP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Погашение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отсроченной, рассроченной, </a:t>
            </a:r>
            <a:r>
              <a:rPr lang="ru-RU" sz="1600" b="1" dirty="0" err="1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реструктурируемой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 задолженности,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приостановленной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к взысканию задолженности,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или погашение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+mj-ea"/>
                <a:cs typeface="+mj-cs"/>
              </a:rPr>
              <a:t>задолженности в ходе проведения процедур, применяемых в деле о банкротстве</a:t>
            </a:r>
          </a:p>
          <a:p>
            <a:pPr algn="ctr" defTabSz="1043056" fontAlgn="auto">
              <a:spcAft>
                <a:spcPts val="0"/>
              </a:spcAft>
            </a:pPr>
            <a:endParaRPr lang="ru-RU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457532" y="2510524"/>
            <a:ext cx="2092422" cy="96295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/>
              <a:t>"</a:t>
            </a:r>
            <a:r>
              <a:rPr lang="ru-RU" sz="1600" b="1" dirty="0" smtClean="0"/>
              <a:t>РС</a:t>
            </a:r>
            <a:r>
              <a:rPr lang="ru-RU" sz="1200" b="1" dirty="0" smtClean="0"/>
              <a:t>" - погашение </a:t>
            </a:r>
            <a:r>
              <a:rPr lang="ru-RU" sz="1200" b="1" dirty="0"/>
              <a:t>рассроченной </a:t>
            </a:r>
            <a:r>
              <a:rPr lang="ru-RU" sz="1200" b="1" dirty="0" smtClean="0"/>
              <a:t>задолженности</a:t>
            </a:r>
            <a:endParaRPr lang="ru-RU" sz="12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2706873" y="2510524"/>
            <a:ext cx="1869467" cy="9586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chemeClr val="bg1"/>
                </a:solidFill>
              </a:rPr>
              <a:t>дата уплаты части рассроченной суммы налога в соответствии с установленным графиком рассрочки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490276" y="3645024"/>
            <a:ext cx="2058521" cy="60291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/>
              <a:t>"</a:t>
            </a:r>
            <a:r>
              <a:rPr lang="ru-RU" sz="1600" b="1" dirty="0"/>
              <a:t>ОТ</a:t>
            </a:r>
            <a:r>
              <a:rPr lang="ru-RU" sz="1200" b="1" dirty="0"/>
              <a:t>" - погашение отсроченной задолженности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91434" y="4437112"/>
            <a:ext cx="2058521" cy="89545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/>
              <a:t>"</a:t>
            </a:r>
            <a:r>
              <a:rPr lang="ru-RU" sz="1600" b="1" dirty="0"/>
              <a:t>РТ</a:t>
            </a:r>
            <a:r>
              <a:rPr lang="ru-RU" sz="1200" b="1" dirty="0"/>
              <a:t>" - погашение </a:t>
            </a:r>
            <a:r>
              <a:rPr lang="ru-RU" sz="1200" b="1" dirty="0" err="1"/>
              <a:t>реструктурируемой</a:t>
            </a:r>
            <a:r>
              <a:rPr lang="ru-RU" sz="1200" b="1" dirty="0"/>
              <a:t> задолженности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91435" y="5476581"/>
            <a:ext cx="2136349" cy="104876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/>
              <a:t>"</a:t>
            </a:r>
            <a:r>
              <a:rPr lang="ru-RU" sz="1600" b="1" dirty="0" smtClean="0"/>
              <a:t>ПБ</a:t>
            </a:r>
            <a:r>
              <a:rPr lang="ru-RU" sz="1200" b="1" dirty="0" smtClean="0"/>
              <a:t>" - погашение </a:t>
            </a:r>
            <a:r>
              <a:rPr lang="ru-RU" sz="1200" b="1" dirty="0"/>
              <a:t>должником задолженности в ходе процедур, применяемых в деле о банкротстве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2716334" y="3645023"/>
            <a:ext cx="1860007" cy="60291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/>
              <a:t>дата завершения отсрочки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2716334" y="4437112"/>
            <a:ext cx="1869467" cy="89545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/>
              <a:t>дата уплаты части </a:t>
            </a:r>
            <a:r>
              <a:rPr lang="ru-RU" sz="1200" b="1" dirty="0" err="1"/>
              <a:t>реструктурируемой</a:t>
            </a:r>
            <a:r>
              <a:rPr lang="ru-RU" sz="1200" b="1" dirty="0"/>
              <a:t> задолженности в соответствии с графиком реструктуризации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2762810" y="5476581"/>
            <a:ext cx="1869467" cy="104876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 smtClean="0"/>
              <a:t>Дата завершения </a:t>
            </a:r>
            <a:r>
              <a:rPr lang="ru-RU" sz="1200" b="1" dirty="0"/>
              <a:t>процедуры, применяемой в деле о банкротстве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4756560" y="2508348"/>
            <a:ext cx="1670113" cy="96295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</a:rPr>
              <a:t>номер решения о рассрочке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4788024" y="3645024"/>
            <a:ext cx="1670113" cy="60291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</a:rPr>
              <a:t>номер решения об отсрочке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4756559" y="4437112"/>
            <a:ext cx="1670113" cy="8234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</a:rPr>
              <a:t>номер решения о реструктуризации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4788025" y="5476582"/>
            <a:ext cx="1670113" cy="104876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</a:rPr>
              <a:t>номер дела или материала, рассмотренного арбитражным судом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6696525" y="2488324"/>
            <a:ext cx="1620535" cy="909099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</a:rPr>
              <a:t>дата решения о рассрочке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91749" y="1755440"/>
            <a:ext cx="1531371" cy="68407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sz="1200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108 – номер документа основания платежа</a:t>
            </a:r>
            <a:r>
              <a:rPr kumimoji="0" lang="ru-RU" sz="1200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</a:t>
            </a:r>
            <a:endPara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588224" y="1755439"/>
            <a:ext cx="2160240" cy="68407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defTabSz="1043056" fontAlgn="auto">
              <a:spcAft>
                <a:spcPts val="0"/>
              </a:spcAft>
            </a:pPr>
            <a:r>
              <a:rPr lang="ru-RU" sz="1200" b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Поле 109 – дата документа основания платежа</a:t>
            </a:r>
            <a:r>
              <a:rPr kumimoji="0" lang="ru-RU" sz="1200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                (формат: </a:t>
            </a:r>
            <a:r>
              <a:rPr kumimoji="0" lang="ru-RU" sz="1200" b="1" i="0" u="none" strike="noStrike" kern="1200" cap="none" spc="0" normalizeH="0" baseline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день.месяц.год</a:t>
            </a:r>
            <a:r>
              <a:rPr kumimoji="0" lang="ru-RU" sz="1200" b="1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+mj-ea"/>
                <a:cs typeface="Times New Roman" pitchFamily="18" charset="0"/>
              </a:rPr>
              <a:t>)            </a:t>
            </a:r>
            <a:endPara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708542" y="5476583"/>
            <a:ext cx="1620535" cy="104876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</a:rPr>
              <a:t>дата принятия арбитражным судом решения о введении процедуры банкротства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6732240" y="4440610"/>
            <a:ext cx="1596837" cy="82344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</a:rPr>
              <a:t>дата решения о реструктуризации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6720390" y="3645024"/>
            <a:ext cx="1620535" cy="60566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</a:rPr>
              <a:t>дата решения об отсрочке</a:t>
            </a:r>
          </a:p>
        </p:txBody>
      </p:sp>
    </p:spTree>
    <p:extLst>
      <p:ext uri="{BB962C8B-B14F-4D97-AF65-F5344CB8AC3E}">
        <p14:creationId xmlns:p14="http://schemas.microsoft.com/office/powerpoint/2010/main" val="123050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1268760"/>
            <a:ext cx="5904656" cy="1152128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Номер слайда 3"/>
          <p:cNvSpPr>
            <a:spLocks noGrp="1"/>
          </p:cNvSpPr>
          <p:nvPr>
            <p:ph type="sldNum" sz="quarter" idx="10"/>
          </p:nvPr>
        </p:nvSpPr>
        <p:spPr bwMode="auto">
          <a:xfrm>
            <a:off x="8388424" y="6067141"/>
            <a:ext cx="493712" cy="6307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defTabSz="693738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defTabSz="693738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defTabSz="693738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defTabSz="693738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defTabSz="693738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defTabSz="693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defTabSz="693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defTabSz="693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defTabSz="693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72197574-4902-4C01-A7A3-38127353B2B9}" type="slidenum">
              <a:rPr lang="ru-RU" altLang="ru-RU" smtClean="0">
                <a:solidFill>
                  <a:srgbClr val="FFFFFF"/>
                </a:solidFill>
                <a:latin typeface="Arial Narrow" panose="020B0606020202030204" pitchFamily="34" charset="0"/>
              </a:rPr>
              <a:pPr/>
              <a:t>6</a:t>
            </a:fld>
            <a:endParaRPr lang="ru-RU" altLang="ru-RU" dirty="0" smtClean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Заголовок 2"/>
          <p:cNvSpPr txBox="1">
            <a:spLocks/>
          </p:cNvSpPr>
          <p:nvPr/>
        </p:nvSpPr>
        <p:spPr bwMode="auto">
          <a:xfrm>
            <a:off x="586809" y="325358"/>
            <a:ext cx="8568951" cy="436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08" tIns="45704" rIns="91408" bIns="45704" numCol="1" anchor="t" anchorCtr="0" compatLnSpc="1">
            <a:prstTxWarp prst="textNoShape">
              <a:avLst/>
            </a:prstTxWarp>
          </a:bodyPr>
          <a:lstStyle>
            <a:lvl1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4000" b="1" kern="1200" cap="all">
                <a:solidFill>
                  <a:srgbClr val="005AA9"/>
                </a:solidFill>
                <a:latin typeface="+mj-lt"/>
                <a:ea typeface="+mj-ea"/>
                <a:cs typeface="+mj-cs"/>
              </a:defRPr>
            </a:lvl1pPr>
            <a:lvl2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2pPr>
            <a:lvl3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3pPr>
            <a:lvl4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4pPr>
            <a:lvl5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5pPr>
            <a:lvl6pPr marL="4572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6pPr>
            <a:lvl7pPr marL="9144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7pPr>
            <a:lvl8pPr marL="13716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8pPr>
            <a:lvl9pPr marL="18288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9pPr>
          </a:lstStyle>
          <a:p>
            <a:pPr defTabSz="1043056">
              <a:lnSpc>
                <a:spcPct val="100000"/>
              </a:lnSpc>
            </a:pPr>
            <a:r>
              <a:rPr lang="ru-RU" altLang="ru-RU" sz="1800" dirty="0">
                <a:latin typeface="Arial Narrow" panose="020B0606020202030204" pitchFamily="34" charset="0"/>
                <a:cs typeface="Times New Roman" pitchFamily="18" charset="0"/>
              </a:rPr>
              <a:t>Исполнение обязанности по уплате налога, сбора, страховых взносов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70423" y="764704"/>
            <a:ext cx="2808312" cy="113912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Пункт 1 статьи 45 НК РФ Налогоплательщик обязан самостоятельно исполнить обязанность по уплате налога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499992" y="764704"/>
            <a:ext cx="4032448" cy="79208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Правила заполнения платежных документов регламентированы Приказом Минфина России от 12.11.2013 № 107н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3563888" y="1412776"/>
            <a:ext cx="86409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67544" y="2425472"/>
            <a:ext cx="2935195" cy="2880320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chemeClr val="tx1"/>
                </a:solidFill>
              </a:rPr>
              <a:t>Подпункт 4 пункта 4 статьи 45 НК РФ </a:t>
            </a:r>
          </a:p>
          <a:p>
            <a:r>
              <a:rPr lang="ru-RU" sz="1400" dirty="0" smtClean="0">
                <a:solidFill>
                  <a:schemeClr val="tx1"/>
                </a:solidFill>
              </a:rPr>
              <a:t>Обязанность по уплате налога не признается исполненной в случае:</a:t>
            </a:r>
          </a:p>
          <a:p>
            <a:pPr marL="285750" indent="-285750" algn="just">
              <a:buFontTx/>
              <a:buChar char="-"/>
            </a:pPr>
            <a:r>
              <a:rPr lang="ru-RU" sz="1400" dirty="0" smtClean="0">
                <a:solidFill>
                  <a:schemeClr val="tx1"/>
                </a:solidFill>
              </a:rPr>
              <a:t>неправильного указания номера счета ФК,</a:t>
            </a:r>
          </a:p>
          <a:p>
            <a:pPr marL="285750" indent="-285750" algn="just">
              <a:buFontTx/>
              <a:buChar char="-"/>
            </a:pPr>
            <a:r>
              <a:rPr lang="ru-RU" sz="1400" dirty="0" smtClean="0">
                <a:solidFill>
                  <a:schemeClr val="tx1"/>
                </a:solidFill>
              </a:rPr>
              <a:t>наименования банка получателя, 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повлекшего не перечисление суммы налога в бюджетную систему РФ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2006001" y="1970584"/>
            <a:ext cx="45719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53723" y="1914025"/>
            <a:ext cx="3816424" cy="9144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Пункт 7 статьи 45 НК РФ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При обнаружении ошибки в платежном документе, не повлекшей не перечисление суммы налога в бюджет: 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6516216" y="1592141"/>
            <a:ext cx="45719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563888" y="3212976"/>
            <a:ext cx="2376264" cy="25202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</a:rPr>
              <a:t>Налогоплательщик вправе     </a:t>
            </a:r>
            <a:r>
              <a:rPr lang="ru-RU" sz="1200" dirty="0" smtClean="0">
                <a:solidFill>
                  <a:srgbClr val="FF0000"/>
                </a:solidFill>
              </a:rPr>
              <a:t>в течение 3 лет с даты перечисления платежа </a:t>
            </a:r>
            <a:r>
              <a:rPr lang="ru-RU" sz="1200" dirty="0" smtClean="0">
                <a:solidFill>
                  <a:schemeClr val="tx1"/>
                </a:solidFill>
              </a:rPr>
              <a:t>представить в налоговый орган по месту учета заявление об уточнении платежа и уточнить:</a:t>
            </a:r>
          </a:p>
          <a:p>
            <a:pPr marL="285750" indent="-285750">
              <a:buFontTx/>
              <a:buChar char="-"/>
            </a:pPr>
            <a:r>
              <a:rPr lang="ru-RU" sz="1200" dirty="0" smtClean="0">
                <a:solidFill>
                  <a:schemeClr val="tx1"/>
                </a:solidFill>
              </a:rPr>
              <a:t>основание платежа;</a:t>
            </a:r>
          </a:p>
          <a:p>
            <a:pPr marL="285750" indent="-285750">
              <a:buFontTx/>
              <a:buChar char="-"/>
            </a:pPr>
            <a:r>
              <a:rPr lang="ru-RU" sz="1200" dirty="0" smtClean="0">
                <a:solidFill>
                  <a:schemeClr val="tx1"/>
                </a:solidFill>
              </a:rPr>
              <a:t>тип и принадлежность платежа;</a:t>
            </a:r>
          </a:p>
          <a:p>
            <a:pPr marL="285750" indent="-285750">
              <a:buFontTx/>
              <a:buChar char="-"/>
            </a:pPr>
            <a:r>
              <a:rPr lang="ru-RU" sz="1200" dirty="0" smtClean="0">
                <a:solidFill>
                  <a:schemeClr val="tx1"/>
                </a:solidFill>
              </a:rPr>
              <a:t>налоговый период;</a:t>
            </a:r>
          </a:p>
          <a:p>
            <a:pPr marL="285750" indent="-285750">
              <a:buFontTx/>
              <a:buChar char="-"/>
            </a:pPr>
            <a:r>
              <a:rPr lang="ru-RU" sz="1200" dirty="0" smtClean="0">
                <a:solidFill>
                  <a:schemeClr val="tx1"/>
                </a:solidFill>
              </a:rPr>
              <a:t>статус плательщика;</a:t>
            </a:r>
          </a:p>
          <a:p>
            <a:pPr marL="285750" indent="-285750">
              <a:buFontTx/>
              <a:buChar char="-"/>
            </a:pPr>
            <a:r>
              <a:rPr lang="ru-RU" sz="1200" dirty="0" smtClean="0">
                <a:solidFill>
                  <a:schemeClr val="tx1"/>
                </a:solidFill>
              </a:rPr>
              <a:t>счет ФК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156176" y="3212976"/>
            <a:ext cx="2160240" cy="25202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Налоговый орган вправе самостоятельно </a:t>
            </a:r>
            <a:r>
              <a:rPr lang="ru-RU" sz="1200" dirty="0" smtClean="0">
                <a:solidFill>
                  <a:srgbClr val="FF0000"/>
                </a:solidFill>
              </a:rPr>
              <a:t>в </a:t>
            </a:r>
            <a:r>
              <a:rPr lang="ru-RU" sz="1200" dirty="0">
                <a:solidFill>
                  <a:srgbClr val="FF0000"/>
                </a:solidFill>
              </a:rPr>
              <a:t>течение 3 лет с даты перечисления платежа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smtClean="0">
                <a:solidFill>
                  <a:schemeClr val="tx1"/>
                </a:solidFill>
              </a:rPr>
              <a:t>принимать решение об уточнении платежа   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flipH="1">
            <a:off x="5004048" y="2828425"/>
            <a:ext cx="792088" cy="3125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6804248" y="2828425"/>
            <a:ext cx="864096" cy="3125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Скругленный прямоугольник 33"/>
          <p:cNvSpPr/>
          <p:nvPr/>
        </p:nvSpPr>
        <p:spPr>
          <a:xfrm>
            <a:off x="3563888" y="6008712"/>
            <a:ext cx="4752528" cy="4572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Решение об уточнении платежа принимается в случаях, если уточнение не повлечет возникновение недоимки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45" name="Стрелка вниз 44"/>
          <p:cNvSpPr/>
          <p:nvPr/>
        </p:nvSpPr>
        <p:spPr>
          <a:xfrm>
            <a:off x="7308304" y="5750055"/>
            <a:ext cx="72008" cy="2034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Стрелка вниз 46"/>
          <p:cNvSpPr/>
          <p:nvPr/>
        </p:nvSpPr>
        <p:spPr>
          <a:xfrm>
            <a:off x="4752020" y="5750055"/>
            <a:ext cx="45719" cy="2034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65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612305" y="284219"/>
            <a:ext cx="8177592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193" tIns="45596" rIns="91193" bIns="45596"/>
          <a:lstStyle/>
          <a:p>
            <a:pPr algn="ctr" defTabSz="1039552">
              <a:lnSpc>
                <a:spcPts val="2399"/>
              </a:lnSpc>
            </a:pPr>
            <a:r>
              <a:rPr lang="ru-RU" altLang="ru-RU" b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ВИДЫ ОШИБОК ПРИ ЗАПОЛНЕНИИ ПЛАТЕЖНЫХ ДОКУМЕНТОВ</a:t>
            </a:r>
            <a:endParaRPr lang="ru-RU" altLang="ru-RU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63" name="TextBox 52"/>
          <p:cNvSpPr txBox="1">
            <a:spLocks noChangeArrowheads="1"/>
          </p:cNvSpPr>
          <p:nvPr/>
        </p:nvSpPr>
        <p:spPr bwMode="auto">
          <a:xfrm rot="10800000" flipV="1">
            <a:off x="384931" y="6061830"/>
            <a:ext cx="1101725" cy="423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193" tIns="45596" rIns="91193" bIns="45596" anchor="ctr"/>
          <a:lstStyle/>
          <a:p>
            <a:pPr algn="ctr" defTabSz="910996"/>
            <a:endParaRPr lang="ru-RU" b="1" dirty="0">
              <a:solidFill>
                <a:srgbClr val="595959"/>
              </a:solidFill>
              <a:latin typeface="Arial Narrow" pitchFamily="34" charset="0"/>
            </a:endParaRPr>
          </a:p>
        </p:txBody>
      </p:sp>
      <p:sp>
        <p:nvSpPr>
          <p:cNvPr id="65" name="TextBox 52"/>
          <p:cNvSpPr txBox="1">
            <a:spLocks noChangeArrowheads="1"/>
          </p:cNvSpPr>
          <p:nvPr/>
        </p:nvSpPr>
        <p:spPr bwMode="auto">
          <a:xfrm rot="10800000" flipV="1">
            <a:off x="1606037" y="4343348"/>
            <a:ext cx="1101725" cy="423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193" tIns="45596" rIns="91193" bIns="45596" anchor="ctr"/>
          <a:lstStyle/>
          <a:p>
            <a:pPr algn="ctr" defTabSz="910996"/>
            <a:endParaRPr lang="ru-RU" b="1" dirty="0">
              <a:solidFill>
                <a:srgbClr val="595959"/>
              </a:solidFill>
              <a:latin typeface="Arial Narrow" pitchFamily="34" charset="0"/>
            </a:endParaRPr>
          </a:p>
        </p:txBody>
      </p:sp>
      <p:sp>
        <p:nvSpPr>
          <p:cNvPr id="72" name="TextBox 52"/>
          <p:cNvSpPr txBox="1">
            <a:spLocks noChangeArrowheads="1"/>
          </p:cNvSpPr>
          <p:nvPr/>
        </p:nvSpPr>
        <p:spPr bwMode="auto">
          <a:xfrm rot="10800000" flipV="1">
            <a:off x="4483039" y="4349160"/>
            <a:ext cx="1101725" cy="423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193" tIns="45596" rIns="91193" bIns="45596" anchor="ctr"/>
          <a:lstStyle/>
          <a:p>
            <a:pPr algn="ctr" defTabSz="910996"/>
            <a:endParaRPr lang="ru-RU" b="1" dirty="0">
              <a:solidFill>
                <a:srgbClr val="595959"/>
              </a:solidFill>
              <a:latin typeface="Arial Narrow" pitchFamily="34" charset="0"/>
            </a:endParaRPr>
          </a:p>
        </p:txBody>
      </p:sp>
      <p:sp>
        <p:nvSpPr>
          <p:cNvPr id="76" name="TextBox 52"/>
          <p:cNvSpPr txBox="1">
            <a:spLocks noChangeArrowheads="1"/>
          </p:cNvSpPr>
          <p:nvPr/>
        </p:nvSpPr>
        <p:spPr bwMode="auto">
          <a:xfrm rot="10800000" flipV="1">
            <a:off x="6640350" y="4031191"/>
            <a:ext cx="1101725" cy="423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193" tIns="45596" rIns="91193" bIns="45596" anchor="ctr"/>
          <a:lstStyle/>
          <a:p>
            <a:pPr algn="ctr" defTabSz="910996"/>
            <a:endParaRPr lang="ru-RU" b="1" dirty="0">
              <a:solidFill>
                <a:srgbClr val="595959"/>
              </a:solidFill>
              <a:latin typeface="Arial Narrow" pitchFamily="34" charset="0"/>
            </a:endParaRPr>
          </a:p>
        </p:txBody>
      </p:sp>
      <p:sp>
        <p:nvSpPr>
          <p:cNvPr id="78" name="TextBox 52"/>
          <p:cNvSpPr txBox="1">
            <a:spLocks noChangeArrowheads="1"/>
          </p:cNvSpPr>
          <p:nvPr/>
        </p:nvSpPr>
        <p:spPr bwMode="auto">
          <a:xfrm rot="10800000" flipV="1">
            <a:off x="7263410" y="6069718"/>
            <a:ext cx="1101725" cy="423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193" tIns="45596" rIns="91193" bIns="45596" anchor="ctr"/>
          <a:lstStyle/>
          <a:p>
            <a:pPr algn="ctr" defTabSz="910996"/>
            <a:endParaRPr lang="ru-RU" b="1" dirty="0">
              <a:solidFill>
                <a:srgbClr val="595959"/>
              </a:solidFill>
              <a:latin typeface="Arial Narrow" pitchFamily="34" charset="0"/>
            </a:endParaRPr>
          </a:p>
        </p:txBody>
      </p:sp>
      <p:sp>
        <p:nvSpPr>
          <p:cNvPr id="79" name="TextBox 52"/>
          <p:cNvSpPr txBox="1">
            <a:spLocks noChangeArrowheads="1"/>
          </p:cNvSpPr>
          <p:nvPr/>
        </p:nvSpPr>
        <p:spPr bwMode="auto">
          <a:xfrm rot="10800000" flipV="1">
            <a:off x="7291242" y="4343348"/>
            <a:ext cx="1101725" cy="423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193" tIns="45596" rIns="91193" bIns="45596" anchor="ctr"/>
          <a:lstStyle/>
          <a:p>
            <a:pPr algn="ctr" defTabSz="910996"/>
            <a:endParaRPr lang="ru-RU" b="1" dirty="0">
              <a:solidFill>
                <a:srgbClr val="595959"/>
              </a:solidFill>
              <a:latin typeface="Arial Narrow" pitchFamily="34" charset="0"/>
            </a:endParaRPr>
          </a:p>
        </p:txBody>
      </p:sp>
      <p:sp>
        <p:nvSpPr>
          <p:cNvPr id="88" name="TextBox 52"/>
          <p:cNvSpPr txBox="1">
            <a:spLocks noChangeArrowheads="1"/>
          </p:cNvSpPr>
          <p:nvPr/>
        </p:nvSpPr>
        <p:spPr bwMode="auto">
          <a:xfrm rot="10800000" flipV="1">
            <a:off x="4701102" y="4604591"/>
            <a:ext cx="1101725" cy="423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193" tIns="45596" rIns="91193" bIns="45596" anchor="ctr"/>
          <a:lstStyle/>
          <a:p>
            <a:pPr algn="ctr" defTabSz="910996"/>
            <a:endParaRPr lang="ru-RU" b="1" dirty="0">
              <a:solidFill>
                <a:srgbClr val="595959"/>
              </a:solidFill>
              <a:latin typeface="Arial Narrow" pitchFamily="34" charset="0"/>
            </a:endParaRPr>
          </a:p>
        </p:txBody>
      </p:sp>
      <p:sp>
        <p:nvSpPr>
          <p:cNvPr id="89" name="TextBox 52"/>
          <p:cNvSpPr txBox="1">
            <a:spLocks noChangeArrowheads="1"/>
          </p:cNvSpPr>
          <p:nvPr/>
        </p:nvSpPr>
        <p:spPr bwMode="auto">
          <a:xfrm rot="10800000" flipV="1">
            <a:off x="7342854" y="4619220"/>
            <a:ext cx="1101725" cy="423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193" tIns="45596" rIns="91193" bIns="45596" anchor="ctr"/>
          <a:lstStyle/>
          <a:p>
            <a:pPr algn="ctr" defTabSz="910996"/>
            <a:endParaRPr lang="ru-RU" b="1" dirty="0">
              <a:solidFill>
                <a:srgbClr val="595959"/>
              </a:solidFill>
              <a:latin typeface="Arial Narrow" pitchFamily="34" charset="0"/>
            </a:endParaRPr>
          </a:p>
        </p:txBody>
      </p:sp>
      <p:sp>
        <p:nvSpPr>
          <p:cNvPr id="18" name="Номер слайда 3"/>
          <p:cNvSpPr>
            <a:spLocks noGrp="1"/>
          </p:cNvSpPr>
          <p:nvPr>
            <p:ph type="sldNum" sz="quarter" idx="10"/>
          </p:nvPr>
        </p:nvSpPr>
        <p:spPr bwMode="auto">
          <a:xfrm>
            <a:off x="8388424" y="6067141"/>
            <a:ext cx="493712" cy="6307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defTabSz="693738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defTabSz="693738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defTabSz="693738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defTabSz="693738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defTabSz="693738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defTabSz="693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defTabSz="693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defTabSz="693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defTabSz="6937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72197574-4902-4C01-A7A3-38127353B2B9}" type="slidenum">
              <a:rPr lang="ru-RU" altLang="ru-RU" sz="2100" smtClean="0">
                <a:solidFill>
                  <a:srgbClr val="FFFFFF"/>
                </a:solidFill>
              </a:rPr>
              <a:pPr/>
              <a:t>7</a:t>
            </a:fld>
            <a:endParaRPr lang="ru-RU" altLang="ru-RU" sz="2100" dirty="0" smtClean="0">
              <a:solidFill>
                <a:srgbClr val="FFFFFF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735950" y="620688"/>
            <a:ext cx="3836050" cy="6480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Ошибки, в результате которых принимается решение об уточнении платежа, </a:t>
            </a:r>
            <a:r>
              <a:rPr lang="ru-RU" sz="1400" dirty="0" smtClean="0">
                <a:solidFill>
                  <a:srgbClr val="FF0000"/>
                </a:solidFill>
              </a:rPr>
              <a:t>с направлением на исполнение в ОФК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082890" y="651172"/>
            <a:ext cx="3639844" cy="6175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Ошибки, в результате которых принимается решение об уточнении платежа, </a:t>
            </a:r>
            <a:r>
              <a:rPr lang="ru-RU" sz="1400" dirty="0" smtClean="0">
                <a:solidFill>
                  <a:srgbClr val="FF0000"/>
                </a:solidFill>
              </a:rPr>
              <a:t>без направления на исполнение в ОФК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35950" y="1633290"/>
            <a:ext cx="3836050" cy="18243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0000"/>
                </a:solidFill>
              </a:rPr>
              <a:t>1.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400" dirty="0" smtClean="0">
                <a:solidFill>
                  <a:srgbClr val="FF0000"/>
                </a:solidFill>
              </a:rPr>
              <a:t>В структуре кода КБК </a:t>
            </a:r>
            <a:r>
              <a:rPr lang="ru-RU" sz="1400" dirty="0" smtClean="0">
                <a:solidFill>
                  <a:schemeClr val="tx1"/>
                </a:solidFill>
              </a:rPr>
              <a:t>(поле 104):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Указание несуществующих кодов вида дохода бюджетов, который состоит из 10 разрядов и включает:</a:t>
            </a:r>
          </a:p>
          <a:p>
            <a:r>
              <a:rPr lang="ru-RU" sz="1200" dirty="0">
                <a:solidFill>
                  <a:schemeClr val="tx1"/>
                </a:solidFill>
              </a:rPr>
              <a:t>- 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>
                <a:solidFill>
                  <a:schemeClr val="tx1"/>
                </a:solidFill>
              </a:rPr>
              <a:t>группу и подгруппу доходов </a:t>
            </a:r>
            <a:r>
              <a:rPr lang="ru-RU" sz="1200" dirty="0" smtClean="0">
                <a:solidFill>
                  <a:schemeClr val="tx1"/>
                </a:solidFill>
              </a:rPr>
              <a:t>(</a:t>
            </a:r>
            <a:r>
              <a:rPr lang="ru-RU" sz="1200" dirty="0">
                <a:solidFill>
                  <a:schemeClr val="tx1"/>
                </a:solidFill>
              </a:rPr>
              <a:t>4-6 разряд КБК);</a:t>
            </a:r>
          </a:p>
          <a:p>
            <a:r>
              <a:rPr lang="ru-RU" sz="1200" dirty="0" smtClean="0">
                <a:solidFill>
                  <a:schemeClr val="tx1"/>
                </a:solidFill>
              </a:rPr>
              <a:t>- </a:t>
            </a:r>
            <a:r>
              <a:rPr lang="ru-RU" sz="1200" dirty="0">
                <a:solidFill>
                  <a:schemeClr val="tx1"/>
                </a:solidFill>
              </a:rPr>
              <a:t>статью и подстатью доходов - (7 - 11 разряды КБК</a:t>
            </a:r>
            <a:r>
              <a:rPr lang="ru-RU" sz="1200" dirty="0" smtClean="0">
                <a:solidFill>
                  <a:schemeClr val="tx1"/>
                </a:solidFill>
              </a:rPr>
              <a:t>); </a:t>
            </a:r>
            <a:r>
              <a:rPr lang="ru-RU" sz="1200" dirty="0">
                <a:solidFill>
                  <a:schemeClr val="tx1"/>
                </a:solidFill>
              </a:rPr>
              <a:t>- элемент доходов - (12 - 13 разряды КБК).</a:t>
            </a:r>
          </a:p>
          <a:p>
            <a:r>
              <a:rPr lang="ru-RU" sz="1200" dirty="0" smtClean="0">
                <a:solidFill>
                  <a:schemeClr val="tx1"/>
                </a:solidFill>
              </a:rPr>
              <a:t>• Ошибки </a:t>
            </a:r>
            <a:r>
              <a:rPr lang="ru-RU" sz="1200" dirty="0">
                <a:solidFill>
                  <a:schemeClr val="tx1"/>
                </a:solidFill>
              </a:rPr>
              <a:t>в коде подвида доходов (14-17 разряды КБК)</a:t>
            </a:r>
          </a:p>
          <a:p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46400" y="3753851"/>
            <a:ext cx="3836050" cy="409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rgbClr val="FF0000"/>
                </a:solidFill>
              </a:rPr>
              <a:t>2. В коде ОКТМО </a:t>
            </a:r>
            <a:r>
              <a:rPr lang="ru-RU" sz="1200" dirty="0" smtClean="0">
                <a:solidFill>
                  <a:schemeClr val="tx1"/>
                </a:solidFill>
              </a:rPr>
              <a:t>муниципального образования (поле 105) 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73986" y="4426895"/>
            <a:ext cx="3862005" cy="12961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rgbClr val="FF0000"/>
                </a:solidFill>
              </a:rPr>
              <a:t>3. Неправильное </a:t>
            </a:r>
            <a:r>
              <a:rPr lang="ru-RU" sz="1400" dirty="0">
                <a:solidFill>
                  <a:srgbClr val="FF0000"/>
                </a:solidFill>
              </a:rPr>
              <a:t>указание </a:t>
            </a:r>
            <a:r>
              <a:rPr lang="ru-RU" sz="1400" dirty="0" smtClean="0">
                <a:solidFill>
                  <a:srgbClr val="FF0000"/>
                </a:solidFill>
              </a:rPr>
              <a:t>«</a:t>
            </a:r>
            <a:r>
              <a:rPr lang="ru-RU" sz="1400" dirty="0">
                <a:solidFill>
                  <a:srgbClr val="FF0000"/>
                </a:solidFill>
              </a:rPr>
              <a:t>ИНН получателя платежа</a:t>
            </a:r>
            <a:r>
              <a:rPr lang="ru-RU" sz="1400" dirty="0" smtClean="0">
                <a:solidFill>
                  <a:srgbClr val="FF0000"/>
                </a:solidFill>
              </a:rPr>
              <a:t>» (поле 61) и «КПП </a:t>
            </a:r>
            <a:r>
              <a:rPr lang="ru-RU" sz="1400" dirty="0">
                <a:solidFill>
                  <a:srgbClr val="FF0000"/>
                </a:solidFill>
              </a:rPr>
              <a:t>получателя платежа</a:t>
            </a:r>
            <a:r>
              <a:rPr lang="ru-RU" sz="1400" dirty="0" smtClean="0">
                <a:solidFill>
                  <a:srgbClr val="FF0000"/>
                </a:solidFill>
              </a:rPr>
              <a:t>» (поле 103), </a:t>
            </a:r>
            <a:r>
              <a:rPr lang="ru-RU" sz="1200" dirty="0" smtClean="0">
                <a:solidFill>
                  <a:schemeClr val="tx1"/>
                </a:solidFill>
              </a:rPr>
              <a:t>подлежат </a:t>
            </a:r>
            <a:r>
              <a:rPr lang="ru-RU" sz="1200" dirty="0">
                <a:solidFill>
                  <a:schemeClr val="tx1"/>
                </a:solidFill>
              </a:rPr>
              <a:t>уточнению в случае, если </a:t>
            </a:r>
            <a:r>
              <a:rPr lang="ru-RU" sz="1200" dirty="0" smtClean="0">
                <a:solidFill>
                  <a:schemeClr val="tx1"/>
                </a:solidFill>
              </a:rPr>
              <a:t>плательщик является </a:t>
            </a:r>
            <a:r>
              <a:rPr lang="ru-RU" sz="1200" dirty="0">
                <a:solidFill>
                  <a:schemeClr val="tx1"/>
                </a:solidFill>
              </a:rPr>
              <a:t>плательщиком </a:t>
            </a:r>
            <a:r>
              <a:rPr lang="ru-RU" sz="1200" dirty="0" smtClean="0">
                <a:solidFill>
                  <a:schemeClr val="tx1"/>
                </a:solidFill>
              </a:rPr>
              <a:t>налога на </a:t>
            </a:r>
            <a:r>
              <a:rPr lang="ru-RU" sz="1200" dirty="0">
                <a:solidFill>
                  <a:schemeClr val="tx1"/>
                </a:solidFill>
              </a:rPr>
              <a:t>территории данного субъекта РФ, но не состоит на учете в указанном </a:t>
            </a:r>
            <a:r>
              <a:rPr lang="ru-RU" sz="1200" dirty="0" smtClean="0">
                <a:solidFill>
                  <a:schemeClr val="tx1"/>
                </a:solidFill>
              </a:rPr>
              <a:t>НО.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045903" y="1633290"/>
            <a:ext cx="3639844" cy="27158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chemeClr val="tx1"/>
                </a:solidFill>
              </a:rPr>
              <a:t>• уточнения </a:t>
            </a:r>
            <a:r>
              <a:rPr lang="ru-RU" sz="1400" dirty="0">
                <a:solidFill>
                  <a:schemeClr val="tx1"/>
                </a:solidFill>
              </a:rPr>
              <a:t>ИНН и КПП плательщика (поля 60 и 102), в случае если налогоплательщик состоит на учете в данном налоговом органе и правильно указал значения в полях 61 «ИНН получателя платежа» и 103 «КПП получателя платежа»;</a:t>
            </a:r>
          </a:p>
          <a:p>
            <a:r>
              <a:rPr lang="ru-RU" sz="1400" dirty="0" smtClean="0">
                <a:solidFill>
                  <a:schemeClr val="tx1"/>
                </a:solidFill>
              </a:rPr>
              <a:t>• статуса </a:t>
            </a:r>
            <a:r>
              <a:rPr lang="ru-RU" sz="1400" dirty="0">
                <a:solidFill>
                  <a:schemeClr val="tx1"/>
                </a:solidFill>
              </a:rPr>
              <a:t>плательщика (поле 101);</a:t>
            </a:r>
          </a:p>
          <a:p>
            <a:r>
              <a:rPr lang="ru-RU" sz="1400" dirty="0" smtClean="0">
                <a:solidFill>
                  <a:schemeClr val="tx1"/>
                </a:solidFill>
              </a:rPr>
              <a:t>• основания </a:t>
            </a:r>
            <a:r>
              <a:rPr lang="ru-RU" sz="1400" dirty="0">
                <a:solidFill>
                  <a:schemeClr val="tx1"/>
                </a:solidFill>
              </a:rPr>
              <a:t>платежа (поле 106);</a:t>
            </a:r>
          </a:p>
          <a:p>
            <a:r>
              <a:rPr lang="ru-RU" sz="1400" dirty="0" smtClean="0">
                <a:solidFill>
                  <a:schemeClr val="tx1"/>
                </a:solidFill>
              </a:rPr>
              <a:t>• налогового </a:t>
            </a:r>
            <a:r>
              <a:rPr lang="ru-RU" sz="1400" dirty="0">
                <a:solidFill>
                  <a:schemeClr val="tx1"/>
                </a:solidFill>
              </a:rPr>
              <a:t>периода (поле 107);</a:t>
            </a:r>
          </a:p>
          <a:p>
            <a:r>
              <a:rPr lang="ru-RU" sz="1400" dirty="0" smtClean="0">
                <a:solidFill>
                  <a:schemeClr val="tx1"/>
                </a:solidFill>
              </a:rPr>
              <a:t>• номера </a:t>
            </a:r>
            <a:r>
              <a:rPr lang="ru-RU" sz="1400" dirty="0">
                <a:solidFill>
                  <a:schemeClr val="tx1"/>
                </a:solidFill>
              </a:rPr>
              <a:t>и даты </a:t>
            </a:r>
            <a:r>
              <a:rPr lang="ru-RU" sz="1400" dirty="0" smtClean="0">
                <a:solidFill>
                  <a:schemeClr val="tx1"/>
                </a:solidFill>
              </a:rPr>
              <a:t>документа основания </a:t>
            </a:r>
            <a:r>
              <a:rPr lang="ru-RU" sz="1400" dirty="0">
                <a:solidFill>
                  <a:schemeClr val="tx1"/>
                </a:solidFill>
              </a:rPr>
              <a:t>(поля 108 и 109).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04095" y="5962700"/>
            <a:ext cx="3887063" cy="62132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Временные </a:t>
            </a:r>
            <a:r>
              <a:rPr lang="ru-RU" sz="1400" dirty="0">
                <a:solidFill>
                  <a:schemeClr val="tx1"/>
                </a:solidFill>
              </a:rPr>
              <a:t>затраты для уточнения неправильно заполненного платежного документа </a:t>
            </a:r>
            <a:r>
              <a:rPr lang="ru-RU" sz="1400" dirty="0" smtClean="0">
                <a:solidFill>
                  <a:schemeClr val="tx1"/>
                </a:solidFill>
              </a:rPr>
              <a:t>составляют </a:t>
            </a:r>
            <a:r>
              <a:rPr lang="ru-RU" sz="1400" dirty="0">
                <a:solidFill>
                  <a:srgbClr val="FF0000"/>
                </a:solidFill>
              </a:rPr>
              <a:t>от </a:t>
            </a:r>
            <a:r>
              <a:rPr lang="ru-RU" sz="1400" dirty="0" smtClean="0">
                <a:solidFill>
                  <a:srgbClr val="FF0000"/>
                </a:solidFill>
              </a:rPr>
              <a:t>5 </a:t>
            </a:r>
            <a:r>
              <a:rPr lang="ru-RU" sz="1400" dirty="0">
                <a:solidFill>
                  <a:srgbClr val="FF0000"/>
                </a:solidFill>
              </a:rPr>
              <a:t>до </a:t>
            </a:r>
            <a:r>
              <a:rPr lang="ru-RU" sz="1400" dirty="0" smtClean="0">
                <a:solidFill>
                  <a:srgbClr val="FF0000"/>
                </a:solidFill>
              </a:rPr>
              <a:t>10 </a:t>
            </a:r>
            <a:r>
              <a:rPr lang="ru-RU" sz="1400" dirty="0">
                <a:solidFill>
                  <a:srgbClr val="FF0000"/>
                </a:solidFill>
              </a:rPr>
              <a:t>дней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066190" y="4674874"/>
            <a:ext cx="3259532" cy="10285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</a:rPr>
              <a:t>Временные затраты для уточнения неправильно заполненного платежного документа составляют </a:t>
            </a:r>
            <a:r>
              <a:rPr lang="ru-RU" sz="1400" dirty="0" smtClean="0">
                <a:solidFill>
                  <a:srgbClr val="FF0000"/>
                </a:solidFill>
              </a:rPr>
              <a:t>до 5 дней</a:t>
            </a:r>
            <a:endParaRPr lang="ru-RU" sz="1400" dirty="0">
              <a:solidFill>
                <a:srgbClr val="FF0000"/>
              </a:solidFill>
            </a:endParaRPr>
          </a:p>
        </p:txBody>
      </p:sp>
      <p:cxnSp>
        <p:nvCxnSpPr>
          <p:cNvPr id="16" name="Прямая со стрелкой 15"/>
          <p:cNvCxnSpPr>
            <a:stCxn id="2" idx="2"/>
            <a:endCxn id="3" idx="0"/>
          </p:cNvCxnSpPr>
          <p:nvPr/>
        </p:nvCxnSpPr>
        <p:spPr>
          <a:xfrm>
            <a:off x="2653975" y="1268760"/>
            <a:ext cx="0" cy="3645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6" idx="2"/>
          </p:cNvCxnSpPr>
          <p:nvPr/>
        </p:nvCxnSpPr>
        <p:spPr>
          <a:xfrm>
            <a:off x="2704989" y="5723039"/>
            <a:ext cx="2773" cy="1542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20" idx="2"/>
          </p:cNvCxnSpPr>
          <p:nvPr/>
        </p:nvCxnSpPr>
        <p:spPr>
          <a:xfrm>
            <a:off x="6902812" y="1268760"/>
            <a:ext cx="0" cy="2639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13" idx="2"/>
          </p:cNvCxnSpPr>
          <p:nvPr/>
        </p:nvCxnSpPr>
        <p:spPr>
          <a:xfrm>
            <a:off x="6865825" y="4349160"/>
            <a:ext cx="0" cy="2700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3" idx="2"/>
          </p:cNvCxnSpPr>
          <p:nvPr/>
        </p:nvCxnSpPr>
        <p:spPr>
          <a:xfrm>
            <a:off x="2653975" y="3457615"/>
            <a:ext cx="0" cy="2962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4" idx="2"/>
          </p:cNvCxnSpPr>
          <p:nvPr/>
        </p:nvCxnSpPr>
        <p:spPr>
          <a:xfrm>
            <a:off x="2664425" y="4162939"/>
            <a:ext cx="0" cy="186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120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8374307" cy="720080"/>
          </a:xfrm>
        </p:spPr>
        <p:txBody>
          <a:bodyPr/>
          <a:lstStyle/>
          <a:p>
            <a:pPr algn="ctr" defTabSz="1096837" fontAlgn="base">
              <a:spcAft>
                <a:spcPct val="0"/>
              </a:spcAft>
            </a:pPr>
            <a:r>
              <a:rPr lang="ru-RU" altLang="ru-RU" sz="18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ПОСЛЕДСТВИЯ НЕВЕРНОГО ОФОРМЛЕНИЯ ПЛАТЕЖНОГО ДОКУМЕНТА. </a:t>
            </a:r>
            <a:r>
              <a:rPr lang="ru-RU" altLang="ru-RU" sz="1800" dirty="0">
                <a:solidFill>
                  <a:srgbClr val="0070C0"/>
                </a:solidFill>
                <a:latin typeface="Arial Narrow" panose="020B0606020202030204" pitchFamily="34" charset="0"/>
              </a:rPr>
              <a:t/>
            </a:r>
            <a:br>
              <a:rPr lang="ru-RU" altLang="ru-RU" sz="1800" dirty="0">
                <a:solidFill>
                  <a:srgbClr val="0070C0"/>
                </a:solidFill>
                <a:latin typeface="Arial Narrow" panose="020B0606020202030204" pitchFamily="34" charset="0"/>
              </a:rPr>
            </a:br>
            <a:r>
              <a:rPr lang="ru-RU" alt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52" dirty="0" smtClean="0"/>
              <a:t> </a:t>
            </a:r>
            <a:endParaRPr lang="ru-RU" altLang="ru-RU" sz="2052" dirty="0"/>
          </a:p>
        </p:txBody>
      </p:sp>
      <p:sp>
        <p:nvSpPr>
          <p:cNvPr id="40" name="TextBox 39"/>
          <p:cNvSpPr txBox="1"/>
          <p:nvPr/>
        </p:nvSpPr>
        <p:spPr>
          <a:xfrm>
            <a:off x="815953" y="1212316"/>
            <a:ext cx="3237595" cy="985193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spcAft>
                <a:spcPts val="0"/>
              </a:spcAft>
              <a:defRPr/>
            </a:pPr>
            <a:endParaRPr lang="ru-RU" sz="2052" b="1" u="sng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89241" y="5892151"/>
            <a:ext cx="492766" cy="555211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spcAft>
                <a:spcPts val="0"/>
              </a:spcAft>
              <a:defRPr/>
            </a:pPr>
            <a:endParaRPr lang="ru-RU" sz="2052" dirty="0">
              <a:solidFill>
                <a:schemeClr val="bg1"/>
              </a:solidFill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389240" y="5634230"/>
            <a:ext cx="905441" cy="1027614"/>
          </a:xfrm>
          <a:prstGeom prst="rect">
            <a:avLst/>
          </a:prstGeom>
        </p:spPr>
        <p:txBody>
          <a:bodyPr wrap="none" lIns="89193" tIns="44596" rIns="89193" bIns="44596" anchor="ctr">
            <a:normAutofit/>
          </a:bodyPr>
          <a:lstStyle/>
          <a:p>
            <a:pPr defTabSz="891917" fontAlgn="auto">
              <a:spcAft>
                <a:spcPts val="0"/>
              </a:spcAft>
              <a:defRPr/>
            </a:pPr>
            <a:endParaRPr lang="ru-RU" sz="3762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542385" y="5399385"/>
            <a:ext cx="1908811" cy="555211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spcAft>
                <a:spcPts val="0"/>
              </a:spcAft>
              <a:defRPr/>
            </a:pPr>
            <a:endParaRPr lang="ru-RU" sz="2052" b="1" dirty="0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328047" y="5891981"/>
            <a:ext cx="554892" cy="555211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algn="ctr" defTabSz="890847" fontAlgn="auto">
              <a:lnSpc>
                <a:spcPts val="2576"/>
              </a:lnSpc>
              <a:spcAft>
                <a:spcPts val="0"/>
              </a:spcAft>
              <a:defRPr/>
            </a:pPr>
            <a:endParaRPr lang="ru-RU" altLang="ru-RU" sz="2394" dirty="0">
              <a:solidFill>
                <a:schemeClr val="bg1"/>
              </a:solidFill>
              <a:latin typeface="Arial Narrow" panose="020B0606020202030204" pitchFamily="34" charset="0"/>
              <a:ea typeface="+mj-ea"/>
              <a:cs typeface="+mj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77528" y="5768832"/>
            <a:ext cx="1292048" cy="431022"/>
          </a:xfrm>
          <a:prstGeom prst="rect">
            <a:avLst/>
          </a:prstGeom>
        </p:spPr>
        <p:txBody>
          <a:bodyPr wrap="none" lIns="89087" tIns="44544" rIns="89087" bIns="44544" anchor="ctr"/>
          <a:lstStyle/>
          <a:p>
            <a:pPr defTabSz="890847" fontAlgn="auto">
              <a:spcAft>
                <a:spcPts val="0"/>
              </a:spcAft>
              <a:defRPr/>
            </a:pPr>
            <a:endParaRPr lang="ru-RU" dirty="0" smtClean="0"/>
          </a:p>
        </p:txBody>
      </p:sp>
      <p:sp>
        <p:nvSpPr>
          <p:cNvPr id="54" name="Номер слайда 5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0ACB40-4812-4AEF-B885-BB02D028C324}" type="slidenum">
              <a:rPr lang="ru-RU" altLang="ru-RU" smtClean="0"/>
              <a:pPr>
                <a:defRPr/>
              </a:pPr>
              <a:t>8</a:t>
            </a:fld>
            <a:endParaRPr lang="ru-RU" altLang="ru-RU"/>
          </a:p>
        </p:txBody>
      </p:sp>
      <p:sp>
        <p:nvSpPr>
          <p:cNvPr id="52" name="Заголовок 2"/>
          <p:cNvSpPr txBox="1">
            <a:spLocks/>
          </p:cNvSpPr>
          <p:nvPr/>
        </p:nvSpPr>
        <p:spPr bwMode="auto">
          <a:xfrm>
            <a:off x="721985" y="1166342"/>
            <a:ext cx="7802463" cy="44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08" tIns="45704" rIns="91408" bIns="45704" numCol="1" anchor="ctr" anchorCtr="0" compatLnSpc="1">
            <a:prstTxWarp prst="textNoShape">
              <a:avLst/>
            </a:prstTxWarp>
          </a:bodyPr>
          <a:lstStyle>
            <a:lvl1pPr marL="0" marR="0" indent="0" algn="l" defTabSz="102341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5300" b="1" kern="1200">
                <a:solidFill>
                  <a:srgbClr val="005AA9"/>
                </a:solidFill>
                <a:latin typeface="+mj-lt"/>
                <a:ea typeface="+mj-ea"/>
                <a:cs typeface="+mj-cs"/>
              </a:defRPr>
            </a:lvl1pPr>
            <a:lvl2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2pPr>
            <a:lvl3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3pPr>
            <a:lvl4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4pPr>
            <a:lvl5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5pPr>
            <a:lvl6pPr marL="4572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6pPr>
            <a:lvl7pPr marL="9144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7pPr>
            <a:lvl8pPr marL="13716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8pPr>
            <a:lvl9pPr marL="18288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9pPr>
          </a:lstStyle>
          <a:p>
            <a:pPr defTabSz="1096837" fontAlgn="base">
              <a:spcAft>
                <a:spcPct val="0"/>
              </a:spcAft>
            </a:pPr>
            <a:r>
              <a:rPr lang="ru-RU" altLang="ru-RU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НЕСВОЕВРЕМЕННОЕ ОТРАЖЕНИЕ УПЛАЧЕННЫХ СУММ В РАСЧЕТАХ  С БЮДЖЕТОМ</a:t>
            </a:r>
            <a:endParaRPr lang="ru-RU" altLang="ru-RU" sz="1800" dirty="0">
              <a:solidFill>
                <a:schemeClr val="tx1"/>
              </a:solidFill>
            </a:endParaRPr>
          </a:p>
        </p:txBody>
      </p:sp>
      <p:sp>
        <p:nvSpPr>
          <p:cNvPr id="57" name="Заголовок 2"/>
          <p:cNvSpPr txBox="1">
            <a:spLocks/>
          </p:cNvSpPr>
          <p:nvPr/>
        </p:nvSpPr>
        <p:spPr bwMode="auto">
          <a:xfrm>
            <a:off x="755475" y="2060848"/>
            <a:ext cx="7802463" cy="44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08" tIns="45704" rIns="91408" bIns="45704" numCol="1" anchor="ctr" anchorCtr="0" compatLnSpc="1">
            <a:prstTxWarp prst="textNoShape">
              <a:avLst/>
            </a:prstTxWarp>
          </a:bodyPr>
          <a:lstStyle>
            <a:lvl1pPr marL="0" marR="0" indent="0" algn="l" defTabSz="102341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5300" b="1" kern="1200">
                <a:solidFill>
                  <a:srgbClr val="005AA9"/>
                </a:solidFill>
                <a:latin typeface="+mj-lt"/>
                <a:ea typeface="+mj-ea"/>
                <a:cs typeface="+mj-cs"/>
              </a:defRPr>
            </a:lvl1pPr>
            <a:lvl2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2pPr>
            <a:lvl3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3pPr>
            <a:lvl4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4pPr>
            <a:lvl5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5pPr>
            <a:lvl6pPr marL="4572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6pPr>
            <a:lvl7pPr marL="9144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7pPr>
            <a:lvl8pPr marL="13716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8pPr>
            <a:lvl9pPr marL="18288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9pPr>
          </a:lstStyle>
          <a:p>
            <a:pPr defTabSz="1096837" fontAlgn="base">
              <a:spcAft>
                <a:spcPct val="0"/>
              </a:spcAft>
            </a:pPr>
            <a:r>
              <a:rPr lang="ru-RU" altLang="ru-RU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ВОЗНИКНОВЕНИЕ НЕДОИМКИ ПО НАЛОГУ</a:t>
            </a:r>
            <a:endParaRPr lang="ru-RU" altLang="ru-RU" sz="1800" dirty="0">
              <a:solidFill>
                <a:schemeClr val="tx1"/>
              </a:solidFill>
            </a:endParaRPr>
          </a:p>
        </p:txBody>
      </p:sp>
      <p:sp>
        <p:nvSpPr>
          <p:cNvPr id="63" name="Заголовок 2"/>
          <p:cNvSpPr txBox="1">
            <a:spLocks/>
          </p:cNvSpPr>
          <p:nvPr/>
        </p:nvSpPr>
        <p:spPr bwMode="auto">
          <a:xfrm>
            <a:off x="737648" y="2879759"/>
            <a:ext cx="7802463" cy="44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08" tIns="45704" rIns="91408" bIns="45704" numCol="1" anchor="ctr" anchorCtr="0" compatLnSpc="1">
            <a:prstTxWarp prst="textNoShape">
              <a:avLst/>
            </a:prstTxWarp>
          </a:bodyPr>
          <a:lstStyle>
            <a:lvl1pPr marL="0" marR="0" indent="0" algn="l" defTabSz="102341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5300" b="1" kern="1200">
                <a:solidFill>
                  <a:srgbClr val="005AA9"/>
                </a:solidFill>
                <a:latin typeface="+mj-lt"/>
                <a:ea typeface="+mj-ea"/>
                <a:cs typeface="+mj-cs"/>
              </a:defRPr>
            </a:lvl1pPr>
            <a:lvl2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2pPr>
            <a:lvl3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3pPr>
            <a:lvl4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4pPr>
            <a:lvl5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5pPr>
            <a:lvl6pPr marL="4572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6pPr>
            <a:lvl7pPr marL="9144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7pPr>
            <a:lvl8pPr marL="13716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8pPr>
            <a:lvl9pPr marL="18288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9pPr>
          </a:lstStyle>
          <a:p>
            <a:pPr defTabSz="1096837" fontAlgn="base">
              <a:spcAft>
                <a:spcPct val="0"/>
              </a:spcAft>
            </a:pPr>
            <a:r>
              <a:rPr lang="ru-RU" altLang="ru-RU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НАЧИСЛЕНИЕ ПЕНИ </a:t>
            </a:r>
            <a:endParaRPr lang="ru-RU" altLang="ru-RU" sz="1800" dirty="0">
              <a:solidFill>
                <a:schemeClr val="tx1"/>
              </a:solidFill>
            </a:endParaRPr>
          </a:p>
        </p:txBody>
      </p:sp>
      <p:sp>
        <p:nvSpPr>
          <p:cNvPr id="64" name="Заголовок 2"/>
          <p:cNvSpPr txBox="1">
            <a:spLocks/>
          </p:cNvSpPr>
          <p:nvPr/>
        </p:nvSpPr>
        <p:spPr bwMode="auto">
          <a:xfrm>
            <a:off x="755476" y="3861048"/>
            <a:ext cx="7802463" cy="44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08" tIns="45704" rIns="91408" bIns="45704" numCol="1" anchor="ctr" anchorCtr="0" compatLnSpc="1">
            <a:prstTxWarp prst="textNoShape">
              <a:avLst/>
            </a:prstTxWarp>
          </a:bodyPr>
          <a:lstStyle>
            <a:lvl1pPr marL="0" marR="0" indent="0" algn="l" defTabSz="102341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5300" b="1" kern="1200">
                <a:solidFill>
                  <a:srgbClr val="005AA9"/>
                </a:solidFill>
                <a:latin typeface="+mj-lt"/>
                <a:ea typeface="+mj-ea"/>
                <a:cs typeface="+mj-cs"/>
              </a:defRPr>
            </a:lvl1pPr>
            <a:lvl2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2pPr>
            <a:lvl3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3pPr>
            <a:lvl4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4pPr>
            <a:lvl5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5pPr>
            <a:lvl6pPr marL="4572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6pPr>
            <a:lvl7pPr marL="9144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7pPr>
            <a:lvl8pPr marL="13716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8pPr>
            <a:lvl9pPr marL="18288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9pPr>
          </a:lstStyle>
          <a:p>
            <a:pPr defTabSz="1096837" fontAlgn="base">
              <a:spcAft>
                <a:spcPct val="0"/>
              </a:spcAft>
            </a:pPr>
            <a:r>
              <a:rPr lang="ru-RU" altLang="ru-RU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ИСКАЖЕНИЕ ДАННЫХ ПРИ ФОРМИРОВАНИИ СПРАВОК О СОСТОЯНИИ РАСЧЕТОВ С БЮДЖЕТОМ</a:t>
            </a:r>
            <a:endParaRPr lang="ru-RU" altLang="ru-RU" sz="1800" dirty="0">
              <a:solidFill>
                <a:schemeClr val="tx1"/>
              </a:solidFill>
            </a:endParaRPr>
          </a:p>
        </p:txBody>
      </p:sp>
      <p:sp>
        <p:nvSpPr>
          <p:cNvPr id="66" name="Заголовок 2"/>
          <p:cNvSpPr txBox="1">
            <a:spLocks/>
          </p:cNvSpPr>
          <p:nvPr/>
        </p:nvSpPr>
        <p:spPr bwMode="auto">
          <a:xfrm>
            <a:off x="770021" y="4869160"/>
            <a:ext cx="7802463" cy="44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08" tIns="45704" rIns="91408" bIns="45704" numCol="1" anchor="ctr" anchorCtr="0" compatLnSpc="1">
            <a:prstTxWarp prst="textNoShape">
              <a:avLst/>
            </a:prstTxWarp>
          </a:bodyPr>
          <a:lstStyle>
            <a:lvl1pPr marL="0" marR="0" indent="0" algn="l" defTabSz="102341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5300" b="1" kern="1200">
                <a:solidFill>
                  <a:srgbClr val="005AA9"/>
                </a:solidFill>
                <a:latin typeface="+mj-lt"/>
                <a:ea typeface="+mj-ea"/>
                <a:cs typeface="+mj-cs"/>
              </a:defRPr>
            </a:lvl1pPr>
            <a:lvl2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2pPr>
            <a:lvl3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3pPr>
            <a:lvl4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4pPr>
            <a:lvl5pPr algn="l" defTabSz="912813" rtl="0" eaLnBrk="0" fontAlgn="base" hangingPunct="0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5pPr>
            <a:lvl6pPr marL="4572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6pPr>
            <a:lvl7pPr marL="9144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7pPr>
            <a:lvl8pPr marL="13716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8pPr>
            <a:lvl9pPr marL="1828800" algn="l" defTabSz="912813" rtl="0" fontAlgn="base">
              <a:lnSpc>
                <a:spcPts val="4563"/>
              </a:lnSpc>
              <a:spcBef>
                <a:spcPct val="0"/>
              </a:spcBef>
              <a:spcAft>
                <a:spcPct val="0"/>
              </a:spcAft>
              <a:defRPr sz="3700" b="1">
                <a:solidFill>
                  <a:srgbClr val="005AA9"/>
                </a:solidFill>
                <a:latin typeface="Calibri" pitchFamily="34" charset="0"/>
              </a:defRPr>
            </a:lvl9pPr>
          </a:lstStyle>
          <a:p>
            <a:pPr defTabSz="1096837" fontAlgn="base">
              <a:spcAft>
                <a:spcPct val="0"/>
              </a:spcAft>
            </a:pPr>
            <a:r>
              <a:rPr lang="ru-RU" altLang="ru-RU" sz="1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ПРИОСТАНОВЛЕНИЕ ОПЕРАЦИЙ ПО СЧЕТАМ В БАНКАХ</a:t>
            </a:r>
            <a:endParaRPr lang="ru-RU" altLang="ru-RU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93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958E72-02E8-400F-B85E-9464852FC87A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81588" y="620688"/>
            <a:ext cx="7902316" cy="369447"/>
          </a:xfrm>
          <a:prstGeom prst="rect">
            <a:avLst/>
          </a:prstGeom>
        </p:spPr>
        <p:txBody>
          <a:bodyPr lIns="89087" tIns="44544" rIns="89087" bIns="44544" anchor="ctr">
            <a:noAutofit/>
          </a:bodyPr>
          <a:lstStyle/>
          <a:p>
            <a:pPr algn="ctr" defTabSz="1098589" fontAlgn="auto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rgbClr val="0070C0"/>
                </a:solidFill>
                <a:latin typeface="Arial Narrow" pitchFamily="34" charset="0"/>
                <a:ea typeface="+mj-ea"/>
                <a:cs typeface="Times New Roman" pitchFamily="18" charset="0"/>
              </a:rPr>
              <a:t>РЕКВИЗИТЫ УПЛАТЫ НАЛОГОВ НА САЙТЕ.</a:t>
            </a:r>
            <a:endParaRPr lang="ru-RU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1768475"/>
            <a:ext cx="8023225" cy="332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624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_FNS2012_A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104306" tIns="52153" rIns="104306" bIns="52153" rtlCol="0" anchor="ctr">
        <a:normAutofit/>
      </a:bodyPr>
      <a:lstStyle>
        <a:defPPr marL="0" marR="0" indent="0" algn="l" defTabSz="1043056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4800" b="1" i="0" u="none" strike="noStrike" kern="1200" cap="none" spc="0" normalizeH="0" baseline="0" noProof="0" dirty="0" smtClean="0">
            <a:ln>
              <a:noFill/>
            </a:ln>
            <a:solidFill>
              <a:srgbClr val="005AA9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38546</TotalTime>
  <Words>1168</Words>
  <Application>Microsoft Office PowerPoint</Application>
  <PresentationFormat>Экран (4:3)</PresentationFormat>
  <Paragraphs>153</Paragraphs>
  <Slides>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Present_FNS2012_A4</vt:lpstr>
      <vt:lpstr>                                 ЗАПОЛНЕНИЕ ПОЛЕЙ ПЛАТЕЖНОГО ДОКУМЕНТА </vt:lpstr>
      <vt:lpstr>                                 ЗАПОЛНЕНИЕ ПОЛЕЙ ПЛАТЕЖНОГО ДОКУМЕНТА </vt:lpstr>
      <vt:lpstr>                                 ЗАПОЛНЕНИЕ ПОЛЕЙ ПЛАТЕЖНОГО ДОКУМЕНТА </vt:lpstr>
      <vt:lpstr>                                 ЗАПОЛНЕНИЕ ПОЛЕЙ ПЛАТЕЖНОГО ДОКУМЕНТА </vt:lpstr>
      <vt:lpstr>                            ЗАПОЛНЕНИЕ ПОЛЕЙ ПЛАТЕЖНОГО ДОКУМЕНТА </vt:lpstr>
      <vt:lpstr>Презентация PowerPoint</vt:lpstr>
      <vt:lpstr>Презентация PowerPoint</vt:lpstr>
      <vt:lpstr>ПОСЛЕДСТВИЯ НЕВЕРНОГО ОФОРМЛЕНИЯ ПЛАТЕЖНОГО ДОКУМЕНТА.    </vt:lpstr>
      <vt:lpstr>Презентация PowerPoint</vt:lpstr>
    </vt:vector>
  </TitlesOfParts>
  <Company>fns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Поступление администрируемых ФНС России доходов в консолидированный бюджет Российской Федерации по основным видам экономической деятельности по городу Москве в 2010-2011 годах (с учетом МРИ по КН ФНС России)</dc:title>
  <dc:creator>userpc</dc:creator>
  <cp:lastModifiedBy>Ширшова Елена Владиславовна</cp:lastModifiedBy>
  <cp:revision>1268</cp:revision>
  <cp:lastPrinted>2019-11-07T02:08:02Z</cp:lastPrinted>
  <dcterms:created xsi:type="dcterms:W3CDTF">2012-02-06T11:23:03Z</dcterms:created>
  <dcterms:modified xsi:type="dcterms:W3CDTF">2021-09-15T23:21:32Z</dcterms:modified>
</cp:coreProperties>
</file>