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70" r:id="rId10"/>
    <p:sldId id="262" r:id="rId11"/>
    <p:sldId id="269" r:id="rId12"/>
    <p:sldId id="260" r:id="rId13"/>
    <p:sldId id="26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5F6EFD"/>
    <a:srgbClr val="FF0000"/>
    <a:srgbClr val="94105F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7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D89C-82EA-4EBA-93C8-F50891C334F9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8A55-6943-43EE-8150-C8C9D34FD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ECAEB-E264-4A41-9627-2570228039FD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65AA3-38E0-4A23-9759-E2D69A696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7A78E-3F60-4D9D-BC5C-520B4529EED2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D7627-0A09-4931-9F9B-4668F9860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00E26-5E1F-4D03-94F7-A14640702175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CC7F3-74D7-48BA-9FF3-002AD3084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55E2-9FD7-4888-997A-44A2034A6DDA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71EE-3ED9-4295-B1A7-81E9567A3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5A145-22E0-417B-AABB-66BEA20BF34E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7A8C-D439-40A6-A839-6EFAEE0E3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52E3-F0E9-4025-8EC7-ADB05A6A672C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C381-7F40-42C0-BC1F-27C754425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EA6A1-F046-43E0-89FF-01048DC8F91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1A35-AEC8-498C-AAE3-36F33D536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5C79-C888-4CAA-9051-4D18301A1D66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0468-5C34-40B4-B937-728D33D0B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75AD-EE1A-4F0D-90CB-CCE4A8D53AD8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9AEC2-B969-487C-97F1-9232E1A1A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0F92D-FC86-4F91-8EB5-AFED5F2533EB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4127F-FCF1-4C00-BD03-E07A9210D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FCD9A-BFA2-4A1F-A81B-5319E34254BE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0BCE0B-D6C9-4EB2-BE09-443E8A0B6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95288" y="2636838"/>
            <a:ext cx="8353425" cy="158591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cap="all" dirty="0" smtClean="0">
                <a:solidFill>
                  <a:srgbClr val="C00000"/>
                </a:solidFill>
                <a:latin typeface="Univers" pitchFamily="34" charset="0"/>
              </a:rPr>
              <a:t>Новая пенсионная формула.</a:t>
            </a:r>
            <a:r>
              <a:rPr lang="ru-RU" sz="4000" b="1" cap="all" dirty="0" smtClean="0">
                <a:solidFill>
                  <a:schemeClr val="tx2"/>
                </a:solidFill>
                <a:latin typeface="Univers" pitchFamily="34" charset="0"/>
              </a:rPr>
              <a:t/>
            </a:r>
            <a:br>
              <a:rPr lang="ru-RU" sz="4000" b="1" cap="all" dirty="0" smtClean="0">
                <a:solidFill>
                  <a:schemeClr val="tx2"/>
                </a:solidFill>
                <a:latin typeface="Univers" pitchFamily="34" charset="0"/>
              </a:rPr>
            </a:br>
            <a:r>
              <a:rPr lang="ru-RU" sz="3400" b="1" cap="all" dirty="0" smtClean="0">
                <a:solidFill>
                  <a:schemeClr val="accent1"/>
                </a:solidFill>
                <a:latin typeface="Univers" pitchFamily="34" charset="0"/>
              </a:rPr>
              <a:t>Проще, чем кажется.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4288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  <a:latin typeface="Univers" pitchFamily="34" charset="0"/>
              </a:rPr>
              <a:t>Пенсионные баллы – каждый год</a:t>
            </a:r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3502025"/>
            <a:ext cx="7273925" cy="1752600"/>
          </a:xfrm>
        </p:spPr>
        <p:txBody>
          <a:bodyPr/>
          <a:lstStyle/>
          <a:p>
            <a:pPr marL="0" indent="0" algn="ctr" eaLnBrk="1" hangingPunct="1">
              <a:lnSpc>
                <a:spcPct val="20000"/>
              </a:lnSpc>
              <a:buFont typeface="Arial" charset="0"/>
              <a:buNone/>
            </a:pPr>
            <a:endParaRPr lang="ru-RU" sz="3000" b="1" smtClean="0"/>
          </a:p>
          <a:p>
            <a:pPr marL="0" indent="0" algn="ctr" eaLnBrk="1" hangingPunct="1">
              <a:lnSpc>
                <a:spcPct val="30000"/>
              </a:lnSpc>
              <a:buFont typeface="Arial" charset="0"/>
              <a:buNone/>
            </a:pPr>
            <a:r>
              <a:rPr lang="ru-RU" sz="3000" b="1" smtClean="0">
                <a:solidFill>
                  <a:srgbClr val="FF0000"/>
                </a:solidFill>
              </a:rPr>
              <a:t>Максимальное количество баллов – 10.</a:t>
            </a:r>
            <a:endParaRPr lang="ru-RU" sz="300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30000"/>
              </a:lnSpc>
              <a:buFont typeface="Arial" charset="0"/>
              <a:buNone/>
            </a:pPr>
            <a:endParaRPr lang="ru-RU" sz="300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Только с «белой» зарплаты работодатели платят взносы в Пенсионный фонд. </a:t>
            </a: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Только с «белой» зарплаты формируется ваша будущая пенсия.</a:t>
            </a:r>
          </a:p>
        </p:txBody>
      </p:sp>
      <p:sp>
        <p:nvSpPr>
          <p:cNvPr id="22531" name="Подзаголовок 2"/>
          <p:cNvSpPr>
            <a:spLocks/>
          </p:cNvSpPr>
          <p:nvPr/>
        </p:nvSpPr>
        <p:spPr bwMode="auto">
          <a:xfrm>
            <a:off x="1763713" y="2133600"/>
            <a:ext cx="56880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сумма уплаченных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>
                <a:solidFill>
                  <a:schemeClr val="tx2"/>
                </a:solidFill>
                <a:latin typeface="Univers" pitchFamily="34" charset="0"/>
              </a:rPr>
              <a:t>страховых</a:t>
            </a:r>
            <a:endParaRPr lang="ru-RU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взносов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 на страховую пенсию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endParaRPr lang="ru-RU">
              <a:latin typeface="Univers" pitchFamily="34" charset="0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сумма страховых взносов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с максимальной взносооблагаемой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заработной платы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2771775" y="2638425"/>
            <a:ext cx="3671888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6732588" y="2565400"/>
            <a:ext cx="21590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flipV="1">
            <a:off x="6732588" y="2565400"/>
            <a:ext cx="21590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Подзаголовок 2"/>
          <p:cNvSpPr>
            <a:spLocks/>
          </p:cNvSpPr>
          <p:nvPr/>
        </p:nvSpPr>
        <p:spPr bwMode="auto">
          <a:xfrm>
            <a:off x="6948488" y="2133600"/>
            <a:ext cx="12969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6000" b="1">
                <a:solidFill>
                  <a:schemeClr val="tx2"/>
                </a:solidFill>
                <a:latin typeface="Univers" pitchFamily="34" charset="0"/>
              </a:rPr>
              <a:t>10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2268538" y="2709863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2268538" y="2565400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Подзаголовок 2"/>
          <p:cNvSpPr>
            <a:spLocks/>
          </p:cNvSpPr>
          <p:nvPr/>
        </p:nvSpPr>
        <p:spPr bwMode="auto">
          <a:xfrm>
            <a:off x="-252413" y="2278063"/>
            <a:ext cx="31607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количество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пенсионных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баллов за один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год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692150"/>
            <a:ext cx="8064500" cy="5048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  <a:latin typeface="Univers" pitchFamily="34" charset="0"/>
              </a:rPr>
              <a:t>Пенсионные баллы даются не только за трудовую деятельность</a:t>
            </a:r>
          </a:p>
        </p:txBody>
      </p:sp>
      <p:pic>
        <p:nvPicPr>
          <p:cNvPr id="23554" name="Picture 4" descr="C:\Users\29017\Desktop\4еп4ыукфпск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2349500"/>
            <a:ext cx="5715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-358775" y="157956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tx2"/>
                </a:solidFill>
              </a:rPr>
              <a:t>Пенсионные баллы даются: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за каждый год отпуска по уходу за ребенком</a:t>
            </a:r>
          </a:p>
        </p:txBody>
      </p:sp>
      <p:sp>
        <p:nvSpPr>
          <p:cNvPr id="26630" name="Прямоугольник 3"/>
          <p:cNvSpPr>
            <a:spLocks noChangeArrowheads="1"/>
          </p:cNvSpPr>
          <p:nvPr/>
        </p:nvSpPr>
        <p:spPr bwMode="auto">
          <a:xfrm>
            <a:off x="1620838" y="24209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1,8 балла</a:t>
            </a:r>
          </a:p>
        </p:txBody>
      </p:sp>
      <p:sp>
        <p:nvSpPr>
          <p:cNvPr id="26631" name="Прямоугольник 12"/>
          <p:cNvSpPr>
            <a:spLocks noChangeArrowheads="1"/>
          </p:cNvSpPr>
          <p:nvPr/>
        </p:nvSpPr>
        <p:spPr bwMode="auto">
          <a:xfrm>
            <a:off x="1620838" y="28527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3,6 балла</a:t>
            </a:r>
          </a:p>
        </p:txBody>
      </p:sp>
      <p:sp>
        <p:nvSpPr>
          <p:cNvPr id="26632" name="Прямоугольник 13"/>
          <p:cNvSpPr>
            <a:spLocks noChangeArrowheads="1"/>
          </p:cNvSpPr>
          <p:nvPr/>
        </p:nvSpPr>
        <p:spPr bwMode="auto">
          <a:xfrm>
            <a:off x="1620838" y="3319463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5,4 балла</a:t>
            </a:r>
          </a:p>
        </p:txBody>
      </p:sp>
      <p:sp>
        <p:nvSpPr>
          <p:cNvPr id="26633" name="Прямоугольник 4"/>
          <p:cNvSpPr>
            <a:spLocks noChangeArrowheads="1"/>
          </p:cNvSpPr>
          <p:nvPr/>
        </p:nvSpPr>
        <p:spPr bwMode="auto">
          <a:xfrm>
            <a:off x="-107950" y="42656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за каждый год воинской службы по призыву</a:t>
            </a:r>
          </a:p>
        </p:txBody>
      </p:sp>
      <p:pic>
        <p:nvPicPr>
          <p:cNvPr id="23560" name="Picture 5" descr="C:\Users\29017\Desktop\пенс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138" y="4648200"/>
            <a:ext cx="503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Прямоугольник 16"/>
          <p:cNvSpPr>
            <a:spLocks noChangeArrowheads="1"/>
          </p:cNvSpPr>
          <p:nvPr/>
        </p:nvSpPr>
        <p:spPr bwMode="auto">
          <a:xfrm>
            <a:off x="1585913" y="4757738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1,8 балла</a:t>
            </a:r>
          </a:p>
        </p:txBody>
      </p:sp>
      <p:sp>
        <p:nvSpPr>
          <p:cNvPr id="26636" name="Прямоугольник 17"/>
          <p:cNvSpPr>
            <a:spLocks noChangeArrowheads="1"/>
          </p:cNvSpPr>
          <p:nvPr/>
        </p:nvSpPr>
        <p:spPr bwMode="auto">
          <a:xfrm>
            <a:off x="-358775" y="52514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за каждый год ухода за инвалидами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 группы, детьми-инвалидами, лицами старше 80 лет</a:t>
            </a:r>
          </a:p>
        </p:txBody>
      </p:sp>
      <p:pic>
        <p:nvPicPr>
          <p:cNvPr id="23563" name="Picture 6" descr="C:\Users\29017\Desktop\фыв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3138" y="6043613"/>
            <a:ext cx="6651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Прямоугольник 19"/>
          <p:cNvSpPr>
            <a:spLocks noChangeArrowheads="1"/>
          </p:cNvSpPr>
          <p:nvPr/>
        </p:nvSpPr>
        <p:spPr bwMode="auto">
          <a:xfrm>
            <a:off x="1620838" y="6188075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1,8 балла</a:t>
            </a:r>
          </a:p>
        </p:txBody>
      </p:sp>
      <p:sp>
        <p:nvSpPr>
          <p:cNvPr id="26639" name="Прямоугольник 4"/>
          <p:cNvSpPr>
            <a:spLocks noChangeArrowheads="1"/>
          </p:cNvSpPr>
          <p:nvPr/>
        </p:nvSpPr>
        <p:spPr bwMode="auto">
          <a:xfrm>
            <a:off x="4427538" y="2774950"/>
            <a:ext cx="4024312" cy="1216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b="1">
                <a:solidFill>
                  <a:srgbClr val="FF0000"/>
                </a:solidFill>
                <a:latin typeface="Arial" charset="0"/>
                <a:cs typeface="Arial" charset="0"/>
              </a:rPr>
              <a:t>24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,</a:t>
            </a:r>
            <a:r>
              <a:rPr lang="ru-RU" b="1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 балла 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приобретает мама </a:t>
            </a:r>
            <a:r>
              <a:rPr lang="ru-RU" b="1">
                <a:solidFill>
                  <a:schemeClr val="tx2"/>
                </a:solidFill>
                <a:latin typeface="Arial" charset="0"/>
                <a:cs typeface="Arial" charset="0"/>
              </a:rPr>
              <a:t>четырех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детей, с каждым из которых она провела в отпуске по уходу 1,5 года.</a:t>
            </a:r>
          </a:p>
        </p:txBody>
      </p:sp>
      <p:sp>
        <p:nvSpPr>
          <p:cNvPr id="15" name="Прямоугольник 12"/>
          <p:cNvSpPr>
            <a:spLocks noChangeArrowheads="1"/>
          </p:cNvSpPr>
          <p:nvPr/>
        </p:nvSpPr>
        <p:spPr bwMode="auto">
          <a:xfrm>
            <a:off x="4427538" y="2349500"/>
            <a:ext cx="1512887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</a:rPr>
              <a:t>Пример:</a:t>
            </a:r>
          </a:p>
        </p:txBody>
      </p:sp>
      <p:sp>
        <p:nvSpPr>
          <p:cNvPr id="2" name="Прямоугольник 13"/>
          <p:cNvSpPr>
            <a:spLocks noChangeArrowheads="1"/>
          </p:cNvSpPr>
          <p:nvPr/>
        </p:nvSpPr>
        <p:spPr bwMode="auto">
          <a:xfrm>
            <a:off x="1619250" y="375285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5,4 балла</a:t>
            </a:r>
          </a:p>
        </p:txBody>
      </p:sp>
      <p:pic>
        <p:nvPicPr>
          <p:cNvPr id="23568" name="Picture 17" descr="значо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3789363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88913"/>
            <a:ext cx="8207375" cy="64928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2"/>
                </a:solidFill>
                <a:latin typeface="Univers" pitchFamily="34" charset="0"/>
              </a:rPr>
              <a:t>Выходить на пенсию позже выгодно!</a:t>
            </a:r>
          </a:p>
        </p:txBody>
      </p:sp>
      <p:sp>
        <p:nvSpPr>
          <p:cNvPr id="245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71550" y="3644900"/>
            <a:ext cx="7704138" cy="863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tx2"/>
                </a:solidFill>
              </a:rPr>
              <a:t>Но за каждый год более позднего выхода на пенсию размер пенсии будет существенно увеличиваться: </a:t>
            </a:r>
            <a:r>
              <a:rPr lang="ru-RU" sz="1800" b="1" smtClean="0">
                <a:solidFill>
                  <a:srgbClr val="FF0000"/>
                </a:solidFill>
              </a:rPr>
              <a:t>даются дополнительные баллы, увеличивается фиксированная выплата</a:t>
            </a:r>
            <a:r>
              <a:rPr lang="ru-RU" sz="1800" b="1" smtClean="0">
                <a:solidFill>
                  <a:schemeClr val="tx2"/>
                </a:solidFill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1800" b="1" smtClean="0">
              <a:solidFill>
                <a:srgbClr val="FF0000"/>
              </a:solidFill>
            </a:endParaRPr>
          </a:p>
        </p:txBody>
      </p:sp>
      <p:sp>
        <p:nvSpPr>
          <p:cNvPr id="22531" name="Подзаголовок 2"/>
          <p:cNvSpPr>
            <a:spLocks/>
          </p:cNvSpPr>
          <p:nvPr/>
        </p:nvSpPr>
        <p:spPr bwMode="auto">
          <a:xfrm>
            <a:off x="1763713" y="2636838"/>
            <a:ext cx="1511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55 лет</a:t>
            </a:r>
          </a:p>
        </p:txBody>
      </p:sp>
      <p:sp>
        <p:nvSpPr>
          <p:cNvPr id="22532" name="Подзаголовок 2"/>
          <p:cNvSpPr>
            <a:spLocks/>
          </p:cNvSpPr>
          <p:nvPr/>
        </p:nvSpPr>
        <p:spPr bwMode="auto">
          <a:xfrm>
            <a:off x="3810000" y="2668588"/>
            <a:ext cx="1512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60 лет</a:t>
            </a:r>
          </a:p>
        </p:txBody>
      </p:sp>
      <p:sp>
        <p:nvSpPr>
          <p:cNvPr id="22533" name="AutoShape 12"/>
          <p:cNvSpPr>
            <a:spLocks noChangeArrowheads="1"/>
          </p:cNvSpPr>
          <p:nvPr/>
        </p:nvSpPr>
        <p:spPr bwMode="auto">
          <a:xfrm>
            <a:off x="6083300" y="1076325"/>
            <a:ext cx="1009650" cy="2008188"/>
          </a:xfrm>
          <a:prstGeom prst="upArrow">
            <a:avLst>
              <a:gd name="adj1" fmla="val 50000"/>
              <a:gd name="adj2" fmla="val 4763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5400" b="1" dirty="0">
                <a:latin typeface="+mn-lt"/>
              </a:rPr>
              <a:t>%</a:t>
            </a:r>
          </a:p>
        </p:txBody>
      </p:sp>
      <p:pic>
        <p:nvPicPr>
          <p:cNvPr id="24582" name="Picture 2" descr="C:\Users\29017\Desktop\Без-имени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7725" y="1000125"/>
            <a:ext cx="69373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3" descr="C:\Users\29017\Desktop\Без-имени-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0838" y="981075"/>
            <a:ext cx="6985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971550" y="3213100"/>
            <a:ext cx="76327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Пенсионный возраст НЕ ПОВЫШАЕТСЯ</a:t>
            </a: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900113" y="4581525"/>
            <a:ext cx="7848600" cy="151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b="1">
                <a:solidFill>
                  <a:srgbClr val="FF0000"/>
                </a:solidFill>
                <a:cs typeface="Arial" charset="0"/>
              </a:rPr>
              <a:t>ПРИМЕР:</a:t>
            </a:r>
          </a:p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endParaRPr lang="ru-RU" sz="500" b="1">
              <a:solidFill>
                <a:srgbClr val="FF0000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r>
              <a:rPr lang="ru-RU" b="1">
                <a:solidFill>
                  <a:schemeClr val="tx2"/>
                </a:solidFill>
                <a:cs typeface="Arial" charset="0"/>
              </a:rPr>
              <a:t>Если обратиться за назначением пенсии через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5 лет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после достижения пенсионного возраста, то фиксированная выплата будет увеличена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на 36%,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а количество баллов –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на 45%.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</a:t>
            </a:r>
          </a:p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r>
              <a:rPr lang="ru-RU" b="1">
                <a:solidFill>
                  <a:schemeClr val="tx2"/>
                </a:solidFill>
                <a:cs typeface="Arial" charset="0"/>
              </a:rPr>
              <a:t>Если выйти на пенсию через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10 лет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, фиксированная выплата увеличится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в 2,11 раз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, а количество баллов -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в 2,32 раза.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836613"/>
            <a:ext cx="8424863" cy="11096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Univers" pitchFamily="34" charset="0"/>
              </a:rPr>
              <a:t>Узнайте 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</a:rPr>
              <a:t>о </a:t>
            </a:r>
            <a:r>
              <a:rPr lang="ru-RU" sz="3600" b="1" smtClean="0">
                <a:solidFill>
                  <a:srgbClr val="FF0000"/>
                </a:solidFill>
                <a:latin typeface="Univers" pitchFamily="34" charset="0"/>
              </a:rPr>
              <a:t>будущей пенсии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</a:rPr>
              <a:t> больше</a:t>
            </a:r>
            <a:r>
              <a:rPr lang="ru-RU" sz="3600" b="1" smtClean="0">
                <a:solidFill>
                  <a:srgbClr val="FF0000"/>
                </a:solidFill>
                <a:latin typeface="Univers" pitchFamily="34" charset="0"/>
              </a:rPr>
              <a:t>!</a:t>
            </a:r>
          </a:p>
        </p:txBody>
      </p:sp>
      <p:sp>
        <p:nvSpPr>
          <p:cNvPr id="2560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4213" y="4868863"/>
            <a:ext cx="7920037" cy="10318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</a:rPr>
              <a:t>На сайтах Минтруда РФ и Пенсионного фонда РФ размещён пенсионный калькулятор, позволяющий рассчитать условный размер пенсии по новой пенсионной формуле.</a:t>
            </a:r>
          </a:p>
        </p:txBody>
      </p:sp>
      <p:pic>
        <p:nvPicPr>
          <p:cNvPr id="25603" name="Picture 4" descr="calcul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8663" y="2052638"/>
            <a:ext cx="2455862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1"/>
          <p:cNvSpPr>
            <a:spLocks noChangeArrowheads="1"/>
          </p:cNvSpPr>
          <p:nvPr/>
        </p:nvSpPr>
        <p:spPr bwMode="auto">
          <a:xfrm>
            <a:off x="2262188" y="5916613"/>
            <a:ext cx="230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 b="1" u="sng">
                <a:solidFill>
                  <a:srgbClr val="5F6EFD"/>
                </a:solidFill>
              </a:rPr>
              <a:t>www.rosmintrud.ru</a:t>
            </a:r>
            <a:endParaRPr lang="ru-RU" sz="2000" b="1" u="sng">
              <a:solidFill>
                <a:srgbClr val="5F6EFD"/>
              </a:solidFill>
            </a:endParaRPr>
          </a:p>
        </p:txBody>
      </p:sp>
      <p:sp>
        <p:nvSpPr>
          <p:cNvPr id="25605" name="Прямоугольник 2"/>
          <p:cNvSpPr>
            <a:spLocks noChangeArrowheads="1"/>
          </p:cNvSpPr>
          <p:nvPr/>
        </p:nvSpPr>
        <p:spPr bwMode="auto">
          <a:xfrm>
            <a:off x="4787900" y="5922963"/>
            <a:ext cx="1489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 b="1" u="sng">
                <a:solidFill>
                  <a:srgbClr val="5F6EFD"/>
                </a:solidFill>
              </a:rPr>
              <a:t>www.pfrf.ru</a:t>
            </a:r>
            <a:endParaRPr lang="ru-RU" sz="2000" b="1" u="sng">
              <a:solidFill>
                <a:srgbClr val="5F6EF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692150"/>
            <a:ext cx="8064500" cy="504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Univers" pitchFamily="34" charset="0"/>
              </a:rPr>
              <a:t>Нынешним пенсионерам</a:t>
            </a:r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8525" y="2060575"/>
            <a:ext cx="7345363" cy="352901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</a:rPr>
              <a:t>Новая формула не касается нынешних пенсионеров и  тех, кто выйдет на пенсию в 2014 году. 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</a:rPr>
              <a:t>Пенсия не будет пересчитана и уменьшена.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</a:rPr>
              <a:t>Ежегодно пенсия будет увеличиваться минимум </a:t>
            </a:r>
            <a:br>
              <a:rPr lang="ru-RU" sz="2400" smtClean="0">
                <a:solidFill>
                  <a:schemeClr val="tx2"/>
                </a:solidFill>
              </a:rPr>
            </a:br>
            <a:r>
              <a:rPr lang="ru-RU" sz="2400" smtClean="0">
                <a:solidFill>
                  <a:schemeClr val="tx2"/>
                </a:solidFill>
              </a:rPr>
              <a:t>на уровень инфляции.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313" y="1196975"/>
            <a:ext cx="8713787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cap="all" dirty="0" smtClean="0">
                <a:solidFill>
                  <a:schemeClr val="tx2"/>
                </a:solidFill>
                <a:latin typeface="+mn-lt"/>
              </a:rPr>
              <a:t>Пенсия</a:t>
            </a:r>
            <a:r>
              <a:rPr lang="ru-RU" sz="6000" dirty="0" smtClean="0">
                <a:solidFill>
                  <a:schemeClr val="tx2"/>
                </a:solidFill>
                <a:latin typeface="+mn-lt"/>
              </a:rPr>
              <a:t> = </a:t>
            </a:r>
            <a:r>
              <a:rPr lang="ru-RU" sz="12000" b="1" dirty="0" smtClean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6000" b="1" dirty="0" smtClean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12000" b="1" dirty="0" smtClean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6000" b="1" dirty="0" smtClean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12000" b="1" dirty="0" smtClean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6000" b="1" dirty="0" smtClean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12000" b="1" dirty="0" smtClean="0">
                <a:solidFill>
                  <a:srgbClr val="00B0F0"/>
                </a:solidFill>
                <a:latin typeface="+mn-lt"/>
              </a:rPr>
              <a:t>d</a:t>
            </a:r>
            <a:endParaRPr lang="ru-RU" sz="12000" b="1" dirty="0" smtClean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2997200"/>
            <a:ext cx="7408862" cy="1752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	</a:t>
            </a:r>
            <a:r>
              <a:rPr lang="ru-RU" smtClean="0">
                <a:solidFill>
                  <a:srgbClr val="FF0000"/>
                </a:solidFill>
              </a:rPr>
              <a:t>А</a:t>
            </a:r>
            <a:r>
              <a:rPr lang="ru-RU" smtClean="0">
                <a:solidFill>
                  <a:srgbClr val="969696"/>
                </a:solidFill>
              </a:rPr>
              <a:t> – ваши пенсионные баллы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>
                <a:solidFill>
                  <a:srgbClr val="969696"/>
                </a:solidFill>
              </a:rPr>
              <a:t>	</a:t>
            </a:r>
            <a:r>
              <a:rPr lang="ru-RU" smtClean="0">
                <a:solidFill>
                  <a:srgbClr val="FFFF00"/>
                </a:solidFill>
              </a:rPr>
              <a:t>В</a:t>
            </a:r>
            <a:r>
              <a:rPr lang="ru-RU" smtClean="0">
                <a:solidFill>
                  <a:srgbClr val="969696"/>
                </a:solidFill>
              </a:rPr>
              <a:t> – стоимость одного балла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>
                <a:solidFill>
                  <a:srgbClr val="969696"/>
                </a:solidFill>
              </a:rPr>
              <a:t>	</a:t>
            </a:r>
            <a:r>
              <a:rPr lang="ru-RU" smtClean="0">
                <a:solidFill>
                  <a:srgbClr val="92D050"/>
                </a:solidFill>
              </a:rPr>
              <a:t>С</a:t>
            </a:r>
            <a:r>
              <a:rPr lang="ru-RU" smtClean="0">
                <a:solidFill>
                  <a:srgbClr val="969696"/>
                </a:solidFill>
              </a:rPr>
              <a:t> – фиксированная выплат</a:t>
            </a:r>
            <a:r>
              <a:rPr lang="en-US" smtClean="0">
                <a:solidFill>
                  <a:srgbClr val="969696"/>
                </a:solidFill>
              </a:rPr>
              <a:t>а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solidFill>
                  <a:srgbClr val="969696"/>
                </a:solidFill>
              </a:rPr>
              <a:t>	</a:t>
            </a:r>
            <a:r>
              <a:rPr lang="en-US" smtClean="0">
                <a:solidFill>
                  <a:srgbClr val="00B0F0"/>
                </a:solidFill>
              </a:rPr>
              <a:t>d</a:t>
            </a:r>
            <a:r>
              <a:rPr lang="ru-RU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969696"/>
                </a:solidFill>
              </a:rPr>
              <a:t> – </a:t>
            </a:r>
            <a:r>
              <a:rPr lang="ru-RU" smtClean="0">
                <a:solidFill>
                  <a:srgbClr val="969696"/>
                </a:solidFill>
              </a:rPr>
              <a:t>накопительная пенсия</a:t>
            </a:r>
          </a:p>
        </p:txBody>
      </p:sp>
      <p:sp>
        <p:nvSpPr>
          <p:cNvPr id="14339" name="Подзаголовок 2"/>
          <p:cNvSpPr>
            <a:spLocks/>
          </p:cNvSpPr>
          <p:nvPr/>
        </p:nvSpPr>
        <p:spPr bwMode="auto">
          <a:xfrm>
            <a:off x="1187450" y="5300663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FF0000"/>
                </a:solidFill>
                <a:latin typeface="+mn-lt"/>
              </a:rPr>
              <a:t>Плюс</a:t>
            </a:r>
            <a:r>
              <a:rPr lang="ru-RU" sz="2000" dirty="0">
                <a:solidFill>
                  <a:srgbClr val="969696"/>
                </a:solidFill>
                <a:latin typeface="+mn-lt"/>
              </a:rPr>
              <a:t> за каждый год более позднего выхода на пенсию даются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премиальные баллы</a:t>
            </a:r>
            <a:r>
              <a:rPr lang="ru-RU" sz="2000" dirty="0">
                <a:solidFill>
                  <a:srgbClr val="969696"/>
                </a:solidFill>
                <a:latin typeface="+mn-lt"/>
              </a:rPr>
              <a:t> и увеличивается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фиксированная выплата.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0" b="1" dirty="0" smtClean="0">
                <a:solidFill>
                  <a:srgbClr val="FF0000"/>
                </a:solidFill>
                <a:latin typeface="+mn-lt"/>
              </a:rPr>
              <a:t>А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4213" y="2781300"/>
            <a:ext cx="7704137" cy="24495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</a:rPr>
              <a:t>Ваши пенсионные права за каждый год будут записываться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в баллах</a:t>
            </a:r>
            <a:r>
              <a:rPr lang="ru-RU" sz="2000" b="1" smtClean="0">
                <a:solidFill>
                  <a:schemeClr val="tx2"/>
                </a:solidFill>
              </a:rPr>
              <a:t> – индивидуальных пенсионных коэффициентах.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</a:rPr>
              <a:t>Количество баллов за год зависит </a:t>
            </a:r>
            <a:r>
              <a:rPr lang="ru-RU" sz="2000" b="1" smtClean="0">
                <a:solidFill>
                  <a:srgbClr val="FF0000"/>
                </a:solidFill>
              </a:rPr>
              <a:t>от вашей официальной зарплаты.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Чем выше зарплата, тем больше баллов.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Максимальное число баллов 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за год </a:t>
            </a:r>
            <a:r>
              <a:rPr lang="ru-RU" sz="2000" b="1" smtClean="0">
                <a:solidFill>
                  <a:srgbClr val="FF0000"/>
                </a:solidFill>
              </a:rPr>
              <a:t>– 10</a:t>
            </a:r>
            <a:r>
              <a:rPr lang="en-US" sz="2000" b="1" smtClean="0">
                <a:solidFill>
                  <a:srgbClr val="FF0000"/>
                </a:solidFill>
              </a:rPr>
              <a:t> </a:t>
            </a:r>
            <a:r>
              <a:rPr lang="en-US" sz="2000" b="1" smtClean="0">
                <a:solidFill>
                  <a:schemeClr val="tx2"/>
                </a:solidFill>
              </a:rPr>
              <a:t>(</a:t>
            </a:r>
            <a:r>
              <a:rPr lang="ru-RU" sz="2000" b="1" smtClean="0">
                <a:solidFill>
                  <a:schemeClr val="tx2"/>
                </a:solidFill>
              </a:rPr>
              <a:t>при отказе от формирования пенсионных накоплений и у граждан старше 1966 г. р.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ru-RU" sz="2000" b="1" smtClean="0">
                <a:solidFill>
                  <a:schemeClr val="tx2"/>
                </a:solidFill>
              </a:rPr>
              <a:t> </a:t>
            </a:r>
            <a:r>
              <a:rPr lang="ru-RU" sz="2000" b="1" smtClean="0">
                <a:solidFill>
                  <a:srgbClr val="FF0000"/>
                </a:solidFill>
              </a:rPr>
              <a:t>При формировании пенсионных накоплений – 6,25 баллов</a:t>
            </a:r>
            <a:r>
              <a:rPr lang="en-US" sz="2000" b="1" smtClean="0">
                <a:solidFill>
                  <a:srgbClr val="FF0000"/>
                </a:solidFill>
              </a:rPr>
              <a:t>)</a:t>
            </a:r>
            <a:r>
              <a:rPr lang="ru-RU" sz="2000" b="1" smtClean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ru-RU" sz="2000" b="1" smtClean="0">
              <a:solidFill>
                <a:srgbClr val="FF0000"/>
              </a:solidFill>
            </a:endParaRPr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50825" y="188913"/>
            <a:ext cx="33131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0" b="1" dirty="0" smtClean="0">
                <a:solidFill>
                  <a:srgbClr val="FFFF00"/>
                </a:solidFill>
                <a:latin typeface="+mn-lt"/>
              </a:rPr>
              <a:t>В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2708275"/>
            <a:ext cx="7921625" cy="2520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Стоимость пенсионного балла ежегодно устанавливается федеральным законом.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Стоимость пенсионного балла ежегодно увеличивается как минимум </a:t>
            </a:r>
            <a:r>
              <a:rPr lang="ru-RU" sz="2200" b="1" smtClean="0">
                <a:solidFill>
                  <a:srgbClr val="FF0000"/>
                </a:solidFill>
              </a:rPr>
              <a:t>на уровень инфляции.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Стоимость пенсионного балла </a:t>
            </a:r>
            <a:r>
              <a:rPr lang="ru-RU" sz="2200" b="1" smtClean="0">
                <a:solidFill>
                  <a:srgbClr val="FF0000"/>
                </a:solidFill>
              </a:rPr>
              <a:t>публикуется в СМИ и Интернете.</a:t>
            </a:r>
          </a:p>
          <a:p>
            <a:pPr marL="0" indent="0" algn="ctr" eaLnBrk="1" hangingPunct="1">
              <a:lnSpc>
                <a:spcPct val="50000"/>
              </a:lnSpc>
              <a:buFont typeface="Arial" charset="0"/>
              <a:buNone/>
            </a:pPr>
            <a:endParaRPr lang="ru-RU" sz="2200" b="1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chemeClr val="tx2"/>
              </a:solidFill>
            </a:endParaRPr>
          </a:p>
        </p:txBody>
      </p:sp>
      <p:sp>
        <p:nvSpPr>
          <p:cNvPr id="16387" name="Заголовок 1"/>
          <p:cNvSpPr>
            <a:spLocks/>
          </p:cNvSpPr>
          <p:nvPr/>
        </p:nvSpPr>
        <p:spPr bwMode="auto">
          <a:xfrm>
            <a:off x="179388" y="188913"/>
            <a:ext cx="30972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0" b="1" dirty="0" smtClean="0">
                <a:solidFill>
                  <a:srgbClr val="92D050"/>
                </a:solidFill>
                <a:latin typeface="+mn-lt"/>
              </a:rPr>
              <a:t>С</a:t>
            </a:r>
          </a:p>
        </p:txBody>
      </p:sp>
      <p:sp>
        <p:nvSpPr>
          <p:cNvPr id="17411" name="Заголовок 1"/>
          <p:cNvSpPr>
            <a:spLocks/>
          </p:cNvSpPr>
          <p:nvPr/>
        </p:nvSpPr>
        <p:spPr bwMode="auto">
          <a:xfrm>
            <a:off x="323850" y="333375"/>
            <a:ext cx="31686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11188" y="2659063"/>
            <a:ext cx="80645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chemeClr val="tx2"/>
                </a:solidFill>
              </a:rPr>
              <a:t>Фиксированная выплата – </a:t>
            </a:r>
            <a:r>
              <a:rPr lang="ru-RU" sz="2000" b="1">
                <a:solidFill>
                  <a:srgbClr val="FF0000"/>
                </a:solidFill>
              </a:rPr>
              <a:t>гарантированная государством выплата</a:t>
            </a:r>
            <a:r>
              <a:rPr lang="ru-RU" sz="2000" b="1">
                <a:solidFill>
                  <a:schemeClr val="tx2"/>
                </a:solidFill>
              </a:rPr>
              <a:t> получателю страховой пенсии.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Аналог сегодняшнего фиксированного базового размера страховой части трудовой пенсии по старости. Его размер в 2014 году – 3 844,98 рублей.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Ежегодно устанавливается Правительством РФ.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Ежегодно увеличивается </a:t>
            </a:r>
            <a:r>
              <a:rPr lang="ru-RU" sz="2000" b="1">
                <a:solidFill>
                  <a:schemeClr val="tx2"/>
                </a:solidFill>
                <a:latin typeface="Arial" charset="0"/>
              </a:rPr>
              <a:t>как минимум </a:t>
            </a:r>
            <a:r>
              <a:rPr lang="ru-RU" sz="2000" b="1">
                <a:solidFill>
                  <a:schemeClr val="tx2"/>
                </a:solidFill>
              </a:rPr>
              <a:t>на уровень инфляции.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Публикуется </a:t>
            </a:r>
            <a:r>
              <a:rPr lang="ru-RU" sz="2000" b="1">
                <a:solidFill>
                  <a:srgbClr val="FF0000"/>
                </a:solidFill>
              </a:rPr>
              <a:t>в СМИ и Интернете.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12000" b="1" dirty="0" smtClean="0">
                <a:solidFill>
                  <a:srgbClr val="00B0F0"/>
                </a:solidFill>
                <a:latin typeface="+mn-lt"/>
              </a:rPr>
              <a:t>d</a:t>
            </a:r>
            <a:endParaRPr lang="ru-RU" sz="12000" b="1" dirty="0" smtClean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2781300"/>
            <a:ext cx="7848600" cy="288131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Формируется по Вашему выбору.</a:t>
            </a:r>
            <a:r>
              <a:rPr lang="ru-RU" sz="2200" b="1" smtClean="0">
                <a:solidFill>
                  <a:schemeClr val="tx2"/>
                </a:solidFill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Сделайте выбор в</a:t>
            </a:r>
            <a:r>
              <a:rPr lang="ru-RU" sz="2200" b="1" smtClean="0">
                <a:solidFill>
                  <a:srgbClr val="FF0000"/>
                </a:solidFill>
              </a:rPr>
              <a:t> 2014-2015 году.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rgbClr val="FF00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Порядок назначения и выплаты средств пенсионных накоплений не меняется.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Расчет: сумма пенсионных накоплений делится на ожидаемой период выплаты накопительной части трудовой пенсии. Сегодня </a:t>
            </a:r>
            <a:r>
              <a:rPr lang="en-US" sz="2200" b="1" smtClean="0">
                <a:solidFill>
                  <a:schemeClr val="tx2"/>
                </a:solidFill>
              </a:rPr>
              <a:t>– </a:t>
            </a:r>
            <a:r>
              <a:rPr lang="ru-RU" sz="2200" b="1" smtClean="0">
                <a:solidFill>
                  <a:schemeClr val="tx2"/>
                </a:solidFill>
              </a:rPr>
              <a:t>228 месяца</a:t>
            </a:r>
            <a:endParaRPr lang="en-US" sz="2200" b="1" smtClean="0">
              <a:solidFill>
                <a:schemeClr val="tx2"/>
              </a:solidFill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323850" y="333375"/>
            <a:ext cx="2952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8436" name="Подзаголовок 2"/>
          <p:cNvSpPr txBox="1">
            <a:spLocks/>
          </p:cNvSpPr>
          <p:nvPr/>
        </p:nvSpPr>
        <p:spPr bwMode="auto">
          <a:xfrm>
            <a:off x="1692275" y="5732463"/>
            <a:ext cx="67675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формируйте в повышенном размере страховую пенсию (АхВ) или продолжайте формировать пенсионные накопления</a:t>
            </a:r>
            <a:endParaRPr lang="en-US" sz="2200" b="1">
              <a:solidFill>
                <a:schemeClr val="tx2"/>
              </a:solidFill>
            </a:endParaRPr>
          </a:p>
        </p:txBody>
      </p:sp>
      <p:sp>
        <p:nvSpPr>
          <p:cNvPr id="18437" name="Прямоугольник 1"/>
          <p:cNvSpPr>
            <a:spLocks noChangeArrowheads="1"/>
          </p:cNvSpPr>
          <p:nvPr/>
        </p:nvSpPr>
        <p:spPr bwMode="auto">
          <a:xfrm>
            <a:off x="623888" y="5661025"/>
            <a:ext cx="11398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rgbClr val="FF0000"/>
                </a:solidFill>
              </a:rPr>
              <a:t>Выбор: </a:t>
            </a:r>
            <a:endParaRPr lang="ru-RU" sz="2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132138" y="115888"/>
            <a:ext cx="2376487" cy="2376487"/>
          </a:xfrm>
        </p:spPr>
        <p:txBody>
          <a:bodyPr/>
          <a:lstStyle/>
          <a:p>
            <a:pPr eaLnBrk="1" hangingPunct="1"/>
            <a:r>
              <a:rPr lang="ru-RU" sz="12000" b="1" smtClean="0">
                <a:solidFill>
                  <a:schemeClr val="tx2"/>
                </a:solidFill>
                <a:latin typeface="Univers" pitchFamily="34" charset="0"/>
              </a:rPr>
              <a:t>15</a:t>
            </a:r>
            <a:r>
              <a:rPr lang="ru-RU" sz="12000" b="1" smtClean="0">
                <a:latin typeface="Univers" pitchFamily="34" charset="0"/>
              </a:rPr>
              <a:t> 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5326063"/>
            <a:ext cx="6400800" cy="76676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969696"/>
                </a:solidFill>
                <a:latin typeface="Univers" pitchFamily="34" charset="0"/>
              </a:rPr>
              <a:t>Таковы минимальные требования для получения права на страховую пенсию</a:t>
            </a:r>
            <a:r>
              <a:rPr lang="ru-RU" sz="2000" b="1" smtClean="0">
                <a:solidFill>
                  <a:srgbClr val="969696"/>
                </a:solidFill>
                <a:latin typeface="Arial" charset="0"/>
              </a:rPr>
              <a:t> по старости</a:t>
            </a:r>
            <a:r>
              <a:rPr lang="ru-RU" sz="2000" b="1" smtClean="0">
                <a:solidFill>
                  <a:srgbClr val="969696"/>
                </a:solidFill>
                <a:latin typeface="Univers" pitchFamily="34" charset="0"/>
              </a:rPr>
              <a:t>.</a:t>
            </a:r>
          </a:p>
        </p:txBody>
      </p:sp>
      <p:sp>
        <p:nvSpPr>
          <p:cNvPr id="19459" name="Заголовок 1"/>
          <p:cNvSpPr>
            <a:spLocks/>
          </p:cNvSpPr>
          <p:nvPr/>
        </p:nvSpPr>
        <p:spPr bwMode="auto">
          <a:xfrm>
            <a:off x="2051050" y="549275"/>
            <a:ext cx="16541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b="1">
              <a:latin typeface="Univers" pitchFamily="34" charset="0"/>
            </a:endParaRPr>
          </a:p>
        </p:txBody>
      </p:sp>
      <p:sp>
        <p:nvSpPr>
          <p:cNvPr id="19460" name="Заголовок 1"/>
          <p:cNvSpPr>
            <a:spLocks/>
          </p:cNvSpPr>
          <p:nvPr/>
        </p:nvSpPr>
        <p:spPr bwMode="auto">
          <a:xfrm>
            <a:off x="5075238" y="838200"/>
            <a:ext cx="2160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 pitchFamily="34" charset="0"/>
              </a:rPr>
              <a:t>лет стажа</a:t>
            </a:r>
            <a:endParaRPr lang="ru-RU" sz="4400" b="1">
              <a:latin typeface="Arial" charset="0"/>
            </a:endParaRPr>
          </a:p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 (</a:t>
            </a:r>
            <a:r>
              <a:rPr lang="ru-RU" sz="1400" b="1">
                <a:solidFill>
                  <a:schemeClr val="tx2"/>
                </a:solidFill>
                <a:latin typeface="Univers" pitchFamily="34" charset="0"/>
              </a:rPr>
              <a:t>с 2024 года</a:t>
            </a:r>
            <a:r>
              <a:rPr lang="ru-RU" sz="1400" b="1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19461" name="Заголовок 1"/>
          <p:cNvSpPr>
            <a:spLocks/>
          </p:cNvSpPr>
          <p:nvPr/>
        </p:nvSpPr>
        <p:spPr bwMode="auto">
          <a:xfrm>
            <a:off x="684213" y="1412875"/>
            <a:ext cx="2376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0" b="1">
                <a:solidFill>
                  <a:schemeClr val="tx2"/>
                </a:solidFill>
                <a:latin typeface="Univers" pitchFamily="34" charset="0"/>
              </a:rPr>
              <a:t>30</a:t>
            </a:r>
            <a:r>
              <a:rPr lang="ru-RU" sz="12000" b="1">
                <a:latin typeface="Univers" pitchFamily="34" charset="0"/>
              </a:rPr>
              <a:t> </a:t>
            </a:r>
          </a:p>
        </p:txBody>
      </p:sp>
      <p:sp>
        <p:nvSpPr>
          <p:cNvPr id="19462" name="Заголовок 1"/>
          <p:cNvSpPr>
            <a:spLocks/>
          </p:cNvSpPr>
          <p:nvPr/>
        </p:nvSpPr>
        <p:spPr bwMode="auto">
          <a:xfrm>
            <a:off x="2409825" y="2133600"/>
            <a:ext cx="40338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 pitchFamily="34" charset="0"/>
              </a:rPr>
              <a:t>пенсионных баллов</a:t>
            </a:r>
            <a:endParaRPr lang="ru-RU" sz="4400" b="1">
              <a:latin typeface="Arial" charset="0"/>
            </a:endParaRPr>
          </a:p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(с 2025 года)</a:t>
            </a:r>
          </a:p>
        </p:txBody>
      </p:sp>
      <p:sp>
        <p:nvSpPr>
          <p:cNvPr id="19463" name="Заголовок 1"/>
          <p:cNvSpPr>
            <a:spLocks/>
          </p:cNvSpPr>
          <p:nvPr/>
        </p:nvSpPr>
        <p:spPr bwMode="auto">
          <a:xfrm>
            <a:off x="3203575" y="2781300"/>
            <a:ext cx="46799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0" b="1">
                <a:solidFill>
                  <a:schemeClr val="tx2"/>
                </a:solidFill>
                <a:latin typeface="Univers" pitchFamily="34" charset="0"/>
              </a:rPr>
              <a:t>55/60</a:t>
            </a:r>
            <a:r>
              <a:rPr lang="ru-RU" sz="12000" b="1">
                <a:latin typeface="Univers" pitchFamily="34" charset="0"/>
              </a:rPr>
              <a:t> </a:t>
            </a:r>
          </a:p>
        </p:txBody>
      </p:sp>
      <p:sp>
        <p:nvSpPr>
          <p:cNvPr id="19464" name="Заголовок 1"/>
          <p:cNvSpPr>
            <a:spLocks/>
          </p:cNvSpPr>
          <p:nvPr/>
        </p:nvSpPr>
        <p:spPr bwMode="auto">
          <a:xfrm>
            <a:off x="395288" y="3502025"/>
            <a:ext cx="40338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 pitchFamily="34" charset="0"/>
              </a:rPr>
              <a:t>достижение</a:t>
            </a:r>
            <a:endParaRPr lang="ru-RU" sz="4400" b="1">
              <a:solidFill>
                <a:schemeClr val="tx2"/>
              </a:solidFill>
              <a:latin typeface="Univers" pitchFamily="34" charset="0"/>
            </a:endParaRPr>
          </a:p>
        </p:txBody>
      </p:sp>
      <p:sp>
        <p:nvSpPr>
          <p:cNvPr id="19465" name="Заголовок 1"/>
          <p:cNvSpPr>
            <a:spLocks/>
          </p:cNvSpPr>
          <p:nvPr/>
        </p:nvSpPr>
        <p:spPr bwMode="auto">
          <a:xfrm>
            <a:off x="7524750" y="3430588"/>
            <a:ext cx="10080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 pitchFamily="34" charset="0"/>
              </a:rPr>
              <a:t>лет</a:t>
            </a:r>
            <a:endParaRPr lang="ru-RU" sz="4400" b="1">
              <a:solidFill>
                <a:schemeClr val="tx2"/>
              </a:solidFill>
              <a:latin typeface="Univers" pitchFamily="34" charset="0"/>
            </a:endParaRPr>
          </a:p>
        </p:txBody>
      </p:sp>
      <p:pic>
        <p:nvPicPr>
          <p:cNvPr id="19467" name="Picture 12" descr="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1113" y="4005263"/>
            <a:ext cx="4286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13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040188"/>
            <a:ext cx="396875" cy="828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052513"/>
            <a:ext cx="7772400" cy="577850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rgbClr val="FF0000"/>
                </a:solidFill>
                <a:latin typeface="Univers" pitchFamily="34" charset="0"/>
              </a:rPr>
              <a:t>Важно: </a:t>
            </a:r>
          </a:p>
        </p:txBody>
      </p:sp>
      <p:sp>
        <p:nvSpPr>
          <p:cNvPr id="20482" name="Подзаголовок 2"/>
          <p:cNvSpPr txBox="1">
            <a:spLocks/>
          </p:cNvSpPr>
          <p:nvPr/>
        </p:nvSpPr>
        <p:spPr bwMode="auto">
          <a:xfrm>
            <a:off x="755650" y="1916113"/>
            <a:ext cx="7848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          пенсия по инвалидности,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          пенсия по </a:t>
            </a:r>
            <a:r>
              <a:rPr lang="ru-RU" sz="2200" b="1">
                <a:solidFill>
                  <a:schemeClr val="tx2"/>
                </a:solidFill>
                <a:latin typeface="Arial" charset="0"/>
              </a:rPr>
              <a:t>случаю </a:t>
            </a:r>
            <a:r>
              <a:rPr lang="ru-RU" sz="2200" b="1">
                <a:solidFill>
                  <a:schemeClr val="tx2"/>
                </a:solidFill>
              </a:rPr>
              <a:t>потер</a:t>
            </a:r>
            <a:r>
              <a:rPr lang="ru-RU" sz="2200" b="1">
                <a:solidFill>
                  <a:schemeClr val="tx2"/>
                </a:solidFill>
                <a:latin typeface="Arial" charset="0"/>
              </a:rPr>
              <a:t>и</a:t>
            </a:r>
            <a:r>
              <a:rPr lang="ru-RU" sz="2200" b="1">
                <a:solidFill>
                  <a:schemeClr val="tx2"/>
                </a:solidFill>
              </a:rPr>
              <a:t> кормильца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200" b="1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назначаются при наличии любого стажа. </a:t>
            </a:r>
            <a:endParaRPr lang="en-US" sz="2200" b="1">
              <a:solidFill>
                <a:schemeClr val="tx2"/>
              </a:solidFill>
            </a:endParaRPr>
          </a:p>
        </p:txBody>
      </p:sp>
      <p:sp>
        <p:nvSpPr>
          <p:cNvPr id="20483" name="Подзаголовок 2"/>
          <p:cNvSpPr txBox="1">
            <a:spLocks/>
          </p:cNvSpPr>
          <p:nvPr/>
        </p:nvSpPr>
        <p:spPr bwMode="auto">
          <a:xfrm>
            <a:off x="727075" y="4076700"/>
            <a:ext cx="78486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rgbClr val="FF0000"/>
                </a:solidFill>
              </a:rPr>
              <a:t>Все условия назначения досрочных пенсий сохраняются! </a:t>
            </a:r>
            <a:endParaRPr lang="en-US" sz="2200" b="1">
              <a:solidFill>
                <a:srgbClr val="FF0000"/>
              </a:solidFill>
            </a:endParaRPr>
          </a:p>
        </p:txBody>
      </p:sp>
      <p:pic>
        <p:nvPicPr>
          <p:cNvPr id="20484" name="Picture 6" descr="C:\Users\29017\Desktop\фыв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613" y="2008188"/>
            <a:ext cx="6651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47688"/>
            <a:ext cx="7772400" cy="5778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2"/>
                </a:solidFill>
                <a:latin typeface="Univers" pitchFamily="34" charset="0"/>
              </a:rPr>
              <a:t>Работай дольше, </a:t>
            </a:r>
            <a:r>
              <a:rPr lang="ru-RU" sz="2800" b="1" smtClean="0">
                <a:solidFill>
                  <a:srgbClr val="FF0000"/>
                </a:solidFill>
                <a:latin typeface="Univers" pitchFamily="34" charset="0"/>
              </a:rPr>
              <a:t>получай больше!</a:t>
            </a:r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42988" y="5180013"/>
            <a:ext cx="7129462" cy="7699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969696"/>
                </a:solidFill>
              </a:rPr>
              <a:t>В новой пенсионной формуле размер страховой пенсии напрямую зависит от стажа, заработка и возраста выхода на пенсию.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1331913" y="2276475"/>
            <a:ext cx="3673475" cy="1728788"/>
          </a:xfrm>
          <a:prstGeom prst="rightArrow">
            <a:avLst>
              <a:gd name="adj1" fmla="val 50000"/>
              <a:gd name="adj2" fmla="val 5312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5219700" y="1628775"/>
            <a:ext cx="1871663" cy="3024188"/>
          </a:xfrm>
          <a:prstGeom prst="upArrow">
            <a:avLst>
              <a:gd name="adj1" fmla="val 50000"/>
              <a:gd name="adj2" fmla="val 40394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09" name="Picture 7" descr="big_888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724150"/>
            <a:ext cx="9366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42089_orig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6125" y="2708275"/>
            <a:ext cx="6905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559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Univers</vt:lpstr>
      <vt:lpstr>Тема Office</vt:lpstr>
      <vt:lpstr>НОВАЯ ПЕНСИОННАЯ ФОРМУЛА. ПРОЩЕ, ЧЕМ КАЖЕТСЯ.</vt:lpstr>
      <vt:lpstr>ПЕНСИЯ = А х В + С + d</vt:lpstr>
      <vt:lpstr>А</vt:lpstr>
      <vt:lpstr>В</vt:lpstr>
      <vt:lpstr>С</vt:lpstr>
      <vt:lpstr>d</vt:lpstr>
      <vt:lpstr>15 </vt:lpstr>
      <vt:lpstr>Важно: </vt:lpstr>
      <vt:lpstr>Работай дольше, получай больше!</vt:lpstr>
      <vt:lpstr>Пенсионные баллы – каждый год</vt:lpstr>
      <vt:lpstr>Пенсионные баллы даются не только за трудовую деятельность</vt:lpstr>
      <vt:lpstr>Выходить на пенсию позже выгодно!</vt:lpstr>
      <vt:lpstr>Узнайте о будущей пенсии больше!</vt:lpstr>
      <vt:lpstr>Нынешним пенсионерам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29005</cp:lastModifiedBy>
  <cp:revision>48</cp:revision>
  <dcterms:created xsi:type="dcterms:W3CDTF">2012-06-09T17:09:31Z</dcterms:created>
  <dcterms:modified xsi:type="dcterms:W3CDTF">2014-02-18T13:32:18Z</dcterms:modified>
</cp:coreProperties>
</file>