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theme/theme1.xml" ContentType="application/vnd.openxmlformats-officedocument.theme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  <Override PartName="/ppt/_rels/presentation.xml.rels" ContentType="application/vnd.openxmlformats-package.relationships+xml"/>
  <Override PartName="/ppt/media/image45.png" ContentType="image/png"/>
  <Override PartName="/ppt/media/image26.gif" ContentType="image/gif"/>
  <Override PartName="/ppt/media/image44.png" ContentType="image/png"/>
  <Override PartName="/ppt/media/image43.png" ContentType="image/png"/>
  <Override PartName="/ppt/media/image42.png" ContentType="image/png"/>
  <Override PartName="/ppt/media/image41.png" ContentType="image/png"/>
  <Override PartName="/ppt/media/image40.png" ContentType="image/png"/>
  <Override PartName="/ppt/media/image38.png" ContentType="image/png"/>
  <Override PartName="/ppt/media/image35.png" ContentType="image/png"/>
  <Override PartName="/ppt/media/image34.png" ContentType="image/png"/>
  <Override PartName="/ppt/media/image32.png" ContentType="image/png"/>
  <Override PartName="/ppt/media/image31.png" ContentType="image/png"/>
  <Override PartName="/ppt/media/image12.jpeg" ContentType="image/jpeg"/>
  <Override PartName="/ppt/media/hdphoto1.wdp" ContentType="image/vnd.ms-photo"/>
  <Override PartName="/ppt/media/image17.png" ContentType="image/png"/>
  <Override PartName="/ppt/media/image50.png" ContentType="image/png"/>
  <Override PartName="/ppt/media/image37.png" ContentType="image/png"/>
  <Override PartName="/ppt/media/image6.gif" ContentType="image/gif"/>
  <Override PartName="/ppt/media/image10.png" ContentType="image/png"/>
  <Override PartName="/ppt/media/image11.png" ContentType="image/png"/>
  <Override PartName="/ppt/media/image13.jpeg" ContentType="image/jpeg"/>
  <Override PartName="/ppt/media/image56.jpeg" ContentType="image/jpeg"/>
  <Override PartName="/ppt/media/image19.png" ContentType="image/png"/>
  <Override PartName="/ppt/media/image49.png" ContentType="image/png"/>
  <Override PartName="/ppt/media/image15.png" ContentType="image/png"/>
  <Override PartName="/ppt/media/image53.png" ContentType="image/png"/>
  <Override PartName="/ppt/media/image47.png" ContentType="image/png"/>
  <Override PartName="/ppt/media/image18.png" ContentType="image/png"/>
  <Override PartName="/ppt/media/image46.png" ContentType="image/png"/>
  <Override PartName="/ppt/media/image16.png" ContentType="image/png"/>
  <Override PartName="/ppt/media/image48.png" ContentType="image/png"/>
  <Override PartName="/ppt/media/image14.png" ContentType="image/png"/>
  <Override PartName="/ppt/media/image54.png" ContentType="image/png"/>
  <Override PartName="/ppt/media/image28.jpeg" ContentType="image/jpeg"/>
  <Override PartName="/ppt/media/image4.png" ContentType="image/png"/>
  <Override PartName="/ppt/media/image30.gif" ContentType="image/gif"/>
  <Override PartName="/ppt/media/image39.png" ContentType="image/png"/>
  <Override PartName="/ppt/media/image20.png" ContentType="image/png"/>
  <Override PartName="/ppt/media/image5.png" ContentType="image/png"/>
  <Override PartName="/ppt/media/image55.png" ContentType="image/png"/>
  <Override PartName="/ppt/media/image3.gif" ContentType="image/gif"/>
  <Override PartName="/ppt/media/image27.png" ContentType="image/png"/>
  <Override PartName="/ppt/media/image21.png" ContentType="image/png"/>
  <Override PartName="/ppt/media/image51.png" ContentType="image/png"/>
  <Override PartName="/ppt/media/image1.png" ContentType="image/png"/>
  <Override PartName="/ppt/media/image36.png" ContentType="image/png"/>
  <Override PartName="/ppt/media/image57.png" ContentType="image/png"/>
  <Override PartName="/ppt/media/image7.png" ContentType="image/png"/>
  <Override PartName="/ppt/media/image22.png" ContentType="image/png"/>
  <Override PartName="/ppt/media/image2.png" ContentType="image/png"/>
  <Override PartName="/ppt/media/image52.png" ContentType="image/png"/>
  <Override PartName="/ppt/media/image33.gif" ContentType="image/gif"/>
  <Override PartName="/ppt/media/image8.png" ContentType="image/png"/>
  <Override PartName="/ppt/media/image23.png" ContentType="image/png"/>
  <Override PartName="/ppt/media/image9.gif" ContentType="image/gif"/>
  <Override PartName="/ppt/media/image24.png" ContentType="image/png"/>
  <Override PartName="/ppt/media/image25.png" ContentType="image/png"/>
  <Override PartName="/ppt/media/image29.png" ContentType="image/png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webextensions/taskpanes.xml" ContentType="application/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microsoft.com/office/2011/relationships/webextensiontaskpanes" Target="ppt/webextensions/taskpanes.xml"/><Relationship Id="rId5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E7399F88-EAAF-402D-B114-3E15CADE61B3}" type="datetime">
              <a:rPr b="0" lang="ru-RU" sz="1200" spc="-1" strike="noStrike">
                <a:solidFill>
                  <a:srgbClr val="8b8b8b"/>
                </a:solidFill>
                <a:latin typeface="Calibri"/>
              </a:rPr>
              <a:t>29.6.22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F1BB1D47-0A95-446C-B21F-5B49416AC6AA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Второй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microsoft.com/office/2007/relationships/hdphoto" Target="../media/hdphoto1.wdp"/><Relationship Id="rId3" Type="http://schemas.openxmlformats.org/officeDocument/2006/relationships/image" Target="../media/image2.png"/><Relationship Id="rId4" Type="http://schemas.openxmlformats.org/officeDocument/2006/relationships/image" Target="../media/image3.gif"/><Relationship Id="rId5" Type="http://schemas.openxmlformats.org/officeDocument/2006/relationships/image" Target="../media/image4.png"/><Relationship Id="rId6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gif"/><Relationship Id="rId3" Type="http://schemas.openxmlformats.org/officeDocument/2006/relationships/image" Target="../media/image7.png"/><Relationship Id="rId4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gif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image" Target="../media/image13.jpeg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image" Target="../media/image19.png"/><Relationship Id="rId9" Type="http://schemas.openxmlformats.org/officeDocument/2006/relationships/image" Target="../media/image20.png"/><Relationship Id="rId10" Type="http://schemas.openxmlformats.org/officeDocument/2006/relationships/image" Target="../media/image21.png"/><Relationship Id="rId11" Type="http://schemas.openxmlformats.org/officeDocument/2006/relationships/image" Target="../media/image22.png"/><Relationship Id="rId12" Type="http://schemas.openxmlformats.org/officeDocument/2006/relationships/image" Target="../media/image23.png"/><Relationship Id="rId13" Type="http://schemas.openxmlformats.org/officeDocument/2006/relationships/image" Target="../media/image24.png"/><Relationship Id="rId14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image" Target="../media/image26.gif"/><Relationship Id="rId3" Type="http://schemas.openxmlformats.org/officeDocument/2006/relationships/image" Target="../media/image27.png"/><Relationship Id="rId4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image" Target="../media/image29.png"/><Relationship Id="rId3" Type="http://schemas.openxmlformats.org/officeDocument/2006/relationships/image" Target="../media/image30.gif"/><Relationship Id="rId4" Type="http://schemas.openxmlformats.org/officeDocument/2006/relationships/image" Target="../media/image31.png"/><Relationship Id="rId5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image" Target="../media/image33.gif"/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6" Type="http://schemas.openxmlformats.org/officeDocument/2006/relationships/image" Target="../media/image37.png"/><Relationship Id="rId7" Type="http://schemas.openxmlformats.org/officeDocument/2006/relationships/image" Target="../media/image38.png"/><Relationship Id="rId8" Type="http://schemas.openxmlformats.org/officeDocument/2006/relationships/image" Target="../media/image39.png"/><Relationship Id="rId9" Type="http://schemas.openxmlformats.org/officeDocument/2006/relationships/image" Target="../media/image40.png"/><Relationship Id="rId10" Type="http://schemas.openxmlformats.org/officeDocument/2006/relationships/image" Target="../media/image41.png"/><Relationship Id="rId11" Type="http://schemas.openxmlformats.org/officeDocument/2006/relationships/image" Target="../media/image42.png"/><Relationship Id="rId12" Type="http://schemas.openxmlformats.org/officeDocument/2006/relationships/image" Target="../media/image43.png"/><Relationship Id="rId13" Type="http://schemas.openxmlformats.org/officeDocument/2006/relationships/image" Target="../media/image44.png"/><Relationship Id="rId14" Type="http://schemas.openxmlformats.org/officeDocument/2006/relationships/image" Target="../media/image45.png"/><Relationship Id="rId15" Type="http://schemas.openxmlformats.org/officeDocument/2006/relationships/image" Target="../media/image46.png"/><Relationship Id="rId16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47.png"/><Relationship Id="rId2" Type="http://schemas.openxmlformats.org/officeDocument/2006/relationships/image" Target="../media/image48.png"/><Relationship Id="rId3" Type="http://schemas.openxmlformats.org/officeDocument/2006/relationships/image" Target="../media/image49.png"/><Relationship Id="rId4" Type="http://schemas.openxmlformats.org/officeDocument/2006/relationships/image" Target="../media/image50.png"/><Relationship Id="rId5" Type="http://schemas.openxmlformats.org/officeDocument/2006/relationships/image" Target="../media/image51.png"/><Relationship Id="rId6" Type="http://schemas.openxmlformats.org/officeDocument/2006/relationships/image" Target="../media/image52.png"/><Relationship Id="rId7" Type="http://schemas.openxmlformats.org/officeDocument/2006/relationships/image" Target="../media/image53.png"/><Relationship Id="rId8" Type="http://schemas.openxmlformats.org/officeDocument/2006/relationships/image" Target="../media/image54.png"/><Relationship Id="rId9" Type="http://schemas.openxmlformats.org/officeDocument/2006/relationships/image" Target="../media/image55.png"/><Relationship Id="rId10" Type="http://schemas.openxmlformats.org/officeDocument/2006/relationships/image" Target="../media/image56.jpeg"/><Relationship Id="rId11" Type="http://schemas.openxmlformats.org/officeDocument/2006/relationships/image" Target="../media/image57.png"/><Relationship Id="rId1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59" descr=""/>
          <p:cNvPicPr/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-13000"/>
                    </a14:imgEffect>
                  </a14:imgLayer>
                </a14:imgProps>
              </a:ext>
            </a:extLst>
          </a:blip>
          <a:srcRect l="252" t="15728" r="0" b="43507"/>
          <a:stretch/>
        </p:blipFill>
        <p:spPr>
          <a:xfrm>
            <a:off x="30600" y="0"/>
            <a:ext cx="12160800" cy="3317040"/>
          </a:xfrm>
          <a:prstGeom prst="rect">
            <a:avLst/>
          </a:prstGeom>
          <a:ln>
            <a:noFill/>
          </a:ln>
        </p:spPr>
      </p:pic>
      <p:sp>
        <p:nvSpPr>
          <p:cNvPr id="42" name="CustomShape 1"/>
          <p:cNvSpPr/>
          <p:nvPr/>
        </p:nvSpPr>
        <p:spPr>
          <a:xfrm>
            <a:off x="407880" y="3336480"/>
            <a:ext cx="10779120" cy="1918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4000" spc="-1" strike="noStrike">
                <a:solidFill>
                  <a:srgbClr val="562314"/>
                </a:solidFill>
                <a:latin typeface="Montserrat Black"/>
              </a:rPr>
              <a:t>О поддержке приморских товаропроизводителей в рамках </a:t>
            </a:r>
            <a:r>
              <a:rPr b="0" lang="ru-RU" sz="4000" spc="-1" strike="noStrike">
                <a:solidFill>
                  <a:srgbClr val="e95339"/>
                </a:solidFill>
                <a:latin typeface="Montserrat Black"/>
              </a:rPr>
              <a:t>программы «Сделано в Приморье»</a:t>
            </a:r>
            <a:endParaRPr b="0" lang="ru-RU" sz="4000" spc="-1" strike="noStrike">
              <a:latin typeface="Arial"/>
            </a:endParaRPr>
          </a:p>
        </p:txBody>
      </p:sp>
      <p:grpSp>
        <p:nvGrpSpPr>
          <p:cNvPr id="43" name="Group 2"/>
          <p:cNvGrpSpPr/>
          <p:nvPr/>
        </p:nvGrpSpPr>
        <p:grpSpPr>
          <a:xfrm>
            <a:off x="7946640" y="1644120"/>
            <a:ext cx="4028760" cy="1114200"/>
            <a:chOff x="7946640" y="1644120"/>
            <a:chExt cx="4028760" cy="1114200"/>
          </a:xfrm>
        </p:grpSpPr>
        <p:sp>
          <p:nvSpPr>
            <p:cNvPr id="44" name="CustomShape 3"/>
            <p:cNvSpPr/>
            <p:nvPr/>
          </p:nvSpPr>
          <p:spPr>
            <a:xfrm>
              <a:off x="7946640" y="1644120"/>
              <a:ext cx="4028760" cy="11142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noFill/>
            </a:ln>
            <a:effectLst>
              <a:outerShdw algn="tl" blurRad="50800" dir="2700000" dist="37674" rotWithShape="0">
                <a:srgbClr val="000000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pic>
          <p:nvPicPr>
            <p:cNvPr id="45" name="Рисунок 63" descr=""/>
            <p:cNvPicPr/>
            <p:nvPr/>
          </p:nvPicPr>
          <p:blipFill>
            <a:blip r:embed="rId3"/>
            <a:srcRect l="11285" t="3718" r="6309" b="4506"/>
            <a:stretch/>
          </p:blipFill>
          <p:spPr>
            <a:xfrm>
              <a:off x="10991880" y="1784160"/>
              <a:ext cx="825480" cy="8337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6" name="Рисунок 64" descr=""/>
            <p:cNvPicPr/>
            <p:nvPr/>
          </p:nvPicPr>
          <p:blipFill>
            <a:blip r:embed="rId4"/>
            <a:srcRect l="18479" t="17785" r="17714" b="18130"/>
            <a:stretch/>
          </p:blipFill>
          <p:spPr>
            <a:xfrm>
              <a:off x="9130680" y="1795320"/>
              <a:ext cx="1546200" cy="8334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7" name="Рисунок 65" descr=""/>
            <p:cNvPicPr/>
            <p:nvPr/>
          </p:nvPicPr>
          <p:blipFill>
            <a:blip r:embed="rId5"/>
            <a:srcRect l="21663" t="14037" r="14712" b="616"/>
            <a:stretch/>
          </p:blipFill>
          <p:spPr>
            <a:xfrm>
              <a:off x="8150400" y="1811880"/>
              <a:ext cx="665280" cy="80676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48" name="CustomShape 4"/>
          <p:cNvSpPr/>
          <p:nvPr/>
        </p:nvSpPr>
        <p:spPr>
          <a:xfrm>
            <a:off x="474120" y="5275440"/>
            <a:ext cx="11620080" cy="3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e95339"/>
                </a:solidFill>
                <a:latin typeface="Montserrat Medium"/>
              </a:rPr>
              <a:t>Продвижение локальных продуктов за счет повышения узнаваемости и спроса</a:t>
            </a:r>
            <a:endParaRPr b="0" lang="ru-RU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CustomShape 1"/>
          <p:cNvSpPr/>
          <p:nvPr/>
        </p:nvSpPr>
        <p:spPr>
          <a:xfrm>
            <a:off x="415080" y="2873520"/>
            <a:ext cx="789840" cy="7898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922c19"/>
              </a:gs>
              <a:gs pos="100000">
                <a:srgbClr val="cf3d25"/>
              </a:gs>
            </a:gsLst>
            <a:lin ang="27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0" name="CustomShape 2"/>
          <p:cNvSpPr/>
          <p:nvPr/>
        </p:nvSpPr>
        <p:spPr>
          <a:xfrm>
            <a:off x="415080" y="4094280"/>
            <a:ext cx="789840" cy="7898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922c19"/>
              </a:gs>
              <a:gs pos="100000">
                <a:srgbClr val="cf3d25"/>
              </a:gs>
            </a:gsLst>
            <a:lin ang="27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1" name="CustomShape 3"/>
          <p:cNvSpPr/>
          <p:nvPr/>
        </p:nvSpPr>
        <p:spPr>
          <a:xfrm>
            <a:off x="415080" y="5228640"/>
            <a:ext cx="789840" cy="7898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922c19"/>
              </a:gs>
              <a:gs pos="100000">
                <a:srgbClr val="cf3d25"/>
              </a:gs>
            </a:gsLst>
            <a:lin ang="27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2" name="CustomShape 4"/>
          <p:cNvSpPr/>
          <p:nvPr/>
        </p:nvSpPr>
        <p:spPr>
          <a:xfrm>
            <a:off x="6198480" y="1705680"/>
            <a:ext cx="789840" cy="7898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922c19"/>
              </a:gs>
              <a:gs pos="100000">
                <a:srgbClr val="cf3d25"/>
              </a:gs>
            </a:gsLst>
            <a:lin ang="27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3" name="CustomShape 5"/>
          <p:cNvSpPr/>
          <p:nvPr/>
        </p:nvSpPr>
        <p:spPr>
          <a:xfrm>
            <a:off x="6212160" y="2979720"/>
            <a:ext cx="789840" cy="7898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922c19"/>
              </a:gs>
              <a:gs pos="100000">
                <a:srgbClr val="cf3d25"/>
              </a:gs>
            </a:gsLst>
            <a:lin ang="27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4" name="CustomShape 6"/>
          <p:cNvSpPr/>
          <p:nvPr/>
        </p:nvSpPr>
        <p:spPr>
          <a:xfrm>
            <a:off x="6212160" y="5228640"/>
            <a:ext cx="789840" cy="7898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922c19"/>
              </a:gs>
              <a:gs pos="100000">
                <a:srgbClr val="cf3d25"/>
              </a:gs>
            </a:gsLst>
            <a:lin ang="27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5" name="CustomShape 7"/>
          <p:cNvSpPr/>
          <p:nvPr/>
        </p:nvSpPr>
        <p:spPr>
          <a:xfrm>
            <a:off x="1326240" y="1737000"/>
            <a:ext cx="400716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562314"/>
                </a:solidFill>
                <a:latin typeface="Montserrat Medium"/>
              </a:rPr>
              <a:t>Поддержка 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562314"/>
                </a:solidFill>
                <a:latin typeface="Montserrat Medium"/>
              </a:rPr>
              <a:t>малого и среднего бизнеса</a:t>
            </a:r>
            <a:endParaRPr b="0" lang="ru-RU" sz="1800" spc="-1" strike="noStrike">
              <a:latin typeface="Arial"/>
            </a:endParaRPr>
          </a:p>
        </p:txBody>
      </p:sp>
      <p:grpSp>
        <p:nvGrpSpPr>
          <p:cNvPr id="56" name="Group 8"/>
          <p:cNvGrpSpPr/>
          <p:nvPr/>
        </p:nvGrpSpPr>
        <p:grpSpPr>
          <a:xfrm>
            <a:off x="8736840" y="272520"/>
            <a:ext cx="3048120" cy="842760"/>
            <a:chOff x="8736840" y="272520"/>
            <a:chExt cx="3048120" cy="842760"/>
          </a:xfrm>
        </p:grpSpPr>
        <p:sp>
          <p:nvSpPr>
            <p:cNvPr id="57" name="CustomShape 9"/>
            <p:cNvSpPr/>
            <p:nvPr/>
          </p:nvSpPr>
          <p:spPr>
            <a:xfrm>
              <a:off x="8736840" y="272520"/>
              <a:ext cx="3048120" cy="84276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noFill/>
            </a:ln>
            <a:effectLst>
              <a:outerShdw algn="tl" blurRad="50800" dir="2700000" dist="37674" rotWithShape="0">
                <a:srgbClr val="000000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pic>
          <p:nvPicPr>
            <p:cNvPr id="58" name="Рисунок 36" descr=""/>
            <p:cNvPicPr/>
            <p:nvPr/>
          </p:nvPicPr>
          <p:blipFill>
            <a:blip r:embed="rId1"/>
            <a:srcRect l="11285" t="3718" r="6309" b="4506"/>
            <a:stretch/>
          </p:blipFill>
          <p:spPr>
            <a:xfrm>
              <a:off x="11070360" y="351360"/>
              <a:ext cx="624600" cy="6307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9" name="Рисунок 37" descr=""/>
            <p:cNvPicPr/>
            <p:nvPr/>
          </p:nvPicPr>
          <p:blipFill>
            <a:blip r:embed="rId2"/>
            <a:srcRect l="18479" t="17785" r="17714" b="18130"/>
            <a:stretch/>
          </p:blipFill>
          <p:spPr>
            <a:xfrm>
              <a:off x="9662400" y="360000"/>
              <a:ext cx="1169640" cy="6303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0" name="Рисунок 41" descr=""/>
            <p:cNvPicPr/>
            <p:nvPr/>
          </p:nvPicPr>
          <p:blipFill>
            <a:blip r:embed="rId3"/>
            <a:srcRect l="21663" t="14037" r="14712" b="616"/>
            <a:stretch/>
          </p:blipFill>
          <p:spPr>
            <a:xfrm>
              <a:off x="8920800" y="372600"/>
              <a:ext cx="503280" cy="61020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61" name="CustomShape 10"/>
          <p:cNvSpPr/>
          <p:nvPr/>
        </p:nvSpPr>
        <p:spPr>
          <a:xfrm>
            <a:off x="428400" y="405720"/>
            <a:ext cx="4608720" cy="5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3200" spc="-1" strike="noStrike">
                <a:solidFill>
                  <a:srgbClr val="562314"/>
                </a:solidFill>
                <a:latin typeface="Montserrat Black"/>
              </a:rPr>
              <a:t>Цели проекта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62" name="CustomShape 11"/>
          <p:cNvSpPr/>
          <p:nvPr/>
        </p:nvSpPr>
        <p:spPr>
          <a:xfrm>
            <a:off x="7062840" y="1778400"/>
            <a:ext cx="496404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562314"/>
                </a:solidFill>
                <a:latin typeface="Montserrat Medium"/>
              </a:rPr>
              <a:t>Привлечение 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562314"/>
                </a:solidFill>
                <a:latin typeface="Montserrat Medium"/>
              </a:rPr>
              <a:t>покупательского трафика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63" name="CustomShape 12"/>
          <p:cNvSpPr/>
          <p:nvPr/>
        </p:nvSpPr>
        <p:spPr>
          <a:xfrm>
            <a:off x="7180200" y="3993120"/>
            <a:ext cx="385632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562314"/>
                </a:solidFill>
                <a:latin typeface="Montserrat Medium"/>
              </a:rPr>
              <a:t>Выращивание стартапов региональной отрасли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64" name="CustomShape 13"/>
          <p:cNvSpPr/>
          <p:nvPr/>
        </p:nvSpPr>
        <p:spPr>
          <a:xfrm>
            <a:off x="1267920" y="4181040"/>
            <a:ext cx="496404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562314"/>
                </a:solidFill>
                <a:latin typeface="Montserrat Medium"/>
              </a:rPr>
              <a:t>Создание привлекательной инфраструктуры для ведения бизнеса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65" name="CustomShape 14"/>
          <p:cNvSpPr/>
          <p:nvPr/>
        </p:nvSpPr>
        <p:spPr>
          <a:xfrm>
            <a:off x="7180200" y="2914200"/>
            <a:ext cx="496404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562314"/>
                </a:solidFill>
                <a:latin typeface="Montserrat Medium"/>
              </a:rPr>
              <a:t>Укрепление гастрономического бизнеса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66" name="CustomShape 15"/>
          <p:cNvSpPr/>
          <p:nvPr/>
        </p:nvSpPr>
        <p:spPr>
          <a:xfrm>
            <a:off x="1277280" y="5199480"/>
            <a:ext cx="496404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562314"/>
                </a:solidFill>
                <a:latin typeface="Montserrat Medium"/>
              </a:rPr>
              <a:t>Пример для расширения географии проекта для муниципалитетов Приморского края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67" name="CustomShape 16"/>
          <p:cNvSpPr/>
          <p:nvPr/>
        </p:nvSpPr>
        <p:spPr>
          <a:xfrm>
            <a:off x="7090920" y="5162040"/>
            <a:ext cx="4964040" cy="91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562314"/>
                </a:solidFill>
                <a:latin typeface="Montserrat Medium"/>
              </a:rPr>
              <a:t>Развитие бренда «Сделано в Приморье» как знака качества в Приморском крае и за его пределами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68" name="CustomShape 17"/>
          <p:cNvSpPr/>
          <p:nvPr/>
        </p:nvSpPr>
        <p:spPr>
          <a:xfrm>
            <a:off x="413640" y="2874600"/>
            <a:ext cx="778320" cy="704160"/>
          </a:xfrm>
          <a:custGeom>
            <a:avLst/>
            <a:gdLst/>
            <a:ahLst/>
            <a:rect l="l" t="t" r="r" b="b"/>
            <a:pathLst>
              <a:path w="778555" h="704407">
                <a:moveTo>
                  <a:pt x="589709" y="163358"/>
                </a:moveTo>
                <a:cubicBezTo>
                  <a:pt x="589709" y="132644"/>
                  <a:pt x="614607" y="107746"/>
                  <a:pt x="645320" y="107746"/>
                </a:cubicBezTo>
                <a:cubicBezTo>
                  <a:pt x="676034" y="107746"/>
                  <a:pt x="700932" y="132644"/>
                  <a:pt x="700932" y="163358"/>
                </a:cubicBezTo>
                <a:lnTo>
                  <a:pt x="700932" y="571172"/>
                </a:lnTo>
                <a:cubicBezTo>
                  <a:pt x="700932" y="601885"/>
                  <a:pt x="676034" y="626783"/>
                  <a:pt x="645320" y="626783"/>
                </a:cubicBezTo>
                <a:cubicBezTo>
                  <a:pt x="614607" y="626783"/>
                  <a:pt x="589709" y="601885"/>
                  <a:pt x="589709" y="571172"/>
                </a:cubicBezTo>
                <a:lnTo>
                  <a:pt x="589709" y="563238"/>
                </a:lnTo>
                <a:cubicBezTo>
                  <a:pt x="509555" y="517230"/>
                  <a:pt x="423247" y="494911"/>
                  <a:pt x="333453" y="486013"/>
                </a:cubicBezTo>
                <a:lnTo>
                  <a:pt x="348468" y="586558"/>
                </a:lnTo>
                <a:cubicBezTo>
                  <a:pt x="352256" y="606680"/>
                  <a:pt x="339015" y="626063"/>
                  <a:pt x="318893" y="629851"/>
                </a:cubicBezTo>
                <a:cubicBezTo>
                  <a:pt x="316628" y="630277"/>
                  <a:pt x="314329" y="630491"/>
                  <a:pt x="312025" y="630491"/>
                </a:cubicBezTo>
                <a:lnTo>
                  <a:pt x="291708" y="630491"/>
                </a:lnTo>
                <a:cubicBezTo>
                  <a:pt x="276982" y="630490"/>
                  <a:pt x="263653" y="621773"/>
                  <a:pt x="257748" y="608283"/>
                </a:cubicBezTo>
                <a:lnTo>
                  <a:pt x="189161" y="478895"/>
                </a:lnTo>
                <a:cubicBezTo>
                  <a:pt x="186665" y="478854"/>
                  <a:pt x="184169" y="478817"/>
                  <a:pt x="181672" y="478784"/>
                </a:cubicBezTo>
                <a:cubicBezTo>
                  <a:pt x="140811" y="478378"/>
                  <a:pt x="107866" y="445202"/>
                  <a:pt x="107747" y="404339"/>
                </a:cubicBezTo>
                <a:lnTo>
                  <a:pt x="107746" y="330191"/>
                </a:lnTo>
                <a:cubicBezTo>
                  <a:pt x="107884" y="289334"/>
                  <a:pt x="140744" y="256127"/>
                  <a:pt x="181598" y="255561"/>
                </a:cubicBezTo>
                <a:cubicBezTo>
                  <a:pt x="212296" y="255145"/>
                  <a:pt x="242986" y="254218"/>
                  <a:pt x="273653" y="252780"/>
                </a:cubicBezTo>
                <a:cubicBezTo>
                  <a:pt x="386469" y="247071"/>
                  <a:pt x="501584" y="221304"/>
                  <a:pt x="589709" y="171254"/>
                </a:cubicBezTo>
                <a:lnTo>
                  <a:pt x="589709" y="163358"/>
                </a:lnTo>
                <a:close/>
                <a:moveTo>
                  <a:pt x="626783" y="163358"/>
                </a:moveTo>
                <a:lnTo>
                  <a:pt x="626783" y="571172"/>
                </a:lnTo>
                <a:cubicBezTo>
                  <a:pt x="626783" y="581410"/>
                  <a:pt x="635083" y="589709"/>
                  <a:pt x="645320" y="589709"/>
                </a:cubicBezTo>
                <a:cubicBezTo>
                  <a:pt x="655558" y="589709"/>
                  <a:pt x="663857" y="581410"/>
                  <a:pt x="663857" y="571172"/>
                </a:cubicBezTo>
                <a:lnTo>
                  <a:pt x="663857" y="163358"/>
                </a:lnTo>
                <a:cubicBezTo>
                  <a:pt x="663857" y="153120"/>
                  <a:pt x="655558" y="144821"/>
                  <a:pt x="645320" y="144821"/>
                </a:cubicBezTo>
                <a:cubicBezTo>
                  <a:pt x="635083" y="144821"/>
                  <a:pt x="626783" y="153120"/>
                  <a:pt x="626783" y="163358"/>
                </a:cubicBezTo>
                <a:close/>
                <a:moveTo>
                  <a:pt x="589709" y="213408"/>
                </a:moveTo>
                <a:cubicBezTo>
                  <a:pt x="502808" y="258082"/>
                  <a:pt x="396591" y="281698"/>
                  <a:pt x="293117" y="288779"/>
                </a:cubicBezTo>
                <a:lnTo>
                  <a:pt x="293117" y="445714"/>
                </a:lnTo>
                <a:cubicBezTo>
                  <a:pt x="299790" y="446084"/>
                  <a:pt x="306426" y="446529"/>
                  <a:pt x="313026" y="447048"/>
                </a:cubicBezTo>
                <a:cubicBezTo>
                  <a:pt x="408232" y="454055"/>
                  <a:pt x="501844" y="474631"/>
                  <a:pt x="589709" y="520937"/>
                </a:cubicBezTo>
                <a:lnTo>
                  <a:pt x="589709" y="213408"/>
                </a:lnTo>
                <a:close/>
                <a:moveTo>
                  <a:pt x="256043" y="443823"/>
                </a:moveTo>
                <a:lnTo>
                  <a:pt x="256043" y="290707"/>
                </a:lnTo>
                <a:cubicBezTo>
                  <a:pt x="231433" y="291608"/>
                  <a:pt x="206814" y="292250"/>
                  <a:pt x="182191" y="292635"/>
                </a:cubicBezTo>
                <a:cubicBezTo>
                  <a:pt x="161581" y="292877"/>
                  <a:pt x="144961" y="309580"/>
                  <a:pt x="144821" y="330191"/>
                </a:cubicBezTo>
                <a:lnTo>
                  <a:pt x="144821" y="404339"/>
                </a:lnTo>
                <a:cubicBezTo>
                  <a:pt x="144821" y="424730"/>
                  <a:pt x="161430" y="441487"/>
                  <a:pt x="182117" y="441747"/>
                </a:cubicBezTo>
                <a:cubicBezTo>
                  <a:pt x="206769" y="442032"/>
                  <a:pt x="231414" y="442725"/>
                  <a:pt x="256043" y="443823"/>
                </a:cubicBezTo>
                <a:close/>
                <a:moveTo>
                  <a:pt x="231685" y="479970"/>
                </a:moveTo>
                <a:lnTo>
                  <a:pt x="291337" y="592564"/>
                </a:lnTo>
                <a:lnTo>
                  <a:pt x="291708" y="593454"/>
                </a:lnTo>
                <a:lnTo>
                  <a:pt x="312025" y="593454"/>
                </a:lnTo>
                <a:lnTo>
                  <a:pt x="311950" y="592935"/>
                </a:lnTo>
                <a:lnTo>
                  <a:pt x="295527" y="482973"/>
                </a:lnTo>
                <a:cubicBezTo>
                  <a:pt x="274260" y="481690"/>
                  <a:pt x="252978" y="480677"/>
                  <a:pt x="231685" y="479933"/>
                </a:cubicBezTo>
                <a:close/>
              </a:path>
            </a:pathLst>
          </a:custGeom>
          <a:solidFill>
            <a:schemeClr val="bg1"/>
          </a:solidFill>
          <a:ln w="3708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9" name="CustomShape 18"/>
          <p:cNvSpPr/>
          <p:nvPr/>
        </p:nvSpPr>
        <p:spPr>
          <a:xfrm>
            <a:off x="6272640" y="1714320"/>
            <a:ext cx="686520" cy="686520"/>
          </a:xfrm>
          <a:custGeom>
            <a:avLst/>
            <a:gdLst/>
            <a:ahLst/>
            <a:rect l="l" t="t" r="r" b="b"/>
            <a:pathLst>
              <a:path w="686726" h="686726">
                <a:moveTo>
                  <a:pt x="82775" y="82775"/>
                </a:moveTo>
                <a:lnTo>
                  <a:pt x="115476" y="82775"/>
                </a:lnTo>
                <a:lnTo>
                  <a:pt x="115476" y="573294"/>
                </a:lnTo>
                <a:lnTo>
                  <a:pt x="605995" y="573294"/>
                </a:lnTo>
                <a:lnTo>
                  <a:pt x="605995" y="605995"/>
                </a:lnTo>
                <a:lnTo>
                  <a:pt x="82775" y="605995"/>
                </a:lnTo>
                <a:lnTo>
                  <a:pt x="82775" y="82775"/>
                </a:lnTo>
                <a:close/>
                <a:moveTo>
                  <a:pt x="567310" y="184574"/>
                </a:moveTo>
                <a:cubicBezTo>
                  <a:pt x="574298" y="190293"/>
                  <a:pt x="575328" y="200594"/>
                  <a:pt x="569609" y="207583"/>
                </a:cubicBezTo>
                <a:cubicBezTo>
                  <a:pt x="569606" y="207587"/>
                  <a:pt x="569602" y="207591"/>
                  <a:pt x="569599" y="207596"/>
                </a:cubicBezTo>
                <a:lnTo>
                  <a:pt x="422443" y="387453"/>
                </a:lnTo>
                <a:cubicBezTo>
                  <a:pt x="416720" y="394438"/>
                  <a:pt x="406418" y="395461"/>
                  <a:pt x="399433" y="389738"/>
                </a:cubicBezTo>
                <a:cubicBezTo>
                  <a:pt x="399019" y="389399"/>
                  <a:pt x="398623" y="389040"/>
                  <a:pt x="398244" y="388663"/>
                </a:cubicBezTo>
                <a:lnTo>
                  <a:pt x="313646" y="304064"/>
                </a:lnTo>
                <a:lnTo>
                  <a:pt x="194090" y="468454"/>
                </a:lnTo>
                <a:cubicBezTo>
                  <a:pt x="188508" y="475552"/>
                  <a:pt x="178228" y="476781"/>
                  <a:pt x="171130" y="471199"/>
                </a:cubicBezTo>
                <a:cubicBezTo>
                  <a:pt x="164404" y="465909"/>
                  <a:pt x="162894" y="456327"/>
                  <a:pt x="167667" y="449225"/>
                </a:cubicBezTo>
                <a:lnTo>
                  <a:pt x="298473" y="269368"/>
                </a:lnTo>
                <a:cubicBezTo>
                  <a:pt x="303777" y="262061"/>
                  <a:pt x="314002" y="260437"/>
                  <a:pt x="321310" y="265742"/>
                </a:cubicBezTo>
                <a:cubicBezTo>
                  <a:pt x="322002" y="266245"/>
                  <a:pt x="322654" y="266801"/>
                  <a:pt x="323260" y="267406"/>
                </a:cubicBezTo>
                <a:lnTo>
                  <a:pt x="408578" y="352757"/>
                </a:lnTo>
                <a:lnTo>
                  <a:pt x="544288" y="186863"/>
                </a:lnTo>
                <a:cubicBezTo>
                  <a:pt x="550006" y="179874"/>
                  <a:pt x="560308" y="178845"/>
                  <a:pt x="567296" y="184563"/>
                </a:cubicBezTo>
                <a:cubicBezTo>
                  <a:pt x="567301" y="184567"/>
                  <a:pt x="567305" y="184570"/>
                  <a:pt x="567310" y="184574"/>
                </a:cubicBezTo>
                <a:close/>
              </a:path>
            </a:pathLst>
          </a:custGeom>
          <a:solidFill>
            <a:schemeClr val="bg1"/>
          </a:solidFill>
          <a:ln w="3204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70" name="Group 19"/>
          <p:cNvGrpSpPr/>
          <p:nvPr/>
        </p:nvGrpSpPr>
        <p:grpSpPr>
          <a:xfrm>
            <a:off x="6206400" y="5229720"/>
            <a:ext cx="822960" cy="781560"/>
            <a:chOff x="6206400" y="5229720"/>
            <a:chExt cx="822960" cy="781560"/>
          </a:xfrm>
        </p:grpSpPr>
        <p:sp>
          <p:nvSpPr>
            <p:cNvPr id="71" name="CustomShape 20"/>
            <p:cNvSpPr/>
            <p:nvPr/>
          </p:nvSpPr>
          <p:spPr>
            <a:xfrm>
              <a:off x="6206400" y="5229720"/>
              <a:ext cx="781560" cy="781560"/>
            </a:xfrm>
            <a:custGeom>
              <a:avLst/>
              <a:gdLst/>
              <a:ahLst/>
              <a:rect l="l" t="t" r="r" b="b"/>
              <a:pathLst>
                <a:path w="782041" h="782041">
                  <a:moveTo>
                    <a:pt x="194867" y="668208"/>
                  </a:moveTo>
                  <a:cubicBezTo>
                    <a:pt x="160769" y="668208"/>
                    <a:pt x="133127" y="640566"/>
                    <a:pt x="133127" y="606468"/>
                  </a:cubicBezTo>
                  <a:lnTo>
                    <a:pt x="133127" y="194867"/>
                  </a:lnTo>
                  <a:cubicBezTo>
                    <a:pt x="133127" y="160769"/>
                    <a:pt x="160769" y="133127"/>
                    <a:pt x="194867" y="133127"/>
                  </a:cubicBezTo>
                  <a:lnTo>
                    <a:pt x="524148" y="133127"/>
                  </a:lnTo>
                  <a:cubicBezTo>
                    <a:pt x="535514" y="133127"/>
                    <a:pt x="544728" y="142341"/>
                    <a:pt x="544728" y="153707"/>
                  </a:cubicBezTo>
                  <a:cubicBezTo>
                    <a:pt x="544728" y="165073"/>
                    <a:pt x="535514" y="174287"/>
                    <a:pt x="524148" y="174287"/>
                  </a:cubicBezTo>
                  <a:lnTo>
                    <a:pt x="194867" y="174287"/>
                  </a:lnTo>
                  <a:cubicBezTo>
                    <a:pt x="183501" y="174287"/>
                    <a:pt x="174287" y="183501"/>
                    <a:pt x="174287" y="194867"/>
                  </a:cubicBezTo>
                  <a:lnTo>
                    <a:pt x="174287" y="606468"/>
                  </a:lnTo>
                  <a:cubicBezTo>
                    <a:pt x="174287" y="617834"/>
                    <a:pt x="183501" y="627048"/>
                    <a:pt x="194867" y="627048"/>
                  </a:cubicBezTo>
                  <a:lnTo>
                    <a:pt x="606468" y="627048"/>
                  </a:lnTo>
                  <a:cubicBezTo>
                    <a:pt x="617834" y="627048"/>
                    <a:pt x="627048" y="617834"/>
                    <a:pt x="627048" y="606468"/>
                  </a:cubicBezTo>
                  <a:lnTo>
                    <a:pt x="627048" y="400667"/>
                  </a:lnTo>
                  <a:cubicBezTo>
                    <a:pt x="627048" y="389301"/>
                    <a:pt x="636262" y="380087"/>
                    <a:pt x="647628" y="380087"/>
                  </a:cubicBezTo>
                  <a:cubicBezTo>
                    <a:pt x="658994" y="380087"/>
                    <a:pt x="668208" y="389301"/>
                    <a:pt x="668208" y="400667"/>
                  </a:cubicBezTo>
                  <a:lnTo>
                    <a:pt x="668208" y="606468"/>
                  </a:lnTo>
                  <a:cubicBezTo>
                    <a:pt x="668208" y="640566"/>
                    <a:pt x="640566" y="668208"/>
                    <a:pt x="606468" y="668208"/>
                  </a:cubicBezTo>
                  <a:lnTo>
                    <a:pt x="194867" y="668208"/>
                  </a:lnTo>
                  <a:close/>
                </a:path>
              </a:pathLst>
            </a:custGeom>
            <a:solidFill>
              <a:schemeClr val="bg1"/>
            </a:solidFill>
            <a:ln w="4104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2" name="CustomShape 21"/>
            <p:cNvSpPr/>
            <p:nvPr/>
          </p:nvSpPr>
          <p:spPr>
            <a:xfrm>
              <a:off x="6329880" y="5271120"/>
              <a:ext cx="699480" cy="576000"/>
            </a:xfrm>
            <a:custGeom>
              <a:avLst/>
              <a:gdLst/>
              <a:ahLst/>
              <a:rect l="l" t="t" r="r" b="b"/>
              <a:pathLst>
                <a:path w="699721" h="576240">
                  <a:moveTo>
                    <a:pt x="291784" y="456424"/>
                  </a:moveTo>
                  <a:lnTo>
                    <a:pt x="579904" y="168304"/>
                  </a:lnTo>
                  <a:cubicBezTo>
                    <a:pt x="587952" y="160257"/>
                    <a:pt x="587952" y="147210"/>
                    <a:pt x="579904" y="139162"/>
                  </a:cubicBezTo>
                  <a:cubicBezTo>
                    <a:pt x="571857" y="131115"/>
                    <a:pt x="558810" y="131115"/>
                    <a:pt x="550763" y="139162"/>
                  </a:cubicBezTo>
                  <a:lnTo>
                    <a:pt x="277213" y="412753"/>
                  </a:lnTo>
                  <a:lnTo>
                    <a:pt x="168304" y="303803"/>
                  </a:lnTo>
                  <a:cubicBezTo>
                    <a:pt x="160257" y="295756"/>
                    <a:pt x="147210" y="295756"/>
                    <a:pt x="139162" y="303803"/>
                  </a:cubicBezTo>
                  <a:cubicBezTo>
                    <a:pt x="131115" y="311850"/>
                    <a:pt x="131115" y="324897"/>
                    <a:pt x="139162" y="332944"/>
                  </a:cubicBezTo>
                  <a:lnTo>
                    <a:pt x="262643" y="456424"/>
                  </a:lnTo>
                  <a:cubicBezTo>
                    <a:pt x="270669" y="464471"/>
                    <a:pt x="283700" y="464488"/>
                    <a:pt x="291747" y="456461"/>
                  </a:cubicBezTo>
                  <a:cubicBezTo>
                    <a:pt x="291759" y="456449"/>
                    <a:pt x="291772" y="456437"/>
                    <a:pt x="291784" y="456424"/>
                  </a:cubicBezTo>
                  <a:close/>
                </a:path>
              </a:pathLst>
            </a:custGeom>
            <a:solidFill>
              <a:schemeClr val="bg1"/>
            </a:solidFill>
            <a:ln w="4104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73" name="CustomShape 22"/>
          <p:cNvSpPr/>
          <p:nvPr/>
        </p:nvSpPr>
        <p:spPr>
          <a:xfrm>
            <a:off x="428400" y="5185080"/>
            <a:ext cx="733320" cy="896400"/>
          </a:xfrm>
          <a:custGeom>
            <a:avLst/>
            <a:gdLst/>
            <a:ahLst/>
            <a:rect l="l" t="t" r="r" b="b"/>
            <a:pathLst>
              <a:path w="733776" h="896838">
                <a:moveTo>
                  <a:pt x="409753" y="131818"/>
                </a:moveTo>
                <a:cubicBezTo>
                  <a:pt x="370781" y="122075"/>
                  <a:pt x="334582" y="151549"/>
                  <a:pt x="331973" y="189705"/>
                </a:cubicBezTo>
                <a:cubicBezTo>
                  <a:pt x="329038" y="232550"/>
                  <a:pt x="322597" y="271888"/>
                  <a:pt x="314525" y="295287"/>
                </a:cubicBezTo>
                <a:cubicBezTo>
                  <a:pt x="309430" y="309963"/>
                  <a:pt x="294999" y="336583"/>
                  <a:pt x="272129" y="362102"/>
                </a:cubicBezTo>
                <a:cubicBezTo>
                  <a:pt x="249423" y="387499"/>
                  <a:pt x="219868" y="410124"/>
                  <a:pt x="185258" y="419581"/>
                </a:cubicBezTo>
                <a:cubicBezTo>
                  <a:pt x="157864" y="427041"/>
                  <a:pt x="129940" y="450767"/>
                  <a:pt x="129940" y="485417"/>
                </a:cubicBezTo>
                <a:lnTo>
                  <a:pt x="129940" y="648519"/>
                </a:lnTo>
                <a:cubicBezTo>
                  <a:pt x="129940" y="682966"/>
                  <a:pt x="157742" y="708200"/>
                  <a:pt x="188968" y="711502"/>
                </a:cubicBezTo>
                <a:cubicBezTo>
                  <a:pt x="232587" y="716149"/>
                  <a:pt x="252725" y="728420"/>
                  <a:pt x="273271" y="740975"/>
                </a:cubicBezTo>
                <a:lnTo>
                  <a:pt x="275227" y="742198"/>
                </a:lnTo>
                <a:cubicBezTo>
                  <a:pt x="286316" y="748925"/>
                  <a:pt x="298790" y="756385"/>
                  <a:pt x="314770" y="761929"/>
                </a:cubicBezTo>
                <a:cubicBezTo>
                  <a:pt x="330954" y="767473"/>
                  <a:pt x="349869" y="770775"/>
                  <a:pt x="374532" y="770775"/>
                </a:cubicBezTo>
                <a:lnTo>
                  <a:pt x="517211" y="770775"/>
                </a:lnTo>
                <a:cubicBezTo>
                  <a:pt x="555408" y="770775"/>
                  <a:pt x="582395" y="751330"/>
                  <a:pt x="596051" y="727400"/>
                </a:cubicBezTo>
                <a:cubicBezTo>
                  <a:pt x="602651" y="716108"/>
                  <a:pt x="606218" y="703300"/>
                  <a:pt x="606405" y="690222"/>
                </a:cubicBezTo>
                <a:cubicBezTo>
                  <a:pt x="606405" y="684026"/>
                  <a:pt x="605468" y="677504"/>
                  <a:pt x="603266" y="671307"/>
                </a:cubicBezTo>
                <a:cubicBezTo>
                  <a:pt x="611460" y="660586"/>
                  <a:pt x="618757" y="647745"/>
                  <a:pt x="623160" y="634578"/>
                </a:cubicBezTo>
                <a:cubicBezTo>
                  <a:pt x="627644" y="621125"/>
                  <a:pt x="630172" y="603514"/>
                  <a:pt x="623323" y="587738"/>
                </a:cubicBezTo>
                <a:cubicBezTo>
                  <a:pt x="626136" y="582439"/>
                  <a:pt x="628215" y="576772"/>
                  <a:pt x="629805" y="571310"/>
                </a:cubicBezTo>
                <a:cubicBezTo>
                  <a:pt x="632944" y="560303"/>
                  <a:pt x="634411" y="548155"/>
                  <a:pt x="634411" y="536374"/>
                </a:cubicBezTo>
                <a:cubicBezTo>
                  <a:pt x="634411" y="524633"/>
                  <a:pt x="632944" y="512526"/>
                  <a:pt x="629805" y="501479"/>
                </a:cubicBezTo>
                <a:cubicBezTo>
                  <a:pt x="628378" y="496400"/>
                  <a:pt x="626495" y="491461"/>
                  <a:pt x="624179" y="486722"/>
                </a:cubicBezTo>
                <a:cubicBezTo>
                  <a:pt x="638663" y="466112"/>
                  <a:pt x="642222" y="439746"/>
                  <a:pt x="633718" y="416034"/>
                </a:cubicBezTo>
                <a:cubicBezTo>
                  <a:pt x="625321" y="391901"/>
                  <a:pt x="605916" y="371193"/>
                  <a:pt x="584800" y="364181"/>
                </a:cubicBezTo>
                <a:cubicBezTo>
                  <a:pt x="550271" y="352685"/>
                  <a:pt x="511300" y="352930"/>
                  <a:pt x="482234" y="355579"/>
                </a:cubicBezTo>
                <a:cubicBezTo>
                  <a:pt x="476201" y="356122"/>
                  <a:pt x="470180" y="356802"/>
                  <a:pt x="464175" y="357618"/>
                </a:cubicBezTo>
                <a:cubicBezTo>
                  <a:pt x="478316" y="297056"/>
                  <a:pt x="477448" y="233956"/>
                  <a:pt x="461648" y="173807"/>
                </a:cubicBezTo>
                <a:cubicBezTo>
                  <a:pt x="456049" y="154182"/>
                  <a:pt x="440262" y="139127"/>
                  <a:pt x="420393" y="134468"/>
                </a:cubicBezTo>
                <a:lnTo>
                  <a:pt x="409753" y="131818"/>
                </a:lnTo>
                <a:close/>
                <a:moveTo>
                  <a:pt x="517211" y="730050"/>
                </a:moveTo>
                <a:lnTo>
                  <a:pt x="374532" y="730050"/>
                </a:lnTo>
                <a:cubicBezTo>
                  <a:pt x="353742" y="730050"/>
                  <a:pt x="339351" y="727237"/>
                  <a:pt x="328059" y="723365"/>
                </a:cubicBezTo>
                <a:cubicBezTo>
                  <a:pt x="316604" y="719410"/>
                  <a:pt x="307432" y="714070"/>
                  <a:pt x="296425" y="707344"/>
                </a:cubicBezTo>
                <a:lnTo>
                  <a:pt x="294795" y="706366"/>
                </a:lnTo>
                <a:cubicBezTo>
                  <a:pt x="272170" y="692546"/>
                  <a:pt x="245958" y="676566"/>
                  <a:pt x="193289" y="670981"/>
                </a:cubicBezTo>
                <a:cubicBezTo>
                  <a:pt x="179714" y="669514"/>
                  <a:pt x="170705" y="659159"/>
                  <a:pt x="170705" y="648560"/>
                </a:cubicBezTo>
                <a:lnTo>
                  <a:pt x="170705" y="485417"/>
                </a:lnTo>
                <a:cubicBezTo>
                  <a:pt x="170705" y="475063"/>
                  <a:pt x="179918" y="463282"/>
                  <a:pt x="195980" y="458920"/>
                </a:cubicBezTo>
                <a:cubicBezTo>
                  <a:pt x="240618" y="446690"/>
                  <a:pt x="276573" y="418317"/>
                  <a:pt x="302540" y="389292"/>
                </a:cubicBezTo>
                <a:cubicBezTo>
                  <a:pt x="328426" y="360349"/>
                  <a:pt x="345915" y="329163"/>
                  <a:pt x="353008" y="308658"/>
                </a:cubicBezTo>
                <a:cubicBezTo>
                  <a:pt x="362914" y="280123"/>
                  <a:pt x="369599" y="236585"/>
                  <a:pt x="372657" y="192477"/>
                </a:cubicBezTo>
                <a:cubicBezTo>
                  <a:pt x="373676" y="177720"/>
                  <a:pt x="387332" y="168263"/>
                  <a:pt x="399847" y="171361"/>
                </a:cubicBezTo>
                <a:lnTo>
                  <a:pt x="410528" y="174051"/>
                </a:lnTo>
                <a:cubicBezTo>
                  <a:pt x="417050" y="175682"/>
                  <a:pt x="421045" y="179881"/>
                  <a:pt x="422268" y="184446"/>
                </a:cubicBezTo>
                <a:cubicBezTo>
                  <a:pt x="438916" y="247878"/>
                  <a:pt x="436863" y="314771"/>
                  <a:pt x="416357" y="377063"/>
                </a:cubicBezTo>
                <a:cubicBezTo>
                  <a:pt x="412781" y="387737"/>
                  <a:pt x="418535" y="399288"/>
                  <a:pt x="429209" y="402865"/>
                </a:cubicBezTo>
                <a:cubicBezTo>
                  <a:pt x="432890" y="404098"/>
                  <a:pt x="436846" y="404254"/>
                  <a:pt x="440613" y="403316"/>
                </a:cubicBezTo>
                <a:lnTo>
                  <a:pt x="440735" y="403275"/>
                </a:lnTo>
                <a:lnTo>
                  <a:pt x="441306" y="403153"/>
                </a:lnTo>
                <a:lnTo>
                  <a:pt x="443670" y="402582"/>
                </a:lnTo>
                <a:cubicBezTo>
                  <a:pt x="457612" y="399622"/>
                  <a:pt x="471712" y="397485"/>
                  <a:pt x="485903" y="396182"/>
                </a:cubicBezTo>
                <a:cubicBezTo>
                  <a:pt x="512930" y="393736"/>
                  <a:pt x="545298" y="393980"/>
                  <a:pt x="571918" y="402867"/>
                </a:cubicBezTo>
                <a:cubicBezTo>
                  <a:pt x="579052" y="405232"/>
                  <a:pt x="590262" y="415097"/>
                  <a:pt x="595154" y="429365"/>
                </a:cubicBezTo>
                <a:cubicBezTo>
                  <a:pt x="599516" y="441920"/>
                  <a:pt x="598701" y="456678"/>
                  <a:pt x="584311" y="471027"/>
                </a:cubicBezTo>
                <a:lnTo>
                  <a:pt x="569920" y="485417"/>
                </a:lnTo>
                <a:lnTo>
                  <a:pt x="584311" y="499848"/>
                </a:lnTo>
                <a:cubicBezTo>
                  <a:pt x="586063" y="501601"/>
                  <a:pt x="588591" y="505596"/>
                  <a:pt x="590588" y="512689"/>
                </a:cubicBezTo>
                <a:cubicBezTo>
                  <a:pt x="592545" y="519497"/>
                  <a:pt x="593646" y="527772"/>
                  <a:pt x="593646" y="536374"/>
                </a:cubicBezTo>
                <a:cubicBezTo>
                  <a:pt x="593646" y="545016"/>
                  <a:pt x="592545" y="553251"/>
                  <a:pt x="590588" y="560099"/>
                </a:cubicBezTo>
                <a:cubicBezTo>
                  <a:pt x="588550" y="567193"/>
                  <a:pt x="586063" y="571188"/>
                  <a:pt x="584311" y="572940"/>
                </a:cubicBezTo>
                <a:lnTo>
                  <a:pt x="569920" y="587331"/>
                </a:lnTo>
                <a:lnTo>
                  <a:pt x="584311" y="601762"/>
                </a:lnTo>
                <a:cubicBezTo>
                  <a:pt x="586226" y="603678"/>
                  <a:pt x="588754" y="608977"/>
                  <a:pt x="584514" y="621655"/>
                </a:cubicBezTo>
                <a:cubicBezTo>
                  <a:pt x="580095" y="633950"/>
                  <a:pt x="573076" y="645144"/>
                  <a:pt x="563928" y="654471"/>
                </a:cubicBezTo>
                <a:lnTo>
                  <a:pt x="549538" y="668861"/>
                </a:lnTo>
                <a:lnTo>
                  <a:pt x="563928" y="683292"/>
                </a:lnTo>
                <a:cubicBezTo>
                  <a:pt x="564172" y="683496"/>
                  <a:pt x="565599" y="685331"/>
                  <a:pt x="565599" y="690222"/>
                </a:cubicBezTo>
                <a:cubicBezTo>
                  <a:pt x="565420" y="696203"/>
                  <a:pt x="563720" y="702036"/>
                  <a:pt x="560667" y="707181"/>
                </a:cubicBezTo>
                <a:cubicBezTo>
                  <a:pt x="553940" y="718921"/>
                  <a:pt x="540162" y="730009"/>
                  <a:pt x="517211" y="730009"/>
                </a:cubicBezTo>
                <a:close/>
              </a:path>
            </a:pathLst>
          </a:custGeom>
          <a:solidFill>
            <a:schemeClr val="bg1"/>
          </a:solidFill>
          <a:ln w="4032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4" name="CustomShape 23"/>
          <p:cNvSpPr/>
          <p:nvPr/>
        </p:nvSpPr>
        <p:spPr>
          <a:xfrm>
            <a:off x="372600" y="4071240"/>
            <a:ext cx="865800" cy="824760"/>
          </a:xfrm>
          <a:custGeom>
            <a:avLst/>
            <a:gdLst/>
            <a:ahLst/>
            <a:rect l="l" t="t" r="r" b="b"/>
            <a:pathLst>
              <a:path w="866208" h="824960">
                <a:moveTo>
                  <a:pt x="133412" y="154036"/>
                </a:moveTo>
                <a:cubicBezTo>
                  <a:pt x="133412" y="142645"/>
                  <a:pt x="142645" y="133412"/>
                  <a:pt x="154036" y="133412"/>
                </a:cubicBezTo>
                <a:lnTo>
                  <a:pt x="215908" y="133412"/>
                </a:lnTo>
                <a:cubicBezTo>
                  <a:pt x="225374" y="133414"/>
                  <a:pt x="233622" y="139860"/>
                  <a:pt x="235913" y="149044"/>
                </a:cubicBezTo>
                <a:lnTo>
                  <a:pt x="252618" y="215908"/>
                </a:lnTo>
                <a:lnTo>
                  <a:pt x="731508" y="215908"/>
                </a:lnTo>
                <a:cubicBezTo>
                  <a:pt x="742896" y="215911"/>
                  <a:pt x="752127" y="225147"/>
                  <a:pt x="752127" y="236537"/>
                </a:cubicBezTo>
                <a:cubicBezTo>
                  <a:pt x="752127" y="238218"/>
                  <a:pt x="751921" y="239892"/>
                  <a:pt x="751513" y="241523"/>
                </a:cubicBezTo>
                <a:lnTo>
                  <a:pt x="689641" y="489011"/>
                </a:lnTo>
                <a:cubicBezTo>
                  <a:pt x="687352" y="498196"/>
                  <a:pt x="679102" y="504639"/>
                  <a:pt x="669636" y="504644"/>
                </a:cubicBezTo>
                <a:lnTo>
                  <a:pt x="298404" y="504644"/>
                </a:lnTo>
                <a:cubicBezTo>
                  <a:pt x="288938" y="504639"/>
                  <a:pt x="280689" y="498196"/>
                  <a:pt x="278398" y="489011"/>
                </a:cubicBezTo>
                <a:lnTo>
                  <a:pt x="199821" y="174660"/>
                </a:lnTo>
                <a:lnTo>
                  <a:pt x="154036" y="174660"/>
                </a:lnTo>
                <a:cubicBezTo>
                  <a:pt x="142645" y="174660"/>
                  <a:pt x="133412" y="165426"/>
                  <a:pt x="133412" y="154036"/>
                </a:cubicBezTo>
                <a:close/>
                <a:moveTo>
                  <a:pt x="262930" y="257156"/>
                </a:moveTo>
                <a:lnTo>
                  <a:pt x="314490" y="463396"/>
                </a:lnTo>
                <a:lnTo>
                  <a:pt x="653549" y="463396"/>
                </a:lnTo>
                <a:lnTo>
                  <a:pt x="705109" y="257156"/>
                </a:lnTo>
                <a:lnTo>
                  <a:pt x="262930" y="257156"/>
                </a:lnTo>
                <a:close/>
                <a:moveTo>
                  <a:pt x="339652" y="587140"/>
                </a:moveTo>
                <a:cubicBezTo>
                  <a:pt x="316871" y="587140"/>
                  <a:pt x="298404" y="605606"/>
                  <a:pt x="298404" y="628388"/>
                </a:cubicBezTo>
                <a:cubicBezTo>
                  <a:pt x="298404" y="651169"/>
                  <a:pt x="316871" y="669636"/>
                  <a:pt x="339652" y="669636"/>
                </a:cubicBezTo>
                <a:cubicBezTo>
                  <a:pt x="362432" y="669636"/>
                  <a:pt x="380900" y="651169"/>
                  <a:pt x="380900" y="628388"/>
                </a:cubicBezTo>
                <a:cubicBezTo>
                  <a:pt x="380900" y="605606"/>
                  <a:pt x="362432" y="587140"/>
                  <a:pt x="339652" y="587140"/>
                </a:cubicBezTo>
                <a:close/>
                <a:moveTo>
                  <a:pt x="257156" y="628388"/>
                </a:moveTo>
                <a:cubicBezTo>
                  <a:pt x="257156" y="582825"/>
                  <a:pt x="294090" y="545892"/>
                  <a:pt x="339652" y="545892"/>
                </a:cubicBezTo>
                <a:cubicBezTo>
                  <a:pt x="385213" y="545892"/>
                  <a:pt x="422148" y="582825"/>
                  <a:pt x="422148" y="628388"/>
                </a:cubicBezTo>
                <a:cubicBezTo>
                  <a:pt x="422148" y="673950"/>
                  <a:pt x="385213" y="710884"/>
                  <a:pt x="339652" y="710884"/>
                </a:cubicBezTo>
                <a:cubicBezTo>
                  <a:pt x="294090" y="710884"/>
                  <a:pt x="257156" y="673950"/>
                  <a:pt x="257156" y="628388"/>
                </a:cubicBezTo>
                <a:close/>
                <a:moveTo>
                  <a:pt x="628388" y="587140"/>
                </a:moveTo>
                <a:cubicBezTo>
                  <a:pt x="605606" y="587140"/>
                  <a:pt x="587140" y="605606"/>
                  <a:pt x="587140" y="628388"/>
                </a:cubicBezTo>
                <a:cubicBezTo>
                  <a:pt x="587140" y="651169"/>
                  <a:pt x="605606" y="669636"/>
                  <a:pt x="628388" y="669636"/>
                </a:cubicBezTo>
                <a:cubicBezTo>
                  <a:pt x="651169" y="669636"/>
                  <a:pt x="669636" y="651169"/>
                  <a:pt x="669636" y="628388"/>
                </a:cubicBezTo>
                <a:cubicBezTo>
                  <a:pt x="669636" y="605606"/>
                  <a:pt x="651169" y="587140"/>
                  <a:pt x="628388" y="587140"/>
                </a:cubicBezTo>
                <a:close/>
                <a:moveTo>
                  <a:pt x="545892" y="628388"/>
                </a:moveTo>
                <a:cubicBezTo>
                  <a:pt x="545892" y="582825"/>
                  <a:pt x="582825" y="545892"/>
                  <a:pt x="628388" y="545892"/>
                </a:cubicBezTo>
                <a:cubicBezTo>
                  <a:pt x="673950" y="545892"/>
                  <a:pt x="710884" y="582825"/>
                  <a:pt x="710884" y="628388"/>
                </a:cubicBezTo>
                <a:cubicBezTo>
                  <a:pt x="710884" y="673950"/>
                  <a:pt x="673950" y="710884"/>
                  <a:pt x="628388" y="710884"/>
                </a:cubicBezTo>
                <a:cubicBezTo>
                  <a:pt x="582825" y="710884"/>
                  <a:pt x="545892" y="673950"/>
                  <a:pt x="545892" y="628388"/>
                </a:cubicBezTo>
                <a:close/>
              </a:path>
            </a:pathLst>
          </a:custGeom>
          <a:solidFill>
            <a:schemeClr val="bg1"/>
          </a:solidFill>
          <a:ln w="4104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75" name="Group 24"/>
          <p:cNvGrpSpPr/>
          <p:nvPr/>
        </p:nvGrpSpPr>
        <p:grpSpPr>
          <a:xfrm>
            <a:off x="393840" y="1663200"/>
            <a:ext cx="809640" cy="789840"/>
            <a:chOff x="393840" y="1663200"/>
            <a:chExt cx="809640" cy="789840"/>
          </a:xfrm>
        </p:grpSpPr>
        <p:sp>
          <p:nvSpPr>
            <p:cNvPr id="76" name="CustomShape 25"/>
            <p:cNvSpPr/>
            <p:nvPr/>
          </p:nvSpPr>
          <p:spPr>
            <a:xfrm>
              <a:off x="413640" y="1663200"/>
              <a:ext cx="789840" cy="78984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922c19"/>
                </a:gs>
                <a:gs pos="100000">
                  <a:srgbClr val="cf3d25"/>
                </a:gs>
              </a:gsLst>
              <a:lin ang="27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77" name="CustomShape 26"/>
            <p:cNvSpPr/>
            <p:nvPr/>
          </p:nvSpPr>
          <p:spPr>
            <a:xfrm>
              <a:off x="393840" y="1705680"/>
              <a:ext cx="797040" cy="645120"/>
            </a:xfrm>
            <a:custGeom>
              <a:avLst/>
              <a:gdLst/>
              <a:ahLst/>
              <a:rect l="l" t="t" r="r" b="b"/>
              <a:pathLst>
                <a:path w="797545" h="645632">
                  <a:moveTo>
                    <a:pt x="681831" y="567895"/>
                  </a:moveTo>
                  <a:cubicBezTo>
                    <a:pt x="681831" y="567895"/>
                    <a:pt x="719809" y="567895"/>
                    <a:pt x="719809" y="529917"/>
                  </a:cubicBezTo>
                  <a:cubicBezTo>
                    <a:pt x="719809" y="491939"/>
                    <a:pt x="681831" y="378004"/>
                    <a:pt x="529917" y="378004"/>
                  </a:cubicBezTo>
                  <a:cubicBezTo>
                    <a:pt x="378004" y="378004"/>
                    <a:pt x="340025" y="491939"/>
                    <a:pt x="340025" y="529917"/>
                  </a:cubicBezTo>
                  <a:cubicBezTo>
                    <a:pt x="340025" y="567895"/>
                    <a:pt x="378004" y="567895"/>
                    <a:pt x="378004" y="567895"/>
                  </a:cubicBezTo>
                  <a:lnTo>
                    <a:pt x="681831" y="567895"/>
                  </a:lnTo>
                  <a:close/>
                  <a:moveTo>
                    <a:pt x="378839" y="529917"/>
                  </a:moveTo>
                  <a:cubicBezTo>
                    <a:pt x="378558" y="529879"/>
                    <a:pt x="378280" y="529826"/>
                    <a:pt x="378004" y="529765"/>
                  </a:cubicBezTo>
                  <a:cubicBezTo>
                    <a:pt x="378042" y="519739"/>
                    <a:pt x="384346" y="490647"/>
                    <a:pt x="406867" y="464442"/>
                  </a:cubicBezTo>
                  <a:cubicBezTo>
                    <a:pt x="427831" y="439870"/>
                    <a:pt x="464670" y="415982"/>
                    <a:pt x="529917" y="415982"/>
                  </a:cubicBezTo>
                  <a:cubicBezTo>
                    <a:pt x="595126" y="415982"/>
                    <a:pt x="631965" y="439908"/>
                    <a:pt x="652967" y="464442"/>
                  </a:cubicBezTo>
                  <a:cubicBezTo>
                    <a:pt x="675488" y="490647"/>
                    <a:pt x="681755" y="519777"/>
                    <a:pt x="681831" y="529765"/>
                  </a:cubicBezTo>
                  <a:lnTo>
                    <a:pt x="681527" y="529841"/>
                  </a:lnTo>
                  <a:cubicBezTo>
                    <a:pt x="681352" y="529871"/>
                    <a:pt x="681174" y="529898"/>
                    <a:pt x="680995" y="529917"/>
                  </a:cubicBezTo>
                  <a:lnTo>
                    <a:pt x="378839" y="529917"/>
                  </a:lnTo>
                  <a:close/>
                  <a:moveTo>
                    <a:pt x="529917" y="302047"/>
                  </a:moveTo>
                  <a:cubicBezTo>
                    <a:pt x="571868" y="302047"/>
                    <a:pt x="605874" y="268040"/>
                    <a:pt x="605874" y="226090"/>
                  </a:cubicBezTo>
                  <a:cubicBezTo>
                    <a:pt x="605874" y="184140"/>
                    <a:pt x="571868" y="150133"/>
                    <a:pt x="529917" y="150133"/>
                  </a:cubicBezTo>
                  <a:cubicBezTo>
                    <a:pt x="487967" y="150133"/>
                    <a:pt x="453960" y="184140"/>
                    <a:pt x="453960" y="226090"/>
                  </a:cubicBezTo>
                  <a:cubicBezTo>
                    <a:pt x="453960" y="268040"/>
                    <a:pt x="487967" y="302047"/>
                    <a:pt x="529917" y="302047"/>
                  </a:cubicBezTo>
                  <a:close/>
                  <a:moveTo>
                    <a:pt x="643852" y="226090"/>
                  </a:moveTo>
                  <a:cubicBezTo>
                    <a:pt x="643852" y="289014"/>
                    <a:pt x="592843" y="340025"/>
                    <a:pt x="529917" y="340025"/>
                  </a:cubicBezTo>
                  <a:cubicBezTo>
                    <a:pt x="466993" y="340025"/>
                    <a:pt x="415982" y="289014"/>
                    <a:pt x="415982" y="226090"/>
                  </a:cubicBezTo>
                  <a:cubicBezTo>
                    <a:pt x="415982" y="163166"/>
                    <a:pt x="466993" y="112155"/>
                    <a:pt x="529917" y="112155"/>
                  </a:cubicBezTo>
                  <a:cubicBezTo>
                    <a:pt x="592843" y="112155"/>
                    <a:pt x="643852" y="163166"/>
                    <a:pt x="643852" y="226090"/>
                  </a:cubicBezTo>
                  <a:close/>
                  <a:moveTo>
                    <a:pt x="375573" y="388637"/>
                  </a:moveTo>
                  <a:cubicBezTo>
                    <a:pt x="360381" y="383854"/>
                    <a:pt x="344721" y="380709"/>
                    <a:pt x="328860" y="379257"/>
                  </a:cubicBezTo>
                  <a:cubicBezTo>
                    <a:pt x="319947" y="378409"/>
                    <a:pt x="310999" y="377991"/>
                    <a:pt x="302047" y="378004"/>
                  </a:cubicBezTo>
                  <a:cubicBezTo>
                    <a:pt x="150133" y="378004"/>
                    <a:pt x="112155" y="491939"/>
                    <a:pt x="112155" y="529917"/>
                  </a:cubicBezTo>
                  <a:cubicBezTo>
                    <a:pt x="112155" y="555249"/>
                    <a:pt x="124802" y="567895"/>
                    <a:pt x="150133" y="567895"/>
                  </a:cubicBezTo>
                  <a:lnTo>
                    <a:pt x="310250" y="567895"/>
                  </a:lnTo>
                  <a:cubicBezTo>
                    <a:pt x="304620" y="556039"/>
                    <a:pt x="301812" y="543039"/>
                    <a:pt x="302047" y="529917"/>
                  </a:cubicBezTo>
                  <a:cubicBezTo>
                    <a:pt x="302047" y="491559"/>
                    <a:pt x="316365" y="452365"/>
                    <a:pt x="343443" y="419628"/>
                  </a:cubicBezTo>
                  <a:cubicBezTo>
                    <a:pt x="352672" y="408462"/>
                    <a:pt x="363420" y="398018"/>
                    <a:pt x="375573" y="388637"/>
                  </a:cubicBezTo>
                  <a:close/>
                  <a:moveTo>
                    <a:pt x="299009" y="415982"/>
                  </a:moveTo>
                  <a:cubicBezTo>
                    <a:pt x="276531" y="449756"/>
                    <a:pt x="264389" y="489349"/>
                    <a:pt x="264068" y="529917"/>
                  </a:cubicBezTo>
                  <a:lnTo>
                    <a:pt x="150133" y="529917"/>
                  </a:lnTo>
                  <a:cubicBezTo>
                    <a:pt x="150133" y="520043"/>
                    <a:pt x="156362" y="490799"/>
                    <a:pt x="178997" y="464442"/>
                  </a:cubicBezTo>
                  <a:cubicBezTo>
                    <a:pt x="199695" y="440288"/>
                    <a:pt x="235661" y="416741"/>
                    <a:pt x="299009" y="416020"/>
                  </a:cubicBezTo>
                  <a:close/>
                  <a:moveTo>
                    <a:pt x="169122" y="245079"/>
                  </a:moveTo>
                  <a:cubicBezTo>
                    <a:pt x="169122" y="182155"/>
                    <a:pt x="220133" y="131144"/>
                    <a:pt x="283058" y="131144"/>
                  </a:cubicBezTo>
                  <a:cubicBezTo>
                    <a:pt x="345982" y="131144"/>
                    <a:pt x="396993" y="182155"/>
                    <a:pt x="396993" y="245079"/>
                  </a:cubicBezTo>
                  <a:cubicBezTo>
                    <a:pt x="396993" y="308004"/>
                    <a:pt x="345982" y="359014"/>
                    <a:pt x="283058" y="359014"/>
                  </a:cubicBezTo>
                  <a:cubicBezTo>
                    <a:pt x="220133" y="359014"/>
                    <a:pt x="169122" y="308004"/>
                    <a:pt x="169122" y="245079"/>
                  </a:cubicBezTo>
                  <a:close/>
                  <a:moveTo>
                    <a:pt x="283058" y="169122"/>
                  </a:moveTo>
                  <a:cubicBezTo>
                    <a:pt x="241108" y="169122"/>
                    <a:pt x="207101" y="203129"/>
                    <a:pt x="207101" y="245079"/>
                  </a:cubicBezTo>
                  <a:cubicBezTo>
                    <a:pt x="207101" y="287029"/>
                    <a:pt x="241108" y="321036"/>
                    <a:pt x="283058" y="321036"/>
                  </a:cubicBezTo>
                  <a:cubicBezTo>
                    <a:pt x="325007" y="321036"/>
                    <a:pt x="359014" y="287029"/>
                    <a:pt x="359014" y="245079"/>
                  </a:cubicBezTo>
                  <a:cubicBezTo>
                    <a:pt x="359014" y="203129"/>
                    <a:pt x="325007" y="169122"/>
                    <a:pt x="283058" y="169122"/>
                  </a:cubicBezTo>
                  <a:close/>
                </a:path>
              </a:pathLst>
            </a:custGeom>
            <a:solidFill>
              <a:schemeClr val="bg1"/>
            </a:solidFill>
            <a:ln w="3744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78" name="CustomShape 27"/>
          <p:cNvSpPr/>
          <p:nvPr/>
        </p:nvSpPr>
        <p:spPr>
          <a:xfrm>
            <a:off x="6255360" y="3059640"/>
            <a:ext cx="703080" cy="703080"/>
          </a:xfrm>
          <a:custGeom>
            <a:avLst/>
            <a:gdLst/>
            <a:ahLst/>
            <a:rect l="l" t="t" r="r" b="b"/>
            <a:pathLst>
              <a:path w="703538" h="703538">
                <a:moveTo>
                  <a:pt x="171011" y="104693"/>
                </a:moveTo>
                <a:cubicBezTo>
                  <a:pt x="171011" y="95442"/>
                  <a:pt x="178511" y="87942"/>
                  <a:pt x="187762" y="87942"/>
                </a:cubicBezTo>
                <a:lnTo>
                  <a:pt x="522780" y="87942"/>
                </a:lnTo>
                <a:cubicBezTo>
                  <a:pt x="532031" y="87942"/>
                  <a:pt x="539531" y="95442"/>
                  <a:pt x="539531" y="104693"/>
                </a:cubicBezTo>
                <a:cubicBezTo>
                  <a:pt x="539531" y="122717"/>
                  <a:pt x="539129" y="139870"/>
                  <a:pt x="538392" y="156152"/>
                </a:cubicBezTo>
                <a:cubicBezTo>
                  <a:pt x="593154" y="165220"/>
                  <a:pt x="630196" y="216965"/>
                  <a:pt x="621128" y="271726"/>
                </a:cubicBezTo>
                <a:cubicBezTo>
                  <a:pt x="612060" y="326488"/>
                  <a:pt x="560315" y="363530"/>
                  <a:pt x="505553" y="354462"/>
                </a:cubicBezTo>
                <a:cubicBezTo>
                  <a:pt x="503839" y="354178"/>
                  <a:pt x="502132" y="353850"/>
                  <a:pt x="500434" y="353478"/>
                </a:cubicBezTo>
                <a:cubicBezTo>
                  <a:pt x="473968" y="415959"/>
                  <a:pt x="437518" y="446512"/>
                  <a:pt x="405524" y="454352"/>
                </a:cubicBezTo>
                <a:lnTo>
                  <a:pt x="405524" y="527151"/>
                </a:lnTo>
                <a:lnTo>
                  <a:pt x="453264" y="539078"/>
                </a:lnTo>
                <a:cubicBezTo>
                  <a:pt x="459763" y="540686"/>
                  <a:pt x="465894" y="543600"/>
                  <a:pt x="471254" y="547621"/>
                </a:cubicBezTo>
                <a:lnTo>
                  <a:pt x="532831" y="593820"/>
                </a:lnTo>
                <a:cubicBezTo>
                  <a:pt x="540232" y="599370"/>
                  <a:pt x="541732" y="609870"/>
                  <a:pt x="536181" y="617271"/>
                </a:cubicBezTo>
                <a:cubicBezTo>
                  <a:pt x="533017" y="621489"/>
                  <a:pt x="528053" y="623971"/>
                  <a:pt x="522780" y="623971"/>
                </a:cubicBezTo>
                <a:lnTo>
                  <a:pt x="187762" y="623971"/>
                </a:lnTo>
                <a:cubicBezTo>
                  <a:pt x="178511" y="623971"/>
                  <a:pt x="171011" y="616472"/>
                  <a:pt x="171011" y="607220"/>
                </a:cubicBezTo>
                <a:cubicBezTo>
                  <a:pt x="171011" y="601948"/>
                  <a:pt x="173494" y="596983"/>
                  <a:pt x="177711" y="593820"/>
                </a:cubicBezTo>
                <a:lnTo>
                  <a:pt x="239288" y="547621"/>
                </a:lnTo>
                <a:cubicBezTo>
                  <a:pt x="244648" y="543600"/>
                  <a:pt x="250779" y="540686"/>
                  <a:pt x="257278" y="539078"/>
                </a:cubicBezTo>
                <a:lnTo>
                  <a:pt x="305018" y="527151"/>
                </a:lnTo>
                <a:lnTo>
                  <a:pt x="305018" y="454352"/>
                </a:lnTo>
                <a:cubicBezTo>
                  <a:pt x="273024" y="446512"/>
                  <a:pt x="236574" y="415959"/>
                  <a:pt x="210108" y="353444"/>
                </a:cubicBezTo>
                <a:cubicBezTo>
                  <a:pt x="155902" y="365395"/>
                  <a:pt x="102271" y="331140"/>
                  <a:pt x="90321" y="276934"/>
                </a:cubicBezTo>
                <a:cubicBezTo>
                  <a:pt x="78370" y="222729"/>
                  <a:pt x="112625" y="169098"/>
                  <a:pt x="166830" y="157147"/>
                </a:cubicBezTo>
                <a:cubicBezTo>
                  <a:pt x="168605" y="156756"/>
                  <a:pt x="170390" y="156413"/>
                  <a:pt x="172184" y="156118"/>
                </a:cubicBezTo>
                <a:cubicBezTo>
                  <a:pt x="171395" y="138988"/>
                  <a:pt x="171004" y="121842"/>
                  <a:pt x="171011" y="104693"/>
                </a:cubicBezTo>
                <a:close/>
                <a:moveTo>
                  <a:pt x="174328" y="189788"/>
                </a:moveTo>
                <a:cubicBezTo>
                  <a:pt x="137924" y="196449"/>
                  <a:pt x="113813" y="231359"/>
                  <a:pt x="120474" y="267763"/>
                </a:cubicBezTo>
                <a:cubicBezTo>
                  <a:pt x="127135" y="304167"/>
                  <a:pt x="162045" y="328278"/>
                  <a:pt x="198449" y="321617"/>
                </a:cubicBezTo>
                <a:cubicBezTo>
                  <a:pt x="187293" y="286441"/>
                  <a:pt x="178750" y="243022"/>
                  <a:pt x="174328" y="189788"/>
                </a:cubicBezTo>
                <a:close/>
                <a:moveTo>
                  <a:pt x="512127" y="321617"/>
                </a:moveTo>
                <a:cubicBezTo>
                  <a:pt x="548530" y="328278"/>
                  <a:pt x="583441" y="304167"/>
                  <a:pt x="590102" y="267763"/>
                </a:cubicBezTo>
                <a:cubicBezTo>
                  <a:pt x="596763" y="231359"/>
                  <a:pt x="572652" y="196449"/>
                  <a:pt x="536248" y="189788"/>
                </a:cubicBezTo>
                <a:cubicBezTo>
                  <a:pt x="531792" y="243056"/>
                  <a:pt x="523249" y="286441"/>
                  <a:pt x="512127" y="321617"/>
                </a:cubicBezTo>
                <a:close/>
                <a:moveTo>
                  <a:pt x="204647" y="121444"/>
                </a:moveTo>
                <a:cubicBezTo>
                  <a:pt x="204881" y="138765"/>
                  <a:pt x="205518" y="155147"/>
                  <a:pt x="206523" y="170658"/>
                </a:cubicBezTo>
                <a:cubicBezTo>
                  <a:pt x="210878" y="238600"/>
                  <a:pt x="221833" y="289456"/>
                  <a:pt x="235670" y="327011"/>
                </a:cubicBezTo>
                <a:cubicBezTo>
                  <a:pt x="264615" y="405539"/>
                  <a:pt x="304482" y="422960"/>
                  <a:pt x="321769" y="422960"/>
                </a:cubicBezTo>
                <a:cubicBezTo>
                  <a:pt x="331021" y="422960"/>
                  <a:pt x="338520" y="430460"/>
                  <a:pt x="338520" y="439711"/>
                </a:cubicBezTo>
                <a:lnTo>
                  <a:pt x="338520" y="527151"/>
                </a:lnTo>
                <a:cubicBezTo>
                  <a:pt x="338520" y="542518"/>
                  <a:pt x="328065" y="555914"/>
                  <a:pt x="313159" y="559648"/>
                </a:cubicBezTo>
                <a:lnTo>
                  <a:pt x="265386" y="571574"/>
                </a:lnTo>
                <a:cubicBezTo>
                  <a:pt x="263217" y="572114"/>
                  <a:pt x="261178" y="573082"/>
                  <a:pt x="259389" y="574422"/>
                </a:cubicBezTo>
                <a:lnTo>
                  <a:pt x="238015" y="590469"/>
                </a:lnTo>
                <a:lnTo>
                  <a:pt x="472527" y="590469"/>
                </a:lnTo>
                <a:lnTo>
                  <a:pt x="451153" y="574422"/>
                </a:lnTo>
                <a:cubicBezTo>
                  <a:pt x="449354" y="573079"/>
                  <a:pt x="447303" y="572111"/>
                  <a:pt x="445123" y="571574"/>
                </a:cubicBezTo>
                <a:lnTo>
                  <a:pt x="397383" y="559648"/>
                </a:lnTo>
                <a:cubicBezTo>
                  <a:pt x="382477" y="555914"/>
                  <a:pt x="372022" y="542518"/>
                  <a:pt x="372022" y="527151"/>
                </a:cubicBezTo>
                <a:lnTo>
                  <a:pt x="372022" y="439711"/>
                </a:lnTo>
                <a:cubicBezTo>
                  <a:pt x="372022" y="430460"/>
                  <a:pt x="379522" y="422960"/>
                  <a:pt x="388773" y="422960"/>
                </a:cubicBezTo>
                <a:cubicBezTo>
                  <a:pt x="406060" y="422960"/>
                  <a:pt x="445927" y="405539"/>
                  <a:pt x="474873" y="327011"/>
                </a:cubicBezTo>
                <a:cubicBezTo>
                  <a:pt x="488709" y="289489"/>
                  <a:pt x="499664" y="238566"/>
                  <a:pt x="504019" y="170658"/>
                </a:cubicBezTo>
                <a:cubicBezTo>
                  <a:pt x="505024" y="155147"/>
                  <a:pt x="505661" y="138765"/>
                  <a:pt x="505895" y="121444"/>
                </a:cubicBezTo>
                <a:lnTo>
                  <a:pt x="204647" y="121444"/>
                </a:lnTo>
                <a:close/>
              </a:path>
            </a:pathLst>
          </a:custGeom>
          <a:solidFill>
            <a:schemeClr val="bg1"/>
          </a:solidFill>
          <a:ln w="3348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9" name="CustomShape 28"/>
          <p:cNvSpPr/>
          <p:nvPr/>
        </p:nvSpPr>
        <p:spPr>
          <a:xfrm>
            <a:off x="6212160" y="4007880"/>
            <a:ext cx="789840" cy="7898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922c19"/>
              </a:gs>
              <a:gs pos="100000">
                <a:srgbClr val="cf3d25"/>
              </a:gs>
            </a:gsLst>
            <a:lin ang="27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0" name="CustomShape 29"/>
          <p:cNvSpPr/>
          <p:nvPr/>
        </p:nvSpPr>
        <p:spPr>
          <a:xfrm>
            <a:off x="6275160" y="4094280"/>
            <a:ext cx="703080" cy="703080"/>
          </a:xfrm>
          <a:custGeom>
            <a:avLst/>
            <a:gdLst/>
            <a:ahLst/>
            <a:rect l="l" t="t" r="r" b="b"/>
            <a:pathLst>
              <a:path w="703538" h="703538">
                <a:moveTo>
                  <a:pt x="171011" y="104693"/>
                </a:moveTo>
                <a:cubicBezTo>
                  <a:pt x="171011" y="95442"/>
                  <a:pt x="178511" y="87942"/>
                  <a:pt x="187762" y="87942"/>
                </a:cubicBezTo>
                <a:lnTo>
                  <a:pt x="522780" y="87942"/>
                </a:lnTo>
                <a:cubicBezTo>
                  <a:pt x="532031" y="87942"/>
                  <a:pt x="539531" y="95442"/>
                  <a:pt x="539531" y="104693"/>
                </a:cubicBezTo>
                <a:cubicBezTo>
                  <a:pt x="539531" y="122717"/>
                  <a:pt x="539129" y="139870"/>
                  <a:pt x="538392" y="156152"/>
                </a:cubicBezTo>
                <a:cubicBezTo>
                  <a:pt x="593154" y="165220"/>
                  <a:pt x="630196" y="216965"/>
                  <a:pt x="621128" y="271726"/>
                </a:cubicBezTo>
                <a:cubicBezTo>
                  <a:pt x="612060" y="326488"/>
                  <a:pt x="560315" y="363530"/>
                  <a:pt x="505553" y="354462"/>
                </a:cubicBezTo>
                <a:cubicBezTo>
                  <a:pt x="503839" y="354178"/>
                  <a:pt x="502132" y="353850"/>
                  <a:pt x="500434" y="353478"/>
                </a:cubicBezTo>
                <a:cubicBezTo>
                  <a:pt x="473968" y="415959"/>
                  <a:pt x="437518" y="446512"/>
                  <a:pt x="405524" y="454352"/>
                </a:cubicBezTo>
                <a:lnTo>
                  <a:pt x="405524" y="527151"/>
                </a:lnTo>
                <a:lnTo>
                  <a:pt x="453264" y="539078"/>
                </a:lnTo>
                <a:cubicBezTo>
                  <a:pt x="459763" y="540686"/>
                  <a:pt x="465894" y="543600"/>
                  <a:pt x="471254" y="547621"/>
                </a:cubicBezTo>
                <a:lnTo>
                  <a:pt x="532831" y="593820"/>
                </a:lnTo>
                <a:cubicBezTo>
                  <a:pt x="540232" y="599370"/>
                  <a:pt x="541732" y="609870"/>
                  <a:pt x="536181" y="617271"/>
                </a:cubicBezTo>
                <a:cubicBezTo>
                  <a:pt x="533017" y="621489"/>
                  <a:pt x="528053" y="623971"/>
                  <a:pt x="522780" y="623971"/>
                </a:cubicBezTo>
                <a:lnTo>
                  <a:pt x="187762" y="623971"/>
                </a:lnTo>
                <a:cubicBezTo>
                  <a:pt x="178511" y="623971"/>
                  <a:pt x="171011" y="616472"/>
                  <a:pt x="171011" y="607220"/>
                </a:cubicBezTo>
                <a:cubicBezTo>
                  <a:pt x="171011" y="601948"/>
                  <a:pt x="173494" y="596983"/>
                  <a:pt x="177711" y="593820"/>
                </a:cubicBezTo>
                <a:lnTo>
                  <a:pt x="239288" y="547621"/>
                </a:lnTo>
                <a:cubicBezTo>
                  <a:pt x="244648" y="543600"/>
                  <a:pt x="250779" y="540686"/>
                  <a:pt x="257278" y="539078"/>
                </a:cubicBezTo>
                <a:lnTo>
                  <a:pt x="305018" y="527151"/>
                </a:lnTo>
                <a:lnTo>
                  <a:pt x="305018" y="454352"/>
                </a:lnTo>
                <a:cubicBezTo>
                  <a:pt x="273024" y="446512"/>
                  <a:pt x="236574" y="415959"/>
                  <a:pt x="210108" y="353444"/>
                </a:cubicBezTo>
                <a:cubicBezTo>
                  <a:pt x="155902" y="365395"/>
                  <a:pt x="102271" y="331140"/>
                  <a:pt x="90321" y="276934"/>
                </a:cubicBezTo>
                <a:cubicBezTo>
                  <a:pt x="78370" y="222729"/>
                  <a:pt x="112625" y="169098"/>
                  <a:pt x="166830" y="157147"/>
                </a:cubicBezTo>
                <a:cubicBezTo>
                  <a:pt x="168605" y="156756"/>
                  <a:pt x="170390" y="156413"/>
                  <a:pt x="172184" y="156118"/>
                </a:cubicBezTo>
                <a:cubicBezTo>
                  <a:pt x="171395" y="138988"/>
                  <a:pt x="171004" y="121842"/>
                  <a:pt x="171011" y="104693"/>
                </a:cubicBezTo>
                <a:close/>
                <a:moveTo>
                  <a:pt x="174328" y="189788"/>
                </a:moveTo>
                <a:cubicBezTo>
                  <a:pt x="137924" y="196449"/>
                  <a:pt x="113813" y="231359"/>
                  <a:pt x="120474" y="267763"/>
                </a:cubicBezTo>
                <a:cubicBezTo>
                  <a:pt x="127135" y="304167"/>
                  <a:pt x="162045" y="328278"/>
                  <a:pt x="198449" y="321617"/>
                </a:cubicBezTo>
                <a:cubicBezTo>
                  <a:pt x="187293" y="286441"/>
                  <a:pt x="178750" y="243022"/>
                  <a:pt x="174328" y="189788"/>
                </a:cubicBezTo>
                <a:close/>
                <a:moveTo>
                  <a:pt x="512127" y="321617"/>
                </a:moveTo>
                <a:cubicBezTo>
                  <a:pt x="548530" y="328278"/>
                  <a:pt x="583441" y="304167"/>
                  <a:pt x="590102" y="267763"/>
                </a:cubicBezTo>
                <a:cubicBezTo>
                  <a:pt x="596763" y="231359"/>
                  <a:pt x="572652" y="196449"/>
                  <a:pt x="536248" y="189788"/>
                </a:cubicBezTo>
                <a:cubicBezTo>
                  <a:pt x="531792" y="243056"/>
                  <a:pt x="523249" y="286441"/>
                  <a:pt x="512127" y="321617"/>
                </a:cubicBezTo>
                <a:close/>
                <a:moveTo>
                  <a:pt x="204647" y="121444"/>
                </a:moveTo>
                <a:cubicBezTo>
                  <a:pt x="204881" y="138765"/>
                  <a:pt x="205518" y="155147"/>
                  <a:pt x="206523" y="170658"/>
                </a:cubicBezTo>
                <a:cubicBezTo>
                  <a:pt x="210878" y="238600"/>
                  <a:pt x="221833" y="289456"/>
                  <a:pt x="235670" y="327011"/>
                </a:cubicBezTo>
                <a:cubicBezTo>
                  <a:pt x="264615" y="405539"/>
                  <a:pt x="304482" y="422960"/>
                  <a:pt x="321769" y="422960"/>
                </a:cubicBezTo>
                <a:cubicBezTo>
                  <a:pt x="331021" y="422960"/>
                  <a:pt x="338520" y="430460"/>
                  <a:pt x="338520" y="439711"/>
                </a:cubicBezTo>
                <a:lnTo>
                  <a:pt x="338520" y="527151"/>
                </a:lnTo>
                <a:cubicBezTo>
                  <a:pt x="338520" y="542518"/>
                  <a:pt x="328065" y="555914"/>
                  <a:pt x="313159" y="559648"/>
                </a:cubicBezTo>
                <a:lnTo>
                  <a:pt x="265386" y="571574"/>
                </a:lnTo>
                <a:cubicBezTo>
                  <a:pt x="263217" y="572114"/>
                  <a:pt x="261178" y="573082"/>
                  <a:pt x="259389" y="574422"/>
                </a:cubicBezTo>
                <a:lnTo>
                  <a:pt x="238015" y="590469"/>
                </a:lnTo>
                <a:lnTo>
                  <a:pt x="472527" y="590469"/>
                </a:lnTo>
                <a:lnTo>
                  <a:pt x="451153" y="574422"/>
                </a:lnTo>
                <a:cubicBezTo>
                  <a:pt x="449354" y="573079"/>
                  <a:pt x="447303" y="572111"/>
                  <a:pt x="445123" y="571574"/>
                </a:cubicBezTo>
                <a:lnTo>
                  <a:pt x="397383" y="559648"/>
                </a:lnTo>
                <a:cubicBezTo>
                  <a:pt x="382477" y="555914"/>
                  <a:pt x="372022" y="542518"/>
                  <a:pt x="372022" y="527151"/>
                </a:cubicBezTo>
                <a:lnTo>
                  <a:pt x="372022" y="439711"/>
                </a:lnTo>
                <a:cubicBezTo>
                  <a:pt x="372022" y="430460"/>
                  <a:pt x="379522" y="422960"/>
                  <a:pt x="388773" y="422960"/>
                </a:cubicBezTo>
                <a:cubicBezTo>
                  <a:pt x="406060" y="422960"/>
                  <a:pt x="445927" y="405539"/>
                  <a:pt x="474873" y="327011"/>
                </a:cubicBezTo>
                <a:cubicBezTo>
                  <a:pt x="488709" y="289489"/>
                  <a:pt x="499664" y="238566"/>
                  <a:pt x="504019" y="170658"/>
                </a:cubicBezTo>
                <a:cubicBezTo>
                  <a:pt x="505024" y="155147"/>
                  <a:pt x="505661" y="138765"/>
                  <a:pt x="505895" y="121444"/>
                </a:cubicBezTo>
                <a:lnTo>
                  <a:pt x="204647" y="121444"/>
                </a:lnTo>
                <a:close/>
              </a:path>
            </a:pathLst>
          </a:custGeom>
          <a:solidFill>
            <a:schemeClr val="bg1"/>
          </a:solidFill>
          <a:ln w="3348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1" name="CustomShape 30"/>
          <p:cNvSpPr/>
          <p:nvPr/>
        </p:nvSpPr>
        <p:spPr>
          <a:xfrm>
            <a:off x="1326240" y="2826720"/>
            <a:ext cx="6097320" cy="91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562314"/>
                </a:solidFill>
                <a:latin typeface="Montserrat Medium"/>
              </a:rPr>
              <a:t>Популяризация региональной 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562314"/>
                </a:solidFill>
                <a:latin typeface="Montserrat Medium"/>
              </a:rPr>
              <a:t>продукции за счет повышения 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562314"/>
                </a:solidFill>
                <a:latin typeface="Montserrat Medium"/>
              </a:rPr>
              <a:t>узнаваемости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ustomShape 1"/>
          <p:cNvSpPr/>
          <p:nvPr/>
        </p:nvSpPr>
        <p:spPr>
          <a:xfrm>
            <a:off x="5699160" y="1123560"/>
            <a:ext cx="6710400" cy="3046680"/>
          </a:xfrm>
          <a:custGeom>
            <a:avLst/>
            <a:gdLst/>
            <a:ahLst/>
            <a:rect l="l" t="t" r="r" b="b"/>
            <a:pathLst>
              <a:path w="6710830" h="3046905">
                <a:moveTo>
                  <a:pt x="333973" y="2471194"/>
                </a:moveTo>
                <a:cubicBezTo>
                  <a:pt x="-286885" y="2077430"/>
                  <a:pt x="83485" y="953614"/>
                  <a:pt x="435880" y="565421"/>
                </a:cubicBezTo>
                <a:cubicBezTo>
                  <a:pt x="788275" y="177228"/>
                  <a:pt x="1402519" y="143724"/>
                  <a:pt x="2448344" y="142038"/>
                </a:cubicBezTo>
                <a:cubicBezTo>
                  <a:pt x="3494169" y="140353"/>
                  <a:pt x="6710830" y="-370328"/>
                  <a:pt x="6710830" y="555308"/>
                </a:cubicBezTo>
                <a:cubicBezTo>
                  <a:pt x="6710830" y="1480944"/>
                  <a:pt x="5223840" y="2608692"/>
                  <a:pt x="4161030" y="2928006"/>
                </a:cubicBezTo>
                <a:cubicBezTo>
                  <a:pt x="3098221" y="3247320"/>
                  <a:pt x="954831" y="2864958"/>
                  <a:pt x="333973" y="2471194"/>
                </a:cubicBezTo>
                <a:close/>
              </a:path>
            </a:pathLst>
          </a:custGeom>
          <a:gradFill rotWithShape="0">
            <a:gsLst>
              <a:gs pos="0">
                <a:srgbClr val="e7bda2"/>
              </a:gs>
              <a:gs pos="100000">
                <a:srgbClr val="efd5c5"/>
              </a:gs>
            </a:gsLst>
            <a:lin ang="27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3" name="CustomShape 2"/>
          <p:cNvSpPr/>
          <p:nvPr/>
        </p:nvSpPr>
        <p:spPr>
          <a:xfrm>
            <a:off x="6350760" y="1602720"/>
            <a:ext cx="634140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562314"/>
                </a:solidFill>
                <a:latin typeface="Montserrat Medium"/>
              </a:rPr>
              <a:t>Площадка для презентации и реализации продукции на площади им. Адмирала Фокина</a:t>
            </a:r>
            <a:endParaRPr b="0" lang="ru-RU" sz="1800" spc="-1" strike="noStrike">
              <a:latin typeface="Arial"/>
            </a:endParaRPr>
          </a:p>
        </p:txBody>
      </p:sp>
      <p:grpSp>
        <p:nvGrpSpPr>
          <p:cNvPr id="84" name="Group 3"/>
          <p:cNvGrpSpPr/>
          <p:nvPr/>
        </p:nvGrpSpPr>
        <p:grpSpPr>
          <a:xfrm>
            <a:off x="8736840" y="272520"/>
            <a:ext cx="3048120" cy="842760"/>
            <a:chOff x="8736840" y="272520"/>
            <a:chExt cx="3048120" cy="842760"/>
          </a:xfrm>
        </p:grpSpPr>
        <p:sp>
          <p:nvSpPr>
            <p:cNvPr id="85" name="CustomShape 4"/>
            <p:cNvSpPr/>
            <p:nvPr/>
          </p:nvSpPr>
          <p:spPr>
            <a:xfrm>
              <a:off x="8736840" y="272520"/>
              <a:ext cx="3048120" cy="84276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noFill/>
            </a:ln>
            <a:effectLst>
              <a:outerShdw algn="tl" blurRad="50800" dir="2700000" dist="37674" rotWithShape="0">
                <a:srgbClr val="000000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pic>
          <p:nvPicPr>
            <p:cNvPr id="86" name="Рисунок 36" descr=""/>
            <p:cNvPicPr/>
            <p:nvPr/>
          </p:nvPicPr>
          <p:blipFill>
            <a:blip r:embed="rId1"/>
            <a:srcRect l="11285" t="3718" r="6309" b="4506"/>
            <a:stretch/>
          </p:blipFill>
          <p:spPr>
            <a:xfrm>
              <a:off x="11070360" y="351360"/>
              <a:ext cx="624600" cy="6307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Рисунок 37" descr=""/>
            <p:cNvPicPr/>
            <p:nvPr/>
          </p:nvPicPr>
          <p:blipFill>
            <a:blip r:embed="rId2"/>
            <a:srcRect l="18479" t="17785" r="17714" b="18130"/>
            <a:stretch/>
          </p:blipFill>
          <p:spPr>
            <a:xfrm>
              <a:off x="9662400" y="360000"/>
              <a:ext cx="1169640" cy="6303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8" name="Рисунок 41" descr=""/>
            <p:cNvPicPr/>
            <p:nvPr/>
          </p:nvPicPr>
          <p:blipFill>
            <a:blip r:embed="rId3"/>
            <a:srcRect l="21663" t="14037" r="14712" b="616"/>
            <a:stretch/>
          </p:blipFill>
          <p:spPr>
            <a:xfrm>
              <a:off x="8920800" y="372600"/>
              <a:ext cx="503280" cy="61020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89" name="CustomShape 5"/>
          <p:cNvSpPr/>
          <p:nvPr/>
        </p:nvSpPr>
        <p:spPr>
          <a:xfrm>
            <a:off x="360720" y="228240"/>
            <a:ext cx="6940440" cy="5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3200" spc="-1" strike="noStrike">
                <a:solidFill>
                  <a:srgbClr val="562314"/>
                </a:solidFill>
                <a:latin typeface="Montserrat Black"/>
              </a:rPr>
              <a:t>Вводные данные проекта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90" name="CustomShape 6"/>
          <p:cNvSpPr/>
          <p:nvPr/>
        </p:nvSpPr>
        <p:spPr>
          <a:xfrm>
            <a:off x="7377120" y="2324160"/>
            <a:ext cx="385632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562314"/>
                </a:solidFill>
                <a:latin typeface="Montserrat Medium"/>
              </a:rPr>
              <a:t>Благоустроенная охраняемая территория 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91" name="CustomShape 7"/>
          <p:cNvSpPr/>
          <p:nvPr/>
        </p:nvSpPr>
        <p:spPr>
          <a:xfrm>
            <a:off x="7342560" y="3216600"/>
            <a:ext cx="367488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562314"/>
                </a:solidFill>
                <a:latin typeface="Montserrat Medium"/>
              </a:rPr>
              <a:t>Высокий уровень трафика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92" name="CustomShape 8"/>
          <p:cNvSpPr/>
          <p:nvPr/>
        </p:nvSpPr>
        <p:spPr>
          <a:xfrm>
            <a:off x="1151280" y="1765440"/>
            <a:ext cx="5865480" cy="608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562314"/>
                </a:solidFill>
                <a:latin typeface="Montserrat Medium"/>
              </a:rPr>
              <a:t>20 мобильных шатров 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000" spc="-1" strike="noStrike">
                <a:solidFill>
                  <a:srgbClr val="562314"/>
                </a:solidFill>
                <a:latin typeface="Montserrat Medium"/>
              </a:rPr>
              <a:t>предоставляются бесплатно</a:t>
            </a:r>
            <a:endParaRPr b="0" lang="ru-RU" sz="1000" spc="-1" strike="noStrike">
              <a:latin typeface="Arial"/>
            </a:endParaRPr>
          </a:p>
        </p:txBody>
      </p:sp>
      <p:sp>
        <p:nvSpPr>
          <p:cNvPr id="93" name="CustomShape 9"/>
          <p:cNvSpPr/>
          <p:nvPr/>
        </p:nvSpPr>
        <p:spPr>
          <a:xfrm>
            <a:off x="1151280" y="1033200"/>
            <a:ext cx="5918760" cy="638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562314"/>
                </a:solidFill>
                <a:latin typeface="Montserrat Medium"/>
              </a:rPr>
              <a:t>14 торговых павильонов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200" spc="-1" strike="noStrike">
                <a:solidFill>
                  <a:srgbClr val="562314"/>
                </a:solidFill>
                <a:latin typeface="Montserrat Medium"/>
              </a:rPr>
              <a:t>предоставляются бесплатно</a:t>
            </a:r>
            <a:endParaRPr b="0" lang="ru-RU" sz="1200" spc="-1" strike="noStrike">
              <a:latin typeface="Arial"/>
            </a:endParaRPr>
          </a:p>
        </p:txBody>
      </p:sp>
      <p:sp>
        <p:nvSpPr>
          <p:cNvPr id="94" name="CustomShape 10"/>
          <p:cNvSpPr/>
          <p:nvPr/>
        </p:nvSpPr>
        <p:spPr>
          <a:xfrm>
            <a:off x="6624360" y="5224680"/>
            <a:ext cx="4758120" cy="118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562314"/>
                </a:solidFill>
                <a:latin typeface="Montserrat Medium"/>
              </a:rPr>
              <a:t>Наличие объектов быстрого питания, фотозон, развлекательного досуга (зоны отдыха, мастер- классы, концертное сопровождение)</a:t>
            </a:r>
            <a:endParaRPr b="0" lang="ru-RU" sz="1800" spc="-1" strike="noStrike">
              <a:latin typeface="Arial"/>
            </a:endParaRPr>
          </a:p>
        </p:txBody>
      </p:sp>
      <p:grpSp>
        <p:nvGrpSpPr>
          <p:cNvPr id="95" name="Group 11"/>
          <p:cNvGrpSpPr/>
          <p:nvPr/>
        </p:nvGrpSpPr>
        <p:grpSpPr>
          <a:xfrm>
            <a:off x="6524280" y="3155040"/>
            <a:ext cx="492120" cy="492120"/>
            <a:chOff x="6524280" y="3155040"/>
            <a:chExt cx="492120" cy="492120"/>
          </a:xfrm>
        </p:grpSpPr>
        <p:sp>
          <p:nvSpPr>
            <p:cNvPr id="96" name="CustomShape 12"/>
            <p:cNvSpPr/>
            <p:nvPr/>
          </p:nvSpPr>
          <p:spPr>
            <a:xfrm>
              <a:off x="6524280" y="3155040"/>
              <a:ext cx="492120" cy="49212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922c19"/>
                </a:gs>
                <a:gs pos="100000">
                  <a:srgbClr val="cf3d25"/>
                </a:gs>
              </a:gsLst>
              <a:lin ang="27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97" name="CustomShape 13"/>
            <p:cNvSpPr/>
            <p:nvPr/>
          </p:nvSpPr>
          <p:spPr>
            <a:xfrm>
              <a:off x="6561000" y="3206520"/>
              <a:ext cx="427680" cy="427680"/>
            </a:xfrm>
            <a:custGeom>
              <a:avLst/>
              <a:gdLst/>
              <a:ahLst/>
              <a:rect l="l" t="t" r="r" b="b"/>
              <a:pathLst>
                <a:path w="686726" h="686726">
                  <a:moveTo>
                    <a:pt x="82775" y="82775"/>
                  </a:moveTo>
                  <a:lnTo>
                    <a:pt x="115476" y="82775"/>
                  </a:lnTo>
                  <a:lnTo>
                    <a:pt x="115476" y="573294"/>
                  </a:lnTo>
                  <a:lnTo>
                    <a:pt x="605995" y="573294"/>
                  </a:lnTo>
                  <a:lnTo>
                    <a:pt x="605995" y="605995"/>
                  </a:lnTo>
                  <a:lnTo>
                    <a:pt x="82775" y="605995"/>
                  </a:lnTo>
                  <a:lnTo>
                    <a:pt x="82775" y="82775"/>
                  </a:lnTo>
                  <a:close/>
                  <a:moveTo>
                    <a:pt x="567310" y="184574"/>
                  </a:moveTo>
                  <a:cubicBezTo>
                    <a:pt x="574298" y="190293"/>
                    <a:pt x="575328" y="200594"/>
                    <a:pt x="569609" y="207583"/>
                  </a:cubicBezTo>
                  <a:cubicBezTo>
                    <a:pt x="569606" y="207587"/>
                    <a:pt x="569602" y="207591"/>
                    <a:pt x="569599" y="207596"/>
                  </a:cubicBezTo>
                  <a:lnTo>
                    <a:pt x="422443" y="387453"/>
                  </a:lnTo>
                  <a:cubicBezTo>
                    <a:pt x="416720" y="394438"/>
                    <a:pt x="406418" y="395461"/>
                    <a:pt x="399433" y="389738"/>
                  </a:cubicBezTo>
                  <a:cubicBezTo>
                    <a:pt x="399019" y="389399"/>
                    <a:pt x="398623" y="389040"/>
                    <a:pt x="398244" y="388663"/>
                  </a:cubicBezTo>
                  <a:lnTo>
                    <a:pt x="313646" y="304064"/>
                  </a:lnTo>
                  <a:lnTo>
                    <a:pt x="194090" y="468454"/>
                  </a:lnTo>
                  <a:cubicBezTo>
                    <a:pt x="188508" y="475552"/>
                    <a:pt x="178228" y="476781"/>
                    <a:pt x="171130" y="471199"/>
                  </a:cubicBezTo>
                  <a:cubicBezTo>
                    <a:pt x="164404" y="465909"/>
                    <a:pt x="162894" y="456327"/>
                    <a:pt x="167667" y="449225"/>
                  </a:cubicBezTo>
                  <a:lnTo>
                    <a:pt x="298473" y="269368"/>
                  </a:lnTo>
                  <a:cubicBezTo>
                    <a:pt x="303777" y="262061"/>
                    <a:pt x="314002" y="260437"/>
                    <a:pt x="321310" y="265742"/>
                  </a:cubicBezTo>
                  <a:cubicBezTo>
                    <a:pt x="322002" y="266245"/>
                    <a:pt x="322654" y="266801"/>
                    <a:pt x="323260" y="267406"/>
                  </a:cubicBezTo>
                  <a:lnTo>
                    <a:pt x="408578" y="352757"/>
                  </a:lnTo>
                  <a:lnTo>
                    <a:pt x="544288" y="186863"/>
                  </a:lnTo>
                  <a:cubicBezTo>
                    <a:pt x="550006" y="179874"/>
                    <a:pt x="560308" y="178845"/>
                    <a:pt x="567296" y="184563"/>
                  </a:cubicBezTo>
                  <a:cubicBezTo>
                    <a:pt x="567301" y="184567"/>
                    <a:pt x="567305" y="184570"/>
                    <a:pt x="567310" y="184574"/>
                  </a:cubicBezTo>
                  <a:close/>
                </a:path>
              </a:pathLst>
            </a:custGeom>
            <a:solidFill>
              <a:schemeClr val="bg1"/>
            </a:solidFill>
            <a:ln w="3204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98" name="Group 14"/>
          <p:cNvGrpSpPr/>
          <p:nvPr/>
        </p:nvGrpSpPr>
        <p:grpSpPr>
          <a:xfrm>
            <a:off x="162000" y="1639080"/>
            <a:ext cx="822960" cy="789840"/>
            <a:chOff x="162000" y="1639080"/>
            <a:chExt cx="822960" cy="789840"/>
          </a:xfrm>
        </p:grpSpPr>
        <p:sp>
          <p:nvSpPr>
            <p:cNvPr id="99" name="CustomShape 15"/>
            <p:cNvSpPr/>
            <p:nvPr/>
          </p:nvSpPr>
          <p:spPr>
            <a:xfrm>
              <a:off x="167760" y="1639080"/>
              <a:ext cx="789840" cy="78984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922c19"/>
                </a:gs>
                <a:gs pos="100000">
                  <a:srgbClr val="cf3d25"/>
                </a:gs>
              </a:gsLst>
              <a:lin ang="27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grpSp>
          <p:nvGrpSpPr>
            <p:cNvPr id="100" name="Group 16"/>
            <p:cNvGrpSpPr/>
            <p:nvPr/>
          </p:nvGrpSpPr>
          <p:grpSpPr>
            <a:xfrm>
              <a:off x="162000" y="1640160"/>
              <a:ext cx="822960" cy="781560"/>
              <a:chOff x="162000" y="1640160"/>
              <a:chExt cx="822960" cy="781560"/>
            </a:xfrm>
          </p:grpSpPr>
          <p:sp>
            <p:nvSpPr>
              <p:cNvPr id="101" name="CustomShape 17"/>
              <p:cNvSpPr/>
              <p:nvPr/>
            </p:nvSpPr>
            <p:spPr>
              <a:xfrm>
                <a:off x="162000" y="1640160"/>
                <a:ext cx="781560" cy="781560"/>
              </a:xfrm>
              <a:custGeom>
                <a:avLst/>
                <a:gdLst/>
                <a:ahLst/>
                <a:rect l="l" t="t" r="r" b="b"/>
                <a:pathLst>
                  <a:path w="782041" h="782041">
                    <a:moveTo>
                      <a:pt x="194867" y="668208"/>
                    </a:moveTo>
                    <a:cubicBezTo>
                      <a:pt x="160769" y="668208"/>
                      <a:pt x="133127" y="640566"/>
                      <a:pt x="133127" y="606468"/>
                    </a:cubicBezTo>
                    <a:lnTo>
                      <a:pt x="133127" y="194867"/>
                    </a:lnTo>
                    <a:cubicBezTo>
                      <a:pt x="133127" y="160769"/>
                      <a:pt x="160769" y="133127"/>
                      <a:pt x="194867" y="133127"/>
                    </a:cubicBezTo>
                    <a:lnTo>
                      <a:pt x="524148" y="133127"/>
                    </a:lnTo>
                    <a:cubicBezTo>
                      <a:pt x="535514" y="133127"/>
                      <a:pt x="544728" y="142341"/>
                      <a:pt x="544728" y="153707"/>
                    </a:cubicBezTo>
                    <a:cubicBezTo>
                      <a:pt x="544728" y="165073"/>
                      <a:pt x="535514" y="174287"/>
                      <a:pt x="524148" y="174287"/>
                    </a:cubicBezTo>
                    <a:lnTo>
                      <a:pt x="194867" y="174287"/>
                    </a:lnTo>
                    <a:cubicBezTo>
                      <a:pt x="183501" y="174287"/>
                      <a:pt x="174287" y="183501"/>
                      <a:pt x="174287" y="194867"/>
                    </a:cubicBezTo>
                    <a:lnTo>
                      <a:pt x="174287" y="606468"/>
                    </a:lnTo>
                    <a:cubicBezTo>
                      <a:pt x="174287" y="617834"/>
                      <a:pt x="183501" y="627048"/>
                      <a:pt x="194867" y="627048"/>
                    </a:cubicBezTo>
                    <a:lnTo>
                      <a:pt x="606468" y="627048"/>
                    </a:lnTo>
                    <a:cubicBezTo>
                      <a:pt x="617834" y="627048"/>
                      <a:pt x="627048" y="617834"/>
                      <a:pt x="627048" y="606468"/>
                    </a:cubicBezTo>
                    <a:lnTo>
                      <a:pt x="627048" y="400667"/>
                    </a:lnTo>
                    <a:cubicBezTo>
                      <a:pt x="627048" y="389301"/>
                      <a:pt x="636262" y="380087"/>
                      <a:pt x="647628" y="380087"/>
                    </a:cubicBezTo>
                    <a:cubicBezTo>
                      <a:pt x="658994" y="380087"/>
                      <a:pt x="668208" y="389301"/>
                      <a:pt x="668208" y="400667"/>
                    </a:cubicBezTo>
                    <a:lnTo>
                      <a:pt x="668208" y="606468"/>
                    </a:lnTo>
                    <a:cubicBezTo>
                      <a:pt x="668208" y="640566"/>
                      <a:pt x="640566" y="668208"/>
                      <a:pt x="606468" y="668208"/>
                    </a:cubicBezTo>
                    <a:lnTo>
                      <a:pt x="194867" y="668208"/>
                    </a:lnTo>
                    <a:close/>
                  </a:path>
                </a:pathLst>
              </a:custGeom>
              <a:solidFill>
                <a:schemeClr val="bg1"/>
              </a:solidFill>
              <a:ln w="4104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02" name="CustomShape 18"/>
              <p:cNvSpPr/>
              <p:nvPr/>
            </p:nvSpPr>
            <p:spPr>
              <a:xfrm>
                <a:off x="285480" y="1681560"/>
                <a:ext cx="699480" cy="576000"/>
              </a:xfrm>
              <a:custGeom>
                <a:avLst/>
                <a:gdLst/>
                <a:ahLst/>
                <a:rect l="l" t="t" r="r" b="b"/>
                <a:pathLst>
                  <a:path w="699721" h="576240">
                    <a:moveTo>
                      <a:pt x="291784" y="456424"/>
                    </a:moveTo>
                    <a:lnTo>
                      <a:pt x="579904" y="168304"/>
                    </a:lnTo>
                    <a:cubicBezTo>
                      <a:pt x="587952" y="160257"/>
                      <a:pt x="587952" y="147210"/>
                      <a:pt x="579904" y="139162"/>
                    </a:cubicBezTo>
                    <a:cubicBezTo>
                      <a:pt x="571857" y="131115"/>
                      <a:pt x="558810" y="131115"/>
                      <a:pt x="550763" y="139162"/>
                    </a:cubicBezTo>
                    <a:lnTo>
                      <a:pt x="277213" y="412753"/>
                    </a:lnTo>
                    <a:lnTo>
                      <a:pt x="168304" y="303803"/>
                    </a:lnTo>
                    <a:cubicBezTo>
                      <a:pt x="160257" y="295756"/>
                      <a:pt x="147210" y="295756"/>
                      <a:pt x="139162" y="303803"/>
                    </a:cubicBezTo>
                    <a:cubicBezTo>
                      <a:pt x="131115" y="311850"/>
                      <a:pt x="131115" y="324897"/>
                      <a:pt x="139162" y="332944"/>
                    </a:cubicBezTo>
                    <a:lnTo>
                      <a:pt x="262643" y="456424"/>
                    </a:lnTo>
                    <a:cubicBezTo>
                      <a:pt x="270669" y="464471"/>
                      <a:pt x="283700" y="464488"/>
                      <a:pt x="291747" y="456461"/>
                    </a:cubicBezTo>
                    <a:cubicBezTo>
                      <a:pt x="291759" y="456449"/>
                      <a:pt x="291772" y="456437"/>
                      <a:pt x="291784" y="456424"/>
                    </a:cubicBezTo>
                    <a:close/>
                  </a:path>
                </a:pathLst>
              </a:custGeom>
              <a:solidFill>
                <a:schemeClr val="bg1"/>
              </a:solidFill>
              <a:ln w="4104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</p:grpSp>
      <p:grpSp>
        <p:nvGrpSpPr>
          <p:cNvPr id="103" name="Group 19"/>
          <p:cNvGrpSpPr/>
          <p:nvPr/>
        </p:nvGrpSpPr>
        <p:grpSpPr>
          <a:xfrm>
            <a:off x="6524280" y="2411640"/>
            <a:ext cx="492120" cy="558720"/>
            <a:chOff x="6524280" y="2411640"/>
            <a:chExt cx="492120" cy="558720"/>
          </a:xfrm>
        </p:grpSpPr>
        <p:sp>
          <p:nvSpPr>
            <p:cNvPr id="104" name="CustomShape 20"/>
            <p:cNvSpPr/>
            <p:nvPr/>
          </p:nvSpPr>
          <p:spPr>
            <a:xfrm>
              <a:off x="6524280" y="2438640"/>
              <a:ext cx="492120" cy="49212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922c19"/>
                </a:gs>
                <a:gs pos="100000">
                  <a:srgbClr val="cf3d25"/>
                </a:gs>
              </a:gsLst>
              <a:lin ang="27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05" name="CustomShape 21"/>
            <p:cNvSpPr/>
            <p:nvPr/>
          </p:nvSpPr>
          <p:spPr>
            <a:xfrm>
              <a:off x="6532560" y="2411640"/>
              <a:ext cx="457200" cy="558720"/>
            </a:xfrm>
            <a:custGeom>
              <a:avLst/>
              <a:gdLst/>
              <a:ahLst/>
              <a:rect l="l" t="t" r="r" b="b"/>
              <a:pathLst>
                <a:path w="733776" h="896838">
                  <a:moveTo>
                    <a:pt x="409753" y="131818"/>
                  </a:moveTo>
                  <a:cubicBezTo>
                    <a:pt x="370781" y="122075"/>
                    <a:pt x="334582" y="151549"/>
                    <a:pt x="331973" y="189705"/>
                  </a:cubicBezTo>
                  <a:cubicBezTo>
                    <a:pt x="329038" y="232550"/>
                    <a:pt x="322597" y="271888"/>
                    <a:pt x="314525" y="295287"/>
                  </a:cubicBezTo>
                  <a:cubicBezTo>
                    <a:pt x="309430" y="309963"/>
                    <a:pt x="294999" y="336583"/>
                    <a:pt x="272129" y="362102"/>
                  </a:cubicBezTo>
                  <a:cubicBezTo>
                    <a:pt x="249423" y="387499"/>
                    <a:pt x="219868" y="410124"/>
                    <a:pt x="185258" y="419581"/>
                  </a:cubicBezTo>
                  <a:cubicBezTo>
                    <a:pt x="157864" y="427041"/>
                    <a:pt x="129940" y="450767"/>
                    <a:pt x="129940" y="485417"/>
                  </a:cubicBezTo>
                  <a:lnTo>
                    <a:pt x="129940" y="648519"/>
                  </a:lnTo>
                  <a:cubicBezTo>
                    <a:pt x="129940" y="682966"/>
                    <a:pt x="157742" y="708200"/>
                    <a:pt x="188968" y="711502"/>
                  </a:cubicBezTo>
                  <a:cubicBezTo>
                    <a:pt x="232587" y="716149"/>
                    <a:pt x="252725" y="728420"/>
                    <a:pt x="273271" y="740975"/>
                  </a:cubicBezTo>
                  <a:lnTo>
                    <a:pt x="275227" y="742198"/>
                  </a:lnTo>
                  <a:cubicBezTo>
                    <a:pt x="286316" y="748925"/>
                    <a:pt x="298790" y="756385"/>
                    <a:pt x="314770" y="761929"/>
                  </a:cubicBezTo>
                  <a:cubicBezTo>
                    <a:pt x="330954" y="767473"/>
                    <a:pt x="349869" y="770775"/>
                    <a:pt x="374532" y="770775"/>
                  </a:cubicBezTo>
                  <a:lnTo>
                    <a:pt x="517211" y="770775"/>
                  </a:lnTo>
                  <a:cubicBezTo>
                    <a:pt x="555408" y="770775"/>
                    <a:pt x="582395" y="751330"/>
                    <a:pt x="596051" y="727400"/>
                  </a:cubicBezTo>
                  <a:cubicBezTo>
                    <a:pt x="602651" y="716108"/>
                    <a:pt x="606218" y="703300"/>
                    <a:pt x="606405" y="690222"/>
                  </a:cubicBezTo>
                  <a:cubicBezTo>
                    <a:pt x="606405" y="684026"/>
                    <a:pt x="605468" y="677504"/>
                    <a:pt x="603266" y="671307"/>
                  </a:cubicBezTo>
                  <a:cubicBezTo>
                    <a:pt x="611460" y="660586"/>
                    <a:pt x="618757" y="647745"/>
                    <a:pt x="623160" y="634578"/>
                  </a:cubicBezTo>
                  <a:cubicBezTo>
                    <a:pt x="627644" y="621125"/>
                    <a:pt x="630172" y="603514"/>
                    <a:pt x="623323" y="587738"/>
                  </a:cubicBezTo>
                  <a:cubicBezTo>
                    <a:pt x="626136" y="582439"/>
                    <a:pt x="628215" y="576772"/>
                    <a:pt x="629805" y="571310"/>
                  </a:cubicBezTo>
                  <a:cubicBezTo>
                    <a:pt x="632944" y="560303"/>
                    <a:pt x="634411" y="548155"/>
                    <a:pt x="634411" y="536374"/>
                  </a:cubicBezTo>
                  <a:cubicBezTo>
                    <a:pt x="634411" y="524633"/>
                    <a:pt x="632944" y="512526"/>
                    <a:pt x="629805" y="501479"/>
                  </a:cubicBezTo>
                  <a:cubicBezTo>
                    <a:pt x="628378" y="496400"/>
                    <a:pt x="626495" y="491461"/>
                    <a:pt x="624179" y="486722"/>
                  </a:cubicBezTo>
                  <a:cubicBezTo>
                    <a:pt x="638663" y="466112"/>
                    <a:pt x="642222" y="439746"/>
                    <a:pt x="633718" y="416034"/>
                  </a:cubicBezTo>
                  <a:cubicBezTo>
                    <a:pt x="625321" y="391901"/>
                    <a:pt x="605916" y="371193"/>
                    <a:pt x="584800" y="364181"/>
                  </a:cubicBezTo>
                  <a:cubicBezTo>
                    <a:pt x="550271" y="352685"/>
                    <a:pt x="511300" y="352930"/>
                    <a:pt x="482234" y="355579"/>
                  </a:cubicBezTo>
                  <a:cubicBezTo>
                    <a:pt x="476201" y="356122"/>
                    <a:pt x="470180" y="356802"/>
                    <a:pt x="464175" y="357618"/>
                  </a:cubicBezTo>
                  <a:cubicBezTo>
                    <a:pt x="478316" y="297056"/>
                    <a:pt x="477448" y="233956"/>
                    <a:pt x="461648" y="173807"/>
                  </a:cubicBezTo>
                  <a:cubicBezTo>
                    <a:pt x="456049" y="154182"/>
                    <a:pt x="440262" y="139127"/>
                    <a:pt x="420393" y="134468"/>
                  </a:cubicBezTo>
                  <a:lnTo>
                    <a:pt x="409753" y="131818"/>
                  </a:lnTo>
                  <a:close/>
                  <a:moveTo>
                    <a:pt x="517211" y="730050"/>
                  </a:moveTo>
                  <a:lnTo>
                    <a:pt x="374532" y="730050"/>
                  </a:lnTo>
                  <a:cubicBezTo>
                    <a:pt x="353742" y="730050"/>
                    <a:pt x="339351" y="727237"/>
                    <a:pt x="328059" y="723365"/>
                  </a:cubicBezTo>
                  <a:cubicBezTo>
                    <a:pt x="316604" y="719410"/>
                    <a:pt x="307432" y="714070"/>
                    <a:pt x="296425" y="707344"/>
                  </a:cubicBezTo>
                  <a:lnTo>
                    <a:pt x="294795" y="706366"/>
                  </a:lnTo>
                  <a:cubicBezTo>
                    <a:pt x="272170" y="692546"/>
                    <a:pt x="245958" y="676566"/>
                    <a:pt x="193289" y="670981"/>
                  </a:cubicBezTo>
                  <a:cubicBezTo>
                    <a:pt x="179714" y="669514"/>
                    <a:pt x="170705" y="659159"/>
                    <a:pt x="170705" y="648560"/>
                  </a:cubicBezTo>
                  <a:lnTo>
                    <a:pt x="170705" y="485417"/>
                  </a:lnTo>
                  <a:cubicBezTo>
                    <a:pt x="170705" y="475063"/>
                    <a:pt x="179918" y="463282"/>
                    <a:pt x="195980" y="458920"/>
                  </a:cubicBezTo>
                  <a:cubicBezTo>
                    <a:pt x="240618" y="446690"/>
                    <a:pt x="276573" y="418317"/>
                    <a:pt x="302540" y="389292"/>
                  </a:cubicBezTo>
                  <a:cubicBezTo>
                    <a:pt x="328426" y="360349"/>
                    <a:pt x="345915" y="329163"/>
                    <a:pt x="353008" y="308658"/>
                  </a:cubicBezTo>
                  <a:cubicBezTo>
                    <a:pt x="362914" y="280123"/>
                    <a:pt x="369599" y="236585"/>
                    <a:pt x="372657" y="192477"/>
                  </a:cubicBezTo>
                  <a:cubicBezTo>
                    <a:pt x="373676" y="177720"/>
                    <a:pt x="387332" y="168263"/>
                    <a:pt x="399847" y="171361"/>
                  </a:cubicBezTo>
                  <a:lnTo>
                    <a:pt x="410528" y="174051"/>
                  </a:lnTo>
                  <a:cubicBezTo>
                    <a:pt x="417050" y="175682"/>
                    <a:pt x="421045" y="179881"/>
                    <a:pt x="422268" y="184446"/>
                  </a:cubicBezTo>
                  <a:cubicBezTo>
                    <a:pt x="438916" y="247878"/>
                    <a:pt x="436863" y="314771"/>
                    <a:pt x="416357" y="377063"/>
                  </a:cubicBezTo>
                  <a:cubicBezTo>
                    <a:pt x="412781" y="387737"/>
                    <a:pt x="418535" y="399288"/>
                    <a:pt x="429209" y="402865"/>
                  </a:cubicBezTo>
                  <a:cubicBezTo>
                    <a:pt x="432890" y="404098"/>
                    <a:pt x="436846" y="404254"/>
                    <a:pt x="440613" y="403316"/>
                  </a:cubicBezTo>
                  <a:lnTo>
                    <a:pt x="440735" y="403275"/>
                  </a:lnTo>
                  <a:lnTo>
                    <a:pt x="441306" y="403153"/>
                  </a:lnTo>
                  <a:lnTo>
                    <a:pt x="443670" y="402582"/>
                  </a:lnTo>
                  <a:cubicBezTo>
                    <a:pt x="457612" y="399622"/>
                    <a:pt x="471712" y="397485"/>
                    <a:pt x="485903" y="396182"/>
                  </a:cubicBezTo>
                  <a:cubicBezTo>
                    <a:pt x="512930" y="393736"/>
                    <a:pt x="545298" y="393980"/>
                    <a:pt x="571918" y="402867"/>
                  </a:cubicBezTo>
                  <a:cubicBezTo>
                    <a:pt x="579052" y="405232"/>
                    <a:pt x="590262" y="415097"/>
                    <a:pt x="595154" y="429365"/>
                  </a:cubicBezTo>
                  <a:cubicBezTo>
                    <a:pt x="599516" y="441920"/>
                    <a:pt x="598701" y="456678"/>
                    <a:pt x="584311" y="471027"/>
                  </a:cubicBezTo>
                  <a:lnTo>
                    <a:pt x="569920" y="485417"/>
                  </a:lnTo>
                  <a:lnTo>
                    <a:pt x="584311" y="499848"/>
                  </a:lnTo>
                  <a:cubicBezTo>
                    <a:pt x="586063" y="501601"/>
                    <a:pt x="588591" y="505596"/>
                    <a:pt x="590588" y="512689"/>
                  </a:cubicBezTo>
                  <a:cubicBezTo>
                    <a:pt x="592545" y="519497"/>
                    <a:pt x="593646" y="527772"/>
                    <a:pt x="593646" y="536374"/>
                  </a:cubicBezTo>
                  <a:cubicBezTo>
                    <a:pt x="593646" y="545016"/>
                    <a:pt x="592545" y="553251"/>
                    <a:pt x="590588" y="560099"/>
                  </a:cubicBezTo>
                  <a:cubicBezTo>
                    <a:pt x="588550" y="567193"/>
                    <a:pt x="586063" y="571188"/>
                    <a:pt x="584311" y="572940"/>
                  </a:cubicBezTo>
                  <a:lnTo>
                    <a:pt x="569920" y="587331"/>
                  </a:lnTo>
                  <a:lnTo>
                    <a:pt x="584311" y="601762"/>
                  </a:lnTo>
                  <a:cubicBezTo>
                    <a:pt x="586226" y="603678"/>
                    <a:pt x="588754" y="608977"/>
                    <a:pt x="584514" y="621655"/>
                  </a:cubicBezTo>
                  <a:cubicBezTo>
                    <a:pt x="580095" y="633950"/>
                    <a:pt x="573076" y="645144"/>
                    <a:pt x="563928" y="654471"/>
                  </a:cubicBezTo>
                  <a:lnTo>
                    <a:pt x="549538" y="668861"/>
                  </a:lnTo>
                  <a:lnTo>
                    <a:pt x="563928" y="683292"/>
                  </a:lnTo>
                  <a:cubicBezTo>
                    <a:pt x="564172" y="683496"/>
                    <a:pt x="565599" y="685331"/>
                    <a:pt x="565599" y="690222"/>
                  </a:cubicBezTo>
                  <a:cubicBezTo>
                    <a:pt x="565420" y="696203"/>
                    <a:pt x="563720" y="702036"/>
                    <a:pt x="560667" y="707181"/>
                  </a:cubicBezTo>
                  <a:cubicBezTo>
                    <a:pt x="553940" y="718921"/>
                    <a:pt x="540162" y="730009"/>
                    <a:pt x="517211" y="730009"/>
                  </a:cubicBezTo>
                  <a:close/>
                </a:path>
              </a:pathLst>
            </a:custGeom>
            <a:solidFill>
              <a:schemeClr val="bg1"/>
            </a:solidFill>
            <a:ln w="4032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06" name="CustomShape 22"/>
          <p:cNvSpPr/>
          <p:nvPr/>
        </p:nvSpPr>
        <p:spPr>
          <a:xfrm>
            <a:off x="1151280" y="2505600"/>
            <a:ext cx="5865480" cy="608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562314"/>
                </a:solidFill>
                <a:latin typeface="Montserrat Medium"/>
              </a:rPr>
              <a:t>7 гастропавильонов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000" spc="-1" strike="noStrike">
                <a:solidFill>
                  <a:srgbClr val="562314"/>
                </a:solidFill>
                <a:latin typeface="Montserrat Medium"/>
              </a:rPr>
              <a:t>льготная арендная ставка</a:t>
            </a:r>
            <a:endParaRPr b="0" lang="ru-RU" sz="1000" spc="-1" strike="noStrike">
              <a:latin typeface="Arial"/>
            </a:endParaRPr>
          </a:p>
        </p:txBody>
      </p:sp>
      <p:pic>
        <p:nvPicPr>
          <p:cNvPr id="107" name="Рисунок 8" descr=""/>
          <p:cNvPicPr/>
          <p:nvPr/>
        </p:nvPicPr>
        <p:blipFill>
          <a:blip r:embed="rId4"/>
          <a:stretch/>
        </p:blipFill>
        <p:spPr>
          <a:xfrm>
            <a:off x="0" y="3647880"/>
            <a:ext cx="5222880" cy="32662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Рисунок 69" descr=""/>
          <p:cNvPicPr/>
          <p:nvPr/>
        </p:nvPicPr>
        <p:blipFill>
          <a:blip r:embed="rId1"/>
          <a:srcRect l="0" t="7857" r="0" b="0"/>
          <a:stretch/>
        </p:blipFill>
        <p:spPr>
          <a:xfrm>
            <a:off x="605520" y="4651920"/>
            <a:ext cx="1564560" cy="3122640"/>
          </a:xfrm>
          <a:prstGeom prst="rect">
            <a:avLst/>
          </a:prstGeom>
          <a:ln>
            <a:noFill/>
          </a:ln>
        </p:spPr>
      </p:pic>
      <p:pic>
        <p:nvPicPr>
          <p:cNvPr id="109" name="Рисунок 53" descr=""/>
          <p:cNvPicPr/>
          <p:nvPr/>
        </p:nvPicPr>
        <p:blipFill>
          <a:blip r:embed="rId2"/>
          <a:srcRect l="31008" t="2783" r="25012" b="2642"/>
          <a:stretch/>
        </p:blipFill>
        <p:spPr>
          <a:xfrm>
            <a:off x="8409960" y="178560"/>
            <a:ext cx="4759200" cy="6818400"/>
          </a:xfrm>
          <a:prstGeom prst="rect">
            <a:avLst/>
          </a:prstGeom>
          <a:ln>
            <a:noFill/>
          </a:ln>
        </p:spPr>
      </p:pic>
      <p:sp>
        <p:nvSpPr>
          <p:cNvPr id="110" name="CustomShape 1"/>
          <p:cNvSpPr/>
          <p:nvPr/>
        </p:nvSpPr>
        <p:spPr>
          <a:xfrm>
            <a:off x="454680" y="370440"/>
            <a:ext cx="6243120" cy="5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3200" spc="-1" strike="noStrike">
                <a:solidFill>
                  <a:srgbClr val="562314"/>
                </a:solidFill>
                <a:latin typeface="Montserrat Black"/>
              </a:rPr>
              <a:t>Производители получают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111" name="CustomShape 2"/>
          <p:cNvSpPr/>
          <p:nvPr/>
        </p:nvSpPr>
        <p:spPr>
          <a:xfrm>
            <a:off x="2298600" y="5216040"/>
            <a:ext cx="8132760" cy="1271160"/>
          </a:xfrm>
          <a:prstGeom prst="rect">
            <a:avLst/>
          </a:prstGeom>
          <a:gradFill rotWithShape="0">
            <a:gsLst>
              <a:gs pos="0">
                <a:srgbClr val="785739"/>
              </a:gs>
              <a:gs pos="100000">
                <a:srgbClr val="ab7b51"/>
              </a:gs>
            </a:gsLst>
            <a:lin ang="27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2" name="CustomShape 3"/>
          <p:cNvSpPr/>
          <p:nvPr/>
        </p:nvSpPr>
        <p:spPr>
          <a:xfrm>
            <a:off x="3782160" y="5305320"/>
            <a:ext cx="6942600" cy="1080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285840" indent="-285480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SzPct val="100000"/>
              <a:buBlip>
                <a:blip r:embed="rId3"/>
              </a:buBlip>
            </a:pPr>
            <a:r>
              <a:rPr b="0" lang="ru-RU" sz="1500" spc="-1" strike="noStrike">
                <a:solidFill>
                  <a:srgbClr val="ffffff"/>
                </a:solidFill>
                <a:latin typeface="Montserrat Medium"/>
              </a:rPr>
              <a:t>Широкое освещение в СМИ, соцсетях, медиапроектах</a:t>
            </a:r>
            <a:endParaRPr b="0" lang="ru-RU" sz="15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SzPct val="100000"/>
              <a:buBlip>
                <a:blip r:embed="rId4"/>
              </a:buBlip>
            </a:pPr>
            <a:r>
              <a:rPr b="0" lang="ru-RU" sz="1500" spc="-1" strike="noStrike">
                <a:solidFill>
                  <a:srgbClr val="ffffff"/>
                </a:solidFill>
                <a:latin typeface="Montserrat Medium"/>
              </a:rPr>
              <a:t>Размещение на онлайн-витрине на сайте mb.primorsky.ru </a:t>
            </a:r>
            <a:endParaRPr b="0" lang="ru-RU" sz="15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SzPct val="100000"/>
              <a:buBlip>
                <a:blip r:embed="rId5"/>
              </a:buBlip>
            </a:pPr>
            <a:r>
              <a:rPr b="0" lang="ru-RU" sz="1500" spc="-1" strike="noStrike">
                <a:solidFill>
                  <a:srgbClr val="ffffff"/>
                </a:solidFill>
                <a:latin typeface="Montserrat Medium"/>
              </a:rPr>
              <a:t>Размещение в региональном каталоге подарочных наборов</a:t>
            </a:r>
            <a:endParaRPr b="0" lang="ru-RU" sz="1500" spc="-1" strike="noStrike">
              <a:latin typeface="Arial"/>
            </a:endParaRPr>
          </a:p>
        </p:txBody>
      </p:sp>
      <p:pic>
        <p:nvPicPr>
          <p:cNvPr id="113" name="Рисунок 3" descr=""/>
          <p:cNvPicPr/>
          <p:nvPr/>
        </p:nvPicPr>
        <p:blipFill>
          <a:blip r:embed="rId6"/>
          <a:stretch/>
        </p:blipFill>
        <p:spPr>
          <a:xfrm>
            <a:off x="2520000" y="5276880"/>
            <a:ext cx="1149840" cy="1149840"/>
          </a:xfrm>
          <a:prstGeom prst="rect">
            <a:avLst/>
          </a:prstGeom>
          <a:ln>
            <a:noFill/>
          </a:ln>
        </p:spPr>
      </p:pic>
      <p:pic>
        <p:nvPicPr>
          <p:cNvPr id="114" name="Рисунок 68" descr=""/>
          <p:cNvPicPr/>
          <p:nvPr/>
        </p:nvPicPr>
        <p:blipFill>
          <a:blip r:embed="rId7"/>
          <a:srcRect l="20701" t="2754" r="20491" b="2435"/>
          <a:stretch/>
        </p:blipFill>
        <p:spPr>
          <a:xfrm>
            <a:off x="454680" y="4324680"/>
            <a:ext cx="1914120" cy="3696480"/>
          </a:xfrm>
          <a:prstGeom prst="rect">
            <a:avLst/>
          </a:prstGeom>
          <a:ln>
            <a:noFill/>
          </a:ln>
        </p:spPr>
      </p:pic>
      <p:sp>
        <p:nvSpPr>
          <p:cNvPr id="115" name="CustomShape 4"/>
          <p:cNvSpPr/>
          <p:nvPr/>
        </p:nvSpPr>
        <p:spPr>
          <a:xfrm>
            <a:off x="454680" y="1333800"/>
            <a:ext cx="8341560" cy="3124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285840" indent="-285480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SzPct val="100045"/>
              <a:buBlip>
                <a:blip r:embed="rId8"/>
              </a:buBlip>
            </a:pPr>
            <a:r>
              <a:rPr b="0" lang="ru-RU" sz="1800" spc="-1" strike="noStrike">
                <a:solidFill>
                  <a:srgbClr val="562314"/>
                </a:solidFill>
                <a:latin typeface="Montserrat Medium"/>
              </a:rPr>
              <a:t>Торговое место для презентации и реализации продукции</a:t>
            </a:r>
            <a:endParaRPr b="0" lang="ru-RU" sz="18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SzPct val="100045"/>
              <a:buBlip>
                <a:blip r:embed="rId9"/>
              </a:buBlip>
            </a:pPr>
            <a:r>
              <a:rPr b="0" lang="ru-RU" sz="1800" spc="-1" strike="noStrike">
                <a:solidFill>
                  <a:srgbClr val="562314"/>
                </a:solidFill>
                <a:latin typeface="Montserrat Medium"/>
              </a:rPr>
              <a:t>Новые рынки сбыта</a:t>
            </a:r>
            <a:endParaRPr b="0" lang="ru-RU" sz="18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SzPct val="100045"/>
              <a:buBlip>
                <a:blip r:embed="rId10"/>
              </a:buBlip>
            </a:pPr>
            <a:r>
              <a:rPr b="0" lang="ru-RU" sz="1800" spc="-1" strike="noStrike">
                <a:solidFill>
                  <a:srgbClr val="562314"/>
                </a:solidFill>
                <a:latin typeface="Montserrat Medium"/>
              </a:rPr>
              <a:t>Возможности для наращивания объемов производства</a:t>
            </a:r>
            <a:endParaRPr b="0" lang="ru-RU" sz="18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SzPct val="100045"/>
              <a:buBlip>
                <a:blip r:embed="rId11"/>
              </a:buBlip>
            </a:pPr>
            <a:r>
              <a:rPr b="0" lang="ru-RU" sz="1800" spc="-1" strike="noStrike">
                <a:solidFill>
                  <a:srgbClr val="562314"/>
                </a:solidFill>
                <a:latin typeface="Montserrat Medium"/>
              </a:rPr>
              <a:t>Деловые связи и узнаваемость среди потребителей</a:t>
            </a:r>
            <a:endParaRPr b="0" lang="ru-RU" sz="18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SzPct val="100045"/>
              <a:buBlip>
                <a:blip r:embed="rId12"/>
              </a:buBlip>
            </a:pPr>
            <a:r>
              <a:rPr b="0" lang="ru-RU" sz="1800" spc="-1" strike="noStrike">
                <a:solidFill>
                  <a:srgbClr val="562314"/>
                </a:solidFill>
                <a:latin typeface="Montserrat Medium"/>
              </a:rPr>
              <a:t>Сокращение затрат на арендную плату, коммунальные платежи</a:t>
            </a:r>
            <a:endParaRPr b="0" lang="ru-RU" sz="18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SzPct val="100045"/>
              <a:buBlip>
                <a:blip r:embed="rId13"/>
              </a:buBlip>
            </a:pPr>
            <a:r>
              <a:rPr b="0" lang="ru-RU" sz="1800" spc="-1" strike="noStrike">
                <a:solidFill>
                  <a:srgbClr val="562314"/>
                </a:solidFill>
                <a:latin typeface="Montserrat Medium"/>
              </a:rPr>
              <a:t>Информационную и маркетинговую поддержку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" name="Group 1"/>
          <p:cNvGrpSpPr/>
          <p:nvPr/>
        </p:nvGrpSpPr>
        <p:grpSpPr>
          <a:xfrm>
            <a:off x="8736840" y="272520"/>
            <a:ext cx="3048120" cy="842760"/>
            <a:chOff x="8736840" y="272520"/>
            <a:chExt cx="3048120" cy="842760"/>
          </a:xfrm>
        </p:grpSpPr>
        <p:sp>
          <p:nvSpPr>
            <p:cNvPr id="117" name="CustomShape 2"/>
            <p:cNvSpPr/>
            <p:nvPr/>
          </p:nvSpPr>
          <p:spPr>
            <a:xfrm>
              <a:off x="8736840" y="272520"/>
              <a:ext cx="3048120" cy="84276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noFill/>
            </a:ln>
            <a:effectLst>
              <a:outerShdw algn="tl" blurRad="50800" dir="2700000" dist="37674" rotWithShape="0">
                <a:srgbClr val="000000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pic>
          <p:nvPicPr>
            <p:cNvPr id="118" name="Рисунок 36" descr=""/>
            <p:cNvPicPr/>
            <p:nvPr/>
          </p:nvPicPr>
          <p:blipFill>
            <a:blip r:embed="rId1"/>
            <a:srcRect l="11285" t="3718" r="6309" b="4506"/>
            <a:stretch/>
          </p:blipFill>
          <p:spPr>
            <a:xfrm>
              <a:off x="11070360" y="351360"/>
              <a:ext cx="624600" cy="6307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9" name="Рисунок 37" descr=""/>
            <p:cNvPicPr/>
            <p:nvPr/>
          </p:nvPicPr>
          <p:blipFill>
            <a:blip r:embed="rId2"/>
            <a:srcRect l="18479" t="17785" r="17714" b="18130"/>
            <a:stretch/>
          </p:blipFill>
          <p:spPr>
            <a:xfrm>
              <a:off x="9662400" y="360000"/>
              <a:ext cx="1169640" cy="6303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0" name="Рисунок 41" descr=""/>
            <p:cNvPicPr/>
            <p:nvPr/>
          </p:nvPicPr>
          <p:blipFill>
            <a:blip r:embed="rId3"/>
            <a:srcRect l="21663" t="14037" r="14712" b="616"/>
            <a:stretch/>
          </p:blipFill>
          <p:spPr>
            <a:xfrm>
              <a:off x="8920800" y="372600"/>
              <a:ext cx="503280" cy="61020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21" name="CustomShape 3"/>
          <p:cNvSpPr/>
          <p:nvPr/>
        </p:nvSpPr>
        <p:spPr>
          <a:xfrm>
            <a:off x="528480" y="275040"/>
            <a:ext cx="8897400" cy="1065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3200" spc="-1" strike="noStrike">
                <a:solidFill>
                  <a:srgbClr val="562314"/>
                </a:solidFill>
                <a:latin typeface="Montserrat Black"/>
              </a:rPr>
              <a:t>Нововведения в проекте </a:t>
            </a:r>
            <a:endParaRPr b="0" lang="ru-RU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3200" spc="-1" strike="noStrike">
                <a:solidFill>
                  <a:srgbClr val="562314"/>
                </a:solidFill>
                <a:latin typeface="Montserrat Black"/>
              </a:rPr>
              <a:t>в 2022 году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122" name="CustomShape 4"/>
          <p:cNvSpPr/>
          <p:nvPr/>
        </p:nvSpPr>
        <p:spPr>
          <a:xfrm>
            <a:off x="467640" y="1504440"/>
            <a:ext cx="11256480" cy="4297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343080" indent="-342720" algn="just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Clr>
                <a:srgbClr val="562314"/>
              </a:buClr>
              <a:buFont typeface="Wingdings" charset="2"/>
              <a:buChar char=""/>
            </a:pPr>
            <a:r>
              <a:rPr b="0" lang="ru-RU" sz="1800" spc="-1" strike="noStrike">
                <a:solidFill>
                  <a:srgbClr val="562314"/>
                </a:solidFill>
                <a:latin typeface="Montserrat Medium"/>
              </a:rPr>
              <a:t>Конкурсный отбор товаропроизводителей-участников, ротация участников</a:t>
            </a:r>
            <a:endParaRPr b="0" lang="ru-RU" sz="1800" spc="-1" strike="noStrike">
              <a:latin typeface="Arial"/>
            </a:endParaRPr>
          </a:p>
          <a:p>
            <a:pPr marL="343080" indent="-342720" algn="just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Clr>
                <a:srgbClr val="562314"/>
              </a:buClr>
              <a:buFont typeface="Wingdings" charset="2"/>
              <a:buChar char=""/>
            </a:pPr>
            <a:r>
              <a:rPr b="0" lang="ru-RU" sz="1800" spc="-1" strike="noStrike">
                <a:solidFill>
                  <a:srgbClr val="562314"/>
                </a:solidFill>
                <a:latin typeface="Montserrat Medium"/>
              </a:rPr>
              <a:t>Привлечение новых товаропроизводителей, ранее не принимавших участие в проекте </a:t>
            </a:r>
            <a:endParaRPr b="0" lang="ru-RU" sz="1800" spc="-1" strike="noStrike">
              <a:latin typeface="Arial"/>
            </a:endParaRPr>
          </a:p>
          <a:p>
            <a:pPr marL="343080" indent="-342720" algn="just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Clr>
                <a:srgbClr val="562314"/>
              </a:buClr>
              <a:buFont typeface="Wingdings" charset="2"/>
              <a:buChar char=""/>
            </a:pPr>
            <a:r>
              <a:rPr b="0" lang="ru-RU" sz="1800" spc="-1" strike="noStrike">
                <a:solidFill>
                  <a:srgbClr val="562314"/>
                </a:solidFill>
                <a:latin typeface="Montserrat Medium"/>
              </a:rPr>
              <a:t>Выращивание молодежных гастростартапов – выпускники Фуд-инкубатора («КрабНям», «Плов Стори», «Мидийные личности», «Сестры Ким»)</a:t>
            </a:r>
            <a:endParaRPr b="0" lang="ru-RU" sz="1800" spc="-1" strike="noStrike">
              <a:latin typeface="Arial"/>
            </a:endParaRPr>
          </a:p>
          <a:p>
            <a:pPr marL="343080" indent="-342720" algn="just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Clr>
                <a:srgbClr val="562314"/>
              </a:buClr>
              <a:buFont typeface="Wingdings" charset="2"/>
              <a:buChar char=""/>
            </a:pPr>
            <a:r>
              <a:rPr b="0" lang="ru-RU" sz="1800" spc="-1" strike="noStrike">
                <a:solidFill>
                  <a:srgbClr val="562314"/>
                </a:solidFill>
                <a:latin typeface="Montserrat Medium"/>
              </a:rPr>
              <a:t>Вовлечение в реализацию программы 2 муниципальных образований Приморского края помимо Владивостокского городского округа (Дальнегорский городской округ, Партизанский район)</a:t>
            </a:r>
            <a:endParaRPr b="0" lang="ru-RU" sz="1800" spc="-1" strike="noStrike">
              <a:latin typeface="Arial"/>
            </a:endParaRPr>
          </a:p>
          <a:p>
            <a:pPr marL="343080" indent="-342720" algn="just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Clr>
                <a:srgbClr val="562314"/>
              </a:buClr>
              <a:buFont typeface="Wingdings" charset="2"/>
              <a:buChar char=""/>
            </a:pPr>
            <a:r>
              <a:rPr b="0" lang="ru-RU" sz="1800" spc="-1" strike="noStrike">
                <a:solidFill>
                  <a:srgbClr val="562314"/>
                </a:solidFill>
                <a:latin typeface="Montserrat Medium"/>
              </a:rPr>
              <a:t>Вовлечение в практику гастрономических мероприятий поваров и производителей локальных продуктов из других муниципальных образований (в плане проведение открытых кулинарных мастер-классов с целью демонстрации потенциала удаленных районов)</a:t>
            </a:r>
            <a:endParaRPr b="0" lang="ru-RU" sz="1800" spc="-1" strike="noStrike">
              <a:latin typeface="Arial"/>
            </a:endParaRPr>
          </a:p>
          <a:p>
            <a:pPr marL="285840" indent="-285480" algn="just">
              <a:lnSpc>
                <a:spcPct val="100000"/>
              </a:lnSpc>
              <a:spcBef>
                <a:spcPts val="601"/>
              </a:spcBef>
              <a:buClr>
                <a:srgbClr val="562314"/>
              </a:buClr>
              <a:buFont typeface="Wingdings" charset="2"/>
              <a:buChar char=""/>
            </a:pPr>
            <a:r>
              <a:rPr b="0" lang="ru-RU" sz="1800" spc="-1" strike="noStrike">
                <a:solidFill>
                  <a:srgbClr val="562314"/>
                </a:solidFill>
                <a:latin typeface="Montserrat Medium"/>
              </a:rPr>
              <a:t>Создание онлайн-витрины «Сделано в Приморье» на сайте mb.primorsky.ru </a:t>
            </a:r>
            <a:endParaRPr b="0" lang="ru-RU" sz="1800" spc="-1" strike="noStrike">
              <a:latin typeface="Arial"/>
            </a:endParaRPr>
          </a:p>
          <a:p>
            <a:pPr marL="285840" indent="-285480" algn="just">
              <a:lnSpc>
                <a:spcPct val="100000"/>
              </a:lnSpc>
              <a:spcBef>
                <a:spcPts val="1199"/>
              </a:spcBef>
              <a:buClr>
                <a:srgbClr val="562314"/>
              </a:buClr>
              <a:buFont typeface="Wingdings" charset="2"/>
              <a:buChar char=""/>
            </a:pPr>
            <a:r>
              <a:rPr b="0" lang="ru-RU" sz="1800" spc="-1" strike="noStrike">
                <a:solidFill>
                  <a:srgbClr val="562314"/>
                </a:solidFill>
                <a:latin typeface="Montserrat Medium"/>
              </a:rPr>
              <a:t>Создание регионального каталога подарочных наборов для распространения и рекомендациям к осуществлению закупок корпоративных подарков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Рисунок 52" descr=""/>
          <p:cNvPicPr/>
          <p:nvPr/>
        </p:nvPicPr>
        <p:blipFill>
          <a:blip r:embed="rId1"/>
          <a:srcRect l="21260" t="0" r="22673" b="0"/>
          <a:stretch/>
        </p:blipFill>
        <p:spPr>
          <a:xfrm>
            <a:off x="6294240" y="-720"/>
            <a:ext cx="5897160" cy="6929280"/>
          </a:xfrm>
          <a:prstGeom prst="rect">
            <a:avLst/>
          </a:prstGeom>
          <a:ln>
            <a:noFill/>
          </a:ln>
        </p:spPr>
      </p:pic>
      <p:sp>
        <p:nvSpPr>
          <p:cNvPr id="124" name="CustomShape 1"/>
          <p:cNvSpPr/>
          <p:nvPr/>
        </p:nvSpPr>
        <p:spPr>
          <a:xfrm>
            <a:off x="0" y="3068640"/>
            <a:ext cx="8820000" cy="1648800"/>
          </a:xfrm>
          <a:prstGeom prst="rect">
            <a:avLst/>
          </a:prstGeom>
          <a:gradFill rotWithShape="0">
            <a:gsLst>
              <a:gs pos="0">
                <a:srgbClr val="785739"/>
              </a:gs>
              <a:gs pos="100000">
                <a:srgbClr val="ab7b51"/>
              </a:gs>
            </a:gsLst>
            <a:lin ang="27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5" name="CustomShape 2"/>
          <p:cNvSpPr/>
          <p:nvPr/>
        </p:nvSpPr>
        <p:spPr>
          <a:xfrm>
            <a:off x="374400" y="178560"/>
            <a:ext cx="6432480" cy="5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3200" spc="-1" strike="noStrike">
                <a:solidFill>
                  <a:srgbClr val="562314"/>
                </a:solidFill>
                <a:latin typeface="Montserrat Black"/>
              </a:rPr>
              <a:t>График мероприятий 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126" name="CustomShape 3"/>
          <p:cNvSpPr/>
          <p:nvPr/>
        </p:nvSpPr>
        <p:spPr>
          <a:xfrm>
            <a:off x="431280" y="990720"/>
            <a:ext cx="574380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562314"/>
                </a:solidFill>
                <a:latin typeface="Montserrat Medium"/>
              </a:rPr>
              <a:t>В межфестивальный период площадка работает в качестве ярмарки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27" name="CustomShape 4"/>
          <p:cNvSpPr/>
          <p:nvPr/>
        </p:nvSpPr>
        <p:spPr>
          <a:xfrm>
            <a:off x="337680" y="3997440"/>
            <a:ext cx="2321640" cy="639000"/>
          </a:xfrm>
          <a:prstGeom prst="rect">
            <a:avLst/>
          </a:prstGeom>
          <a:noFill/>
          <a:ln>
            <a:noFill/>
          </a:ln>
          <a:effectLst>
            <a:outerShdw algn="tl" blurRad="50800" dir="2700000" dist="37674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latin typeface="Montserrat Medium"/>
              </a:rPr>
              <a:t>Фестиваль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latin typeface="Montserrat Medium"/>
              </a:rPr>
              <a:t>«Светлой Пасхи»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28" name="CustomShape 5"/>
          <p:cNvSpPr/>
          <p:nvPr/>
        </p:nvSpPr>
        <p:spPr>
          <a:xfrm>
            <a:off x="337680" y="3108600"/>
            <a:ext cx="1644840" cy="943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2800" spc="-1" strike="noStrike">
                <a:solidFill>
                  <a:srgbClr val="ffffff"/>
                </a:solidFill>
                <a:latin typeface="Montserrat Black"/>
              </a:rPr>
              <a:t>22.04</a:t>
            </a:r>
            <a:endParaRPr b="0" lang="ru-RU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800" spc="-1" strike="noStrike">
                <a:solidFill>
                  <a:srgbClr val="ffffff"/>
                </a:solidFill>
                <a:latin typeface="Montserrat Black"/>
              </a:rPr>
              <a:t>10.05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129" name="CustomShape 6"/>
          <p:cNvSpPr/>
          <p:nvPr/>
        </p:nvSpPr>
        <p:spPr>
          <a:xfrm>
            <a:off x="2606760" y="4007160"/>
            <a:ext cx="1891800" cy="639000"/>
          </a:xfrm>
          <a:prstGeom prst="rect">
            <a:avLst/>
          </a:prstGeom>
          <a:noFill/>
          <a:ln>
            <a:noFill/>
          </a:ln>
          <a:effectLst>
            <a:outerShdw algn="tl" blurRad="50800" dir="2700000" dist="37674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latin typeface="Montserrat Medium"/>
              </a:rPr>
              <a:t>Летняя 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latin typeface="Montserrat Medium"/>
              </a:rPr>
              <a:t>ярмарка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30" name="CustomShape 7"/>
          <p:cNvSpPr/>
          <p:nvPr/>
        </p:nvSpPr>
        <p:spPr>
          <a:xfrm>
            <a:off x="2606760" y="3108600"/>
            <a:ext cx="1444320" cy="943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2800" spc="-1" strike="noStrike">
                <a:solidFill>
                  <a:srgbClr val="ffffff"/>
                </a:solidFill>
                <a:latin typeface="Montserrat Black"/>
              </a:rPr>
              <a:t>25.06</a:t>
            </a:r>
            <a:endParaRPr b="0" lang="ru-RU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800" spc="-1" strike="noStrike">
                <a:solidFill>
                  <a:srgbClr val="ffffff"/>
                </a:solidFill>
                <a:latin typeface="Montserrat Black"/>
              </a:rPr>
              <a:t>09.09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131" name="CustomShape 8"/>
          <p:cNvSpPr/>
          <p:nvPr/>
        </p:nvSpPr>
        <p:spPr>
          <a:xfrm>
            <a:off x="4894560" y="3997440"/>
            <a:ext cx="1644840" cy="639000"/>
          </a:xfrm>
          <a:prstGeom prst="rect">
            <a:avLst/>
          </a:prstGeom>
          <a:noFill/>
          <a:ln>
            <a:noFill/>
          </a:ln>
          <a:effectLst>
            <a:outerShdw algn="tl" blurRad="50800" dir="2700000" dist="37674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latin typeface="Montserrat Medium"/>
              </a:rPr>
              <a:t>Осенняя 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latin typeface="Montserrat Medium"/>
              </a:rPr>
              <a:t>ярмарка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32" name="CustomShape 9"/>
          <p:cNvSpPr/>
          <p:nvPr/>
        </p:nvSpPr>
        <p:spPr>
          <a:xfrm>
            <a:off x="4894560" y="3108600"/>
            <a:ext cx="1839600" cy="943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2800" spc="-1" strike="noStrike">
                <a:solidFill>
                  <a:srgbClr val="ffffff"/>
                </a:solidFill>
                <a:latin typeface="Montserrat Black"/>
              </a:rPr>
              <a:t>10.09</a:t>
            </a:r>
            <a:endParaRPr b="0" lang="ru-RU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800" spc="-1" strike="noStrike">
                <a:solidFill>
                  <a:srgbClr val="ffffff"/>
                </a:solidFill>
                <a:latin typeface="Montserrat Black"/>
              </a:rPr>
              <a:t>23.10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133" name="CustomShape 10"/>
          <p:cNvSpPr/>
          <p:nvPr/>
        </p:nvSpPr>
        <p:spPr>
          <a:xfrm>
            <a:off x="7101000" y="3997440"/>
            <a:ext cx="1719360" cy="639000"/>
          </a:xfrm>
          <a:prstGeom prst="rect">
            <a:avLst/>
          </a:prstGeom>
          <a:noFill/>
          <a:ln>
            <a:noFill/>
          </a:ln>
          <a:effectLst>
            <a:outerShdw algn="tl" blurRad="50800" dir="2700000" dist="37674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latin typeface="Montserrat Medium"/>
              </a:rPr>
              <a:t>Зимний 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latin typeface="Montserrat Medium"/>
              </a:rPr>
              <a:t>фестиваль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34" name="CustomShape 11"/>
          <p:cNvSpPr/>
          <p:nvPr/>
        </p:nvSpPr>
        <p:spPr>
          <a:xfrm>
            <a:off x="7101000" y="3108600"/>
            <a:ext cx="1421280" cy="943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2800" spc="-1" strike="noStrike">
                <a:solidFill>
                  <a:srgbClr val="ffffff"/>
                </a:solidFill>
                <a:latin typeface="Montserrat Black"/>
              </a:rPr>
              <a:t>23.12</a:t>
            </a:r>
            <a:endParaRPr b="0" lang="ru-RU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800" spc="-1" strike="noStrike">
                <a:solidFill>
                  <a:srgbClr val="ffffff"/>
                </a:solidFill>
                <a:latin typeface="Montserrat Black"/>
              </a:rPr>
              <a:t>8.01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135" name="CustomShape 12"/>
          <p:cNvSpPr/>
          <p:nvPr/>
        </p:nvSpPr>
        <p:spPr>
          <a:xfrm>
            <a:off x="1753920" y="4718520"/>
            <a:ext cx="4967640" cy="981720"/>
          </a:xfrm>
          <a:prstGeom prst="rect">
            <a:avLst/>
          </a:prstGeom>
          <a:gradFill rotWithShape="0">
            <a:gsLst>
              <a:gs pos="0">
                <a:srgbClr val="922c19"/>
              </a:gs>
              <a:gs pos="100000">
                <a:srgbClr val="cf3d25"/>
              </a:gs>
            </a:gsLst>
            <a:lin ang="27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6" name="CustomShape 13"/>
          <p:cNvSpPr/>
          <p:nvPr/>
        </p:nvSpPr>
        <p:spPr>
          <a:xfrm>
            <a:off x="3169440" y="4922640"/>
            <a:ext cx="3356280" cy="639000"/>
          </a:xfrm>
          <a:prstGeom prst="rect">
            <a:avLst/>
          </a:prstGeom>
          <a:noFill/>
          <a:ln>
            <a:noFill/>
          </a:ln>
          <a:effectLst>
            <a:outerShdw algn="tl" blurRad="50800" dir="2700000" dist="37674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latin typeface="Montserrat Medium"/>
              </a:rPr>
              <a:t>Фестиваль уличной еды «PrimFoodStreet»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37" name="CustomShape 14"/>
          <p:cNvSpPr/>
          <p:nvPr/>
        </p:nvSpPr>
        <p:spPr>
          <a:xfrm>
            <a:off x="1884600" y="4681440"/>
            <a:ext cx="1444320" cy="943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2800" spc="-1" strike="noStrike">
                <a:solidFill>
                  <a:srgbClr val="ffffff"/>
                </a:solidFill>
                <a:latin typeface="Montserrat Black"/>
              </a:rPr>
              <a:t>24.06</a:t>
            </a:r>
            <a:endParaRPr b="0" lang="ru-RU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800" spc="-1" strike="noStrike">
                <a:solidFill>
                  <a:srgbClr val="ffffff"/>
                </a:solidFill>
                <a:latin typeface="Montserrat Black"/>
              </a:rPr>
              <a:t>18.09</a:t>
            </a:r>
            <a:endParaRPr b="0" lang="ru-RU" sz="2800" spc="-1" strike="noStrike">
              <a:latin typeface="Arial"/>
            </a:endParaRPr>
          </a:p>
        </p:txBody>
      </p:sp>
      <p:grpSp>
        <p:nvGrpSpPr>
          <p:cNvPr id="138" name="Group 15"/>
          <p:cNvGrpSpPr/>
          <p:nvPr/>
        </p:nvGrpSpPr>
        <p:grpSpPr>
          <a:xfrm>
            <a:off x="8736840" y="272520"/>
            <a:ext cx="3048120" cy="842760"/>
            <a:chOff x="8736840" y="272520"/>
            <a:chExt cx="3048120" cy="842760"/>
          </a:xfrm>
        </p:grpSpPr>
        <p:sp>
          <p:nvSpPr>
            <p:cNvPr id="139" name="CustomShape 16"/>
            <p:cNvSpPr/>
            <p:nvPr/>
          </p:nvSpPr>
          <p:spPr>
            <a:xfrm>
              <a:off x="8736840" y="272520"/>
              <a:ext cx="3048120" cy="84276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noFill/>
            </a:ln>
            <a:effectLst>
              <a:outerShdw algn="tl" blurRad="50800" dir="2700000" dist="37674" rotWithShape="0">
                <a:srgbClr val="000000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pic>
          <p:nvPicPr>
            <p:cNvPr id="140" name="Рисунок 51" descr=""/>
            <p:cNvPicPr/>
            <p:nvPr/>
          </p:nvPicPr>
          <p:blipFill>
            <a:blip r:embed="rId2"/>
            <a:srcRect l="11285" t="3718" r="6309" b="4506"/>
            <a:stretch/>
          </p:blipFill>
          <p:spPr>
            <a:xfrm>
              <a:off x="11070360" y="351360"/>
              <a:ext cx="624600" cy="6307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1" name="Рисунок 59" descr=""/>
            <p:cNvPicPr/>
            <p:nvPr/>
          </p:nvPicPr>
          <p:blipFill>
            <a:blip r:embed="rId3"/>
            <a:srcRect l="18479" t="17785" r="17714" b="18130"/>
            <a:stretch/>
          </p:blipFill>
          <p:spPr>
            <a:xfrm>
              <a:off x="9662400" y="360000"/>
              <a:ext cx="1169640" cy="6303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2" name="Рисунок 60" descr=""/>
            <p:cNvPicPr/>
            <p:nvPr/>
          </p:nvPicPr>
          <p:blipFill>
            <a:blip r:embed="rId4"/>
            <a:srcRect l="21663" t="14037" r="14712" b="616"/>
            <a:stretch/>
          </p:blipFill>
          <p:spPr>
            <a:xfrm>
              <a:off x="8920800" y="372600"/>
              <a:ext cx="503280" cy="610200"/>
            </a:xfrm>
            <a:prstGeom prst="rect">
              <a:avLst/>
            </a:prstGeom>
            <a:ln>
              <a:noFill/>
            </a:ln>
          </p:spPr>
        </p:pic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" name="Group 1"/>
          <p:cNvGrpSpPr/>
          <p:nvPr/>
        </p:nvGrpSpPr>
        <p:grpSpPr>
          <a:xfrm>
            <a:off x="-10080" y="2462760"/>
            <a:ext cx="7147440" cy="876240"/>
            <a:chOff x="-10080" y="2462760"/>
            <a:chExt cx="7147440" cy="876240"/>
          </a:xfrm>
        </p:grpSpPr>
        <p:sp>
          <p:nvSpPr>
            <p:cNvPr id="144" name="CustomShape 2"/>
            <p:cNvSpPr/>
            <p:nvPr/>
          </p:nvSpPr>
          <p:spPr>
            <a:xfrm>
              <a:off x="-10080" y="2462760"/>
              <a:ext cx="7147440" cy="876240"/>
            </a:xfrm>
            <a:prstGeom prst="rect">
              <a:avLst/>
            </a:prstGeom>
            <a:gradFill rotWithShape="0">
              <a:gsLst>
                <a:gs pos="0">
                  <a:srgbClr val="922c19"/>
                </a:gs>
                <a:gs pos="100000">
                  <a:srgbClr val="cf3d25"/>
                </a:gs>
              </a:gsLst>
              <a:lin ang="27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45" name="CustomShape 3"/>
            <p:cNvSpPr/>
            <p:nvPr/>
          </p:nvSpPr>
          <p:spPr>
            <a:xfrm>
              <a:off x="213480" y="2564640"/>
              <a:ext cx="6534720" cy="6390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>
                <a:lnSpc>
                  <a:spcPct val="100000"/>
                </a:lnSpc>
              </a:pPr>
              <a:r>
                <a:rPr b="0" lang="ru-RU" sz="1800" spc="-1" strike="noStrike">
                  <a:solidFill>
                    <a:srgbClr val="ffffff"/>
                  </a:solidFill>
                  <a:latin typeface="Montserrat Medium"/>
                </a:rPr>
                <a:t>Свою продукцию на летней ярмарке представляют </a:t>
              </a:r>
              <a:endParaRPr b="0" lang="ru-RU" sz="18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b="0" lang="ru-RU" sz="1800" spc="-1" strike="noStrike">
                  <a:solidFill>
                    <a:srgbClr val="ffffff"/>
                  </a:solidFill>
                  <a:latin typeface="Montserrat Medium"/>
                </a:rPr>
                <a:t>17 производителей, из них 8 новых</a:t>
              </a:r>
              <a:endParaRPr b="0" lang="ru-RU" sz="1800" spc="-1" strike="noStrike">
                <a:latin typeface="Arial"/>
              </a:endParaRPr>
            </a:p>
          </p:txBody>
        </p:sp>
      </p:grpSp>
      <p:sp>
        <p:nvSpPr>
          <p:cNvPr id="146" name="CustomShape 4"/>
          <p:cNvSpPr/>
          <p:nvPr/>
        </p:nvSpPr>
        <p:spPr>
          <a:xfrm flipH="1" flipV="1" rot="14334600">
            <a:off x="7194600" y="751680"/>
            <a:ext cx="6160680" cy="6022800"/>
          </a:xfrm>
          <a:custGeom>
            <a:avLst/>
            <a:gdLst/>
            <a:ahLst/>
            <a:rect l="l" t="t" r="r" b="b"/>
            <a:pathLst>
              <a:path w="6710830" h="3046905">
                <a:moveTo>
                  <a:pt x="333973" y="2471194"/>
                </a:moveTo>
                <a:cubicBezTo>
                  <a:pt x="-286885" y="2077430"/>
                  <a:pt x="83485" y="953614"/>
                  <a:pt x="435880" y="565421"/>
                </a:cubicBezTo>
                <a:cubicBezTo>
                  <a:pt x="788275" y="177228"/>
                  <a:pt x="1402519" y="143724"/>
                  <a:pt x="2448344" y="142038"/>
                </a:cubicBezTo>
                <a:cubicBezTo>
                  <a:pt x="3494169" y="140353"/>
                  <a:pt x="6710830" y="-370328"/>
                  <a:pt x="6710830" y="555308"/>
                </a:cubicBezTo>
                <a:cubicBezTo>
                  <a:pt x="6710830" y="1480944"/>
                  <a:pt x="5223840" y="2608692"/>
                  <a:pt x="4161030" y="2928006"/>
                </a:cubicBezTo>
                <a:cubicBezTo>
                  <a:pt x="3098221" y="3247320"/>
                  <a:pt x="954831" y="2864958"/>
                  <a:pt x="333973" y="2471194"/>
                </a:cubicBezTo>
                <a:close/>
              </a:path>
            </a:pathLst>
          </a:custGeom>
          <a:gradFill rotWithShape="0">
            <a:gsLst>
              <a:gs pos="0">
                <a:srgbClr val="e7bda2"/>
              </a:gs>
              <a:gs pos="100000">
                <a:srgbClr val="efd5c5"/>
              </a:gs>
            </a:gsLst>
            <a:lin ang="6234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7" name="CustomShape 5"/>
          <p:cNvSpPr/>
          <p:nvPr/>
        </p:nvSpPr>
        <p:spPr>
          <a:xfrm>
            <a:off x="392760" y="113400"/>
            <a:ext cx="7873560" cy="5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3200" spc="-1" strike="noStrike">
                <a:solidFill>
                  <a:srgbClr val="562314"/>
                </a:solidFill>
                <a:latin typeface="Montserrat Black"/>
              </a:rPr>
              <a:t>Текущие результаты в 2022 году </a:t>
            </a:r>
            <a:endParaRPr b="0" lang="ru-RU" sz="3200" spc="-1" strike="noStrike">
              <a:latin typeface="Arial"/>
            </a:endParaRPr>
          </a:p>
        </p:txBody>
      </p:sp>
      <p:grpSp>
        <p:nvGrpSpPr>
          <p:cNvPr id="148" name="Group 6"/>
          <p:cNvGrpSpPr/>
          <p:nvPr/>
        </p:nvGrpSpPr>
        <p:grpSpPr>
          <a:xfrm>
            <a:off x="372240" y="1370160"/>
            <a:ext cx="645840" cy="623160"/>
            <a:chOff x="372240" y="1370160"/>
            <a:chExt cx="645840" cy="623160"/>
          </a:xfrm>
        </p:grpSpPr>
        <p:sp>
          <p:nvSpPr>
            <p:cNvPr id="149" name="CustomShape 7"/>
            <p:cNvSpPr/>
            <p:nvPr/>
          </p:nvSpPr>
          <p:spPr>
            <a:xfrm>
              <a:off x="394920" y="1370160"/>
              <a:ext cx="623160" cy="62316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922c19"/>
                </a:gs>
                <a:gs pos="100000">
                  <a:srgbClr val="cf3d25"/>
                </a:gs>
              </a:gsLst>
              <a:lin ang="27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50" name="CustomShape 8"/>
            <p:cNvSpPr/>
            <p:nvPr/>
          </p:nvSpPr>
          <p:spPr>
            <a:xfrm>
              <a:off x="372240" y="1418040"/>
              <a:ext cx="628920" cy="509040"/>
            </a:xfrm>
            <a:custGeom>
              <a:avLst/>
              <a:gdLst/>
              <a:ahLst/>
              <a:rect l="l" t="t" r="r" b="b"/>
              <a:pathLst>
                <a:path w="797545" h="645632">
                  <a:moveTo>
                    <a:pt x="681831" y="567895"/>
                  </a:moveTo>
                  <a:cubicBezTo>
                    <a:pt x="681831" y="567895"/>
                    <a:pt x="719809" y="567895"/>
                    <a:pt x="719809" y="529917"/>
                  </a:cubicBezTo>
                  <a:cubicBezTo>
                    <a:pt x="719809" y="491939"/>
                    <a:pt x="681831" y="378004"/>
                    <a:pt x="529917" y="378004"/>
                  </a:cubicBezTo>
                  <a:cubicBezTo>
                    <a:pt x="378004" y="378004"/>
                    <a:pt x="340025" y="491939"/>
                    <a:pt x="340025" y="529917"/>
                  </a:cubicBezTo>
                  <a:cubicBezTo>
                    <a:pt x="340025" y="567895"/>
                    <a:pt x="378004" y="567895"/>
                    <a:pt x="378004" y="567895"/>
                  </a:cubicBezTo>
                  <a:lnTo>
                    <a:pt x="681831" y="567895"/>
                  </a:lnTo>
                  <a:close/>
                  <a:moveTo>
                    <a:pt x="378839" y="529917"/>
                  </a:moveTo>
                  <a:cubicBezTo>
                    <a:pt x="378558" y="529879"/>
                    <a:pt x="378280" y="529826"/>
                    <a:pt x="378004" y="529765"/>
                  </a:cubicBezTo>
                  <a:cubicBezTo>
                    <a:pt x="378042" y="519739"/>
                    <a:pt x="384346" y="490647"/>
                    <a:pt x="406867" y="464442"/>
                  </a:cubicBezTo>
                  <a:cubicBezTo>
                    <a:pt x="427831" y="439870"/>
                    <a:pt x="464670" y="415982"/>
                    <a:pt x="529917" y="415982"/>
                  </a:cubicBezTo>
                  <a:cubicBezTo>
                    <a:pt x="595126" y="415982"/>
                    <a:pt x="631965" y="439908"/>
                    <a:pt x="652967" y="464442"/>
                  </a:cubicBezTo>
                  <a:cubicBezTo>
                    <a:pt x="675488" y="490647"/>
                    <a:pt x="681755" y="519777"/>
                    <a:pt x="681831" y="529765"/>
                  </a:cubicBezTo>
                  <a:lnTo>
                    <a:pt x="681527" y="529841"/>
                  </a:lnTo>
                  <a:cubicBezTo>
                    <a:pt x="681352" y="529871"/>
                    <a:pt x="681174" y="529898"/>
                    <a:pt x="680995" y="529917"/>
                  </a:cubicBezTo>
                  <a:lnTo>
                    <a:pt x="378839" y="529917"/>
                  </a:lnTo>
                  <a:close/>
                  <a:moveTo>
                    <a:pt x="529917" y="302047"/>
                  </a:moveTo>
                  <a:cubicBezTo>
                    <a:pt x="571868" y="302047"/>
                    <a:pt x="605874" y="268040"/>
                    <a:pt x="605874" y="226090"/>
                  </a:cubicBezTo>
                  <a:cubicBezTo>
                    <a:pt x="605874" y="184140"/>
                    <a:pt x="571868" y="150133"/>
                    <a:pt x="529917" y="150133"/>
                  </a:cubicBezTo>
                  <a:cubicBezTo>
                    <a:pt x="487967" y="150133"/>
                    <a:pt x="453960" y="184140"/>
                    <a:pt x="453960" y="226090"/>
                  </a:cubicBezTo>
                  <a:cubicBezTo>
                    <a:pt x="453960" y="268040"/>
                    <a:pt x="487967" y="302047"/>
                    <a:pt x="529917" y="302047"/>
                  </a:cubicBezTo>
                  <a:close/>
                  <a:moveTo>
                    <a:pt x="643852" y="226090"/>
                  </a:moveTo>
                  <a:cubicBezTo>
                    <a:pt x="643852" y="289014"/>
                    <a:pt x="592843" y="340025"/>
                    <a:pt x="529917" y="340025"/>
                  </a:cubicBezTo>
                  <a:cubicBezTo>
                    <a:pt x="466993" y="340025"/>
                    <a:pt x="415982" y="289014"/>
                    <a:pt x="415982" y="226090"/>
                  </a:cubicBezTo>
                  <a:cubicBezTo>
                    <a:pt x="415982" y="163166"/>
                    <a:pt x="466993" y="112155"/>
                    <a:pt x="529917" y="112155"/>
                  </a:cubicBezTo>
                  <a:cubicBezTo>
                    <a:pt x="592843" y="112155"/>
                    <a:pt x="643852" y="163166"/>
                    <a:pt x="643852" y="226090"/>
                  </a:cubicBezTo>
                  <a:close/>
                  <a:moveTo>
                    <a:pt x="375573" y="388637"/>
                  </a:moveTo>
                  <a:cubicBezTo>
                    <a:pt x="360381" y="383854"/>
                    <a:pt x="344721" y="380709"/>
                    <a:pt x="328860" y="379257"/>
                  </a:cubicBezTo>
                  <a:cubicBezTo>
                    <a:pt x="319947" y="378409"/>
                    <a:pt x="310999" y="377991"/>
                    <a:pt x="302047" y="378004"/>
                  </a:cubicBezTo>
                  <a:cubicBezTo>
                    <a:pt x="150133" y="378004"/>
                    <a:pt x="112155" y="491939"/>
                    <a:pt x="112155" y="529917"/>
                  </a:cubicBezTo>
                  <a:cubicBezTo>
                    <a:pt x="112155" y="555249"/>
                    <a:pt x="124802" y="567895"/>
                    <a:pt x="150133" y="567895"/>
                  </a:cubicBezTo>
                  <a:lnTo>
                    <a:pt x="310250" y="567895"/>
                  </a:lnTo>
                  <a:cubicBezTo>
                    <a:pt x="304620" y="556039"/>
                    <a:pt x="301812" y="543039"/>
                    <a:pt x="302047" y="529917"/>
                  </a:cubicBezTo>
                  <a:cubicBezTo>
                    <a:pt x="302047" y="491559"/>
                    <a:pt x="316365" y="452365"/>
                    <a:pt x="343443" y="419628"/>
                  </a:cubicBezTo>
                  <a:cubicBezTo>
                    <a:pt x="352672" y="408462"/>
                    <a:pt x="363420" y="398018"/>
                    <a:pt x="375573" y="388637"/>
                  </a:cubicBezTo>
                  <a:close/>
                  <a:moveTo>
                    <a:pt x="299009" y="415982"/>
                  </a:moveTo>
                  <a:cubicBezTo>
                    <a:pt x="276531" y="449756"/>
                    <a:pt x="264389" y="489349"/>
                    <a:pt x="264068" y="529917"/>
                  </a:cubicBezTo>
                  <a:lnTo>
                    <a:pt x="150133" y="529917"/>
                  </a:lnTo>
                  <a:cubicBezTo>
                    <a:pt x="150133" y="520043"/>
                    <a:pt x="156362" y="490799"/>
                    <a:pt x="178997" y="464442"/>
                  </a:cubicBezTo>
                  <a:cubicBezTo>
                    <a:pt x="199695" y="440288"/>
                    <a:pt x="235661" y="416741"/>
                    <a:pt x="299009" y="416020"/>
                  </a:cubicBezTo>
                  <a:close/>
                  <a:moveTo>
                    <a:pt x="169122" y="245079"/>
                  </a:moveTo>
                  <a:cubicBezTo>
                    <a:pt x="169122" y="182155"/>
                    <a:pt x="220133" y="131144"/>
                    <a:pt x="283058" y="131144"/>
                  </a:cubicBezTo>
                  <a:cubicBezTo>
                    <a:pt x="345982" y="131144"/>
                    <a:pt x="396993" y="182155"/>
                    <a:pt x="396993" y="245079"/>
                  </a:cubicBezTo>
                  <a:cubicBezTo>
                    <a:pt x="396993" y="308004"/>
                    <a:pt x="345982" y="359014"/>
                    <a:pt x="283058" y="359014"/>
                  </a:cubicBezTo>
                  <a:cubicBezTo>
                    <a:pt x="220133" y="359014"/>
                    <a:pt x="169122" y="308004"/>
                    <a:pt x="169122" y="245079"/>
                  </a:cubicBezTo>
                  <a:close/>
                  <a:moveTo>
                    <a:pt x="283058" y="169122"/>
                  </a:moveTo>
                  <a:cubicBezTo>
                    <a:pt x="241108" y="169122"/>
                    <a:pt x="207101" y="203129"/>
                    <a:pt x="207101" y="245079"/>
                  </a:cubicBezTo>
                  <a:cubicBezTo>
                    <a:pt x="207101" y="287029"/>
                    <a:pt x="241108" y="321036"/>
                    <a:pt x="283058" y="321036"/>
                  </a:cubicBezTo>
                  <a:cubicBezTo>
                    <a:pt x="325007" y="321036"/>
                    <a:pt x="359014" y="287029"/>
                    <a:pt x="359014" y="245079"/>
                  </a:cubicBezTo>
                  <a:cubicBezTo>
                    <a:pt x="359014" y="203129"/>
                    <a:pt x="325007" y="169122"/>
                    <a:pt x="283058" y="169122"/>
                  </a:cubicBezTo>
                  <a:close/>
                </a:path>
              </a:pathLst>
            </a:custGeom>
            <a:solidFill>
              <a:schemeClr val="bg1"/>
            </a:solidFill>
            <a:ln w="3744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51" name="Group 9"/>
          <p:cNvGrpSpPr/>
          <p:nvPr/>
        </p:nvGrpSpPr>
        <p:grpSpPr>
          <a:xfrm>
            <a:off x="8751240" y="230400"/>
            <a:ext cx="3048120" cy="842760"/>
            <a:chOff x="8751240" y="230400"/>
            <a:chExt cx="3048120" cy="842760"/>
          </a:xfrm>
        </p:grpSpPr>
        <p:sp>
          <p:nvSpPr>
            <p:cNvPr id="152" name="CustomShape 10"/>
            <p:cNvSpPr/>
            <p:nvPr/>
          </p:nvSpPr>
          <p:spPr>
            <a:xfrm>
              <a:off x="8751240" y="230400"/>
              <a:ext cx="3048120" cy="84276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noFill/>
            </a:ln>
            <a:effectLst>
              <a:outerShdw algn="tl" blurRad="50800" dir="2700000" dist="37674" rotWithShape="0">
                <a:srgbClr val="000000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pic>
          <p:nvPicPr>
            <p:cNvPr id="153" name="Рисунок 53" descr=""/>
            <p:cNvPicPr/>
            <p:nvPr/>
          </p:nvPicPr>
          <p:blipFill>
            <a:blip r:embed="rId1"/>
            <a:srcRect l="11285" t="3718" r="6309" b="4506"/>
            <a:stretch/>
          </p:blipFill>
          <p:spPr>
            <a:xfrm>
              <a:off x="11084760" y="309240"/>
              <a:ext cx="624600" cy="6307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54" name="Рисунок 59" descr=""/>
            <p:cNvPicPr/>
            <p:nvPr/>
          </p:nvPicPr>
          <p:blipFill>
            <a:blip r:embed="rId2"/>
            <a:srcRect l="18479" t="17785" r="17714" b="18130"/>
            <a:stretch/>
          </p:blipFill>
          <p:spPr>
            <a:xfrm>
              <a:off x="9676800" y="317520"/>
              <a:ext cx="1169640" cy="6303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55" name="Рисунок 60" descr=""/>
            <p:cNvPicPr/>
            <p:nvPr/>
          </p:nvPicPr>
          <p:blipFill>
            <a:blip r:embed="rId3"/>
            <a:srcRect l="21663" t="14037" r="14712" b="616"/>
            <a:stretch/>
          </p:blipFill>
          <p:spPr>
            <a:xfrm>
              <a:off x="8935200" y="330120"/>
              <a:ext cx="503280" cy="61020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56" name="CustomShape 11"/>
          <p:cNvSpPr/>
          <p:nvPr/>
        </p:nvSpPr>
        <p:spPr>
          <a:xfrm>
            <a:off x="1135800" y="1263960"/>
            <a:ext cx="5427720" cy="91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562314"/>
                </a:solidFill>
                <a:latin typeface="Montserrat Medium"/>
              </a:rPr>
              <a:t>Поддержку получили 49 производителей 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562314"/>
                </a:solidFill>
                <a:latin typeface="Montserrat Medium"/>
              </a:rPr>
              <a:t>и 92 самозанятых из 12 муниципальных образований Приморского края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57" name="CustomShape 12"/>
          <p:cNvSpPr/>
          <p:nvPr/>
        </p:nvSpPr>
        <p:spPr>
          <a:xfrm>
            <a:off x="1156680" y="3584880"/>
            <a:ext cx="3121200" cy="798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80000"/>
              </a:lnSpc>
            </a:pPr>
            <a:r>
              <a:rPr b="0" lang="ru-RU" sz="1600" spc="-1" strike="noStrike">
                <a:solidFill>
                  <a:srgbClr val="562314"/>
                </a:solidFill>
                <a:latin typeface="Montserrat Medium"/>
              </a:rPr>
              <a:t>ТМ «Бификвашка»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80000"/>
              </a:lnSpc>
            </a:pPr>
            <a:r>
              <a:rPr b="0" lang="ru-RU" sz="1600" spc="-1" strike="noStrike">
                <a:solidFill>
                  <a:srgbClr val="562314"/>
                </a:solidFill>
                <a:latin typeface="Montserrat Medium"/>
              </a:rPr>
              <a:t>ТМ «Вкусняшки от Наташки» 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80000"/>
              </a:lnSpc>
              <a:spcBef>
                <a:spcPts val="300"/>
              </a:spcBef>
            </a:pPr>
            <a:r>
              <a:rPr b="0" lang="ru-RU" sz="1000" spc="-1" strike="noStrike">
                <a:solidFill>
                  <a:srgbClr val="562314"/>
                </a:solidFill>
                <a:latin typeface="Montserrat Medium"/>
              </a:rPr>
              <a:t>ИП Мельникова Ж.Н.</a:t>
            </a:r>
            <a:endParaRPr b="0" lang="ru-RU" sz="1000" spc="-1" strike="noStrike">
              <a:latin typeface="Arial"/>
            </a:endParaRPr>
          </a:p>
          <a:p>
            <a:pPr>
              <a:lnSpc>
                <a:spcPct val="80000"/>
              </a:lnSpc>
              <a:spcBef>
                <a:spcPts val="300"/>
              </a:spcBef>
            </a:pPr>
            <a:r>
              <a:rPr b="0" lang="ru-RU" sz="1000" spc="-1" strike="noStrike">
                <a:solidFill>
                  <a:srgbClr val="562314"/>
                </a:solidFill>
                <a:latin typeface="Montserrat Medium"/>
              </a:rPr>
              <a:t>ООО «Компания Новое время» </a:t>
            </a:r>
            <a:r>
              <a:rPr b="0" i="1" lang="ru-RU" sz="1000" spc="-1" strike="noStrike">
                <a:solidFill>
                  <a:srgbClr val="dae3f3"/>
                </a:solidFill>
                <a:latin typeface="Montserrat Medium"/>
              </a:rPr>
              <a:t>new</a:t>
            </a:r>
            <a:endParaRPr b="0" lang="ru-RU" sz="1000" spc="-1" strike="noStrike">
              <a:latin typeface="Arial"/>
            </a:endParaRPr>
          </a:p>
        </p:txBody>
      </p:sp>
      <p:sp>
        <p:nvSpPr>
          <p:cNvPr id="158" name="CustomShape 13"/>
          <p:cNvSpPr/>
          <p:nvPr/>
        </p:nvSpPr>
        <p:spPr>
          <a:xfrm>
            <a:off x="1137960" y="4721400"/>
            <a:ext cx="2412720" cy="764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80000"/>
              </a:lnSpc>
            </a:pPr>
            <a:r>
              <a:rPr b="0" lang="ru-RU" sz="1600" spc="-1" strike="noStrike">
                <a:solidFill>
                  <a:srgbClr val="562314"/>
                </a:solidFill>
                <a:latin typeface="Montserrat Medium"/>
              </a:rPr>
              <a:t>ТМ «Медовый микс»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80000"/>
              </a:lnSpc>
              <a:spcBef>
                <a:spcPts val="300"/>
              </a:spcBef>
            </a:pPr>
            <a:r>
              <a:rPr b="0" lang="ru-RU" sz="1000" spc="-1" strike="noStrike">
                <a:solidFill>
                  <a:srgbClr val="562314"/>
                </a:solidFill>
                <a:latin typeface="Montserrat Medium"/>
              </a:rPr>
              <a:t>ИП Попова Е.В</a:t>
            </a:r>
            <a:endParaRPr b="0" lang="ru-RU" sz="1000" spc="-1" strike="noStrike">
              <a:latin typeface="Arial"/>
            </a:endParaRPr>
          </a:p>
          <a:p>
            <a:pPr>
              <a:lnSpc>
                <a:spcPct val="80000"/>
              </a:lnSpc>
              <a:spcBef>
                <a:spcPts val="300"/>
              </a:spcBef>
            </a:pPr>
            <a:r>
              <a:rPr b="0" lang="ru-RU" sz="1000" spc="-1" strike="noStrike">
                <a:solidFill>
                  <a:srgbClr val="562314"/>
                </a:solidFill>
                <a:latin typeface="Montserrat Medium"/>
              </a:rPr>
              <a:t>ИП Березовский Е.Г.</a:t>
            </a:r>
            <a:endParaRPr b="0" lang="ru-RU" sz="1000" spc="-1" strike="noStrike">
              <a:latin typeface="Arial"/>
            </a:endParaRPr>
          </a:p>
          <a:p>
            <a:pPr>
              <a:lnSpc>
                <a:spcPct val="80000"/>
              </a:lnSpc>
              <a:spcBef>
                <a:spcPts val="300"/>
              </a:spcBef>
            </a:pPr>
            <a:r>
              <a:rPr b="0" lang="ru-RU" sz="1000" spc="-1" strike="noStrike">
                <a:solidFill>
                  <a:srgbClr val="562314"/>
                </a:solidFill>
                <a:latin typeface="Montserrat Medium"/>
              </a:rPr>
              <a:t>ООО «Таежный мед»</a:t>
            </a:r>
            <a:endParaRPr b="0" lang="ru-RU" sz="1000" spc="-1" strike="noStrike">
              <a:latin typeface="Arial"/>
            </a:endParaRPr>
          </a:p>
        </p:txBody>
      </p:sp>
      <p:sp>
        <p:nvSpPr>
          <p:cNvPr id="159" name="CustomShape 14"/>
          <p:cNvSpPr/>
          <p:nvPr/>
        </p:nvSpPr>
        <p:spPr>
          <a:xfrm>
            <a:off x="653760" y="6233040"/>
            <a:ext cx="2936880" cy="486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450360" algn="just">
              <a:lnSpc>
                <a:spcPct val="100000"/>
              </a:lnSpc>
            </a:pPr>
            <a:r>
              <a:rPr b="0" lang="ru-RU" sz="1600" spc="-1" strike="noStrike">
                <a:solidFill>
                  <a:srgbClr val="562314"/>
                </a:solidFill>
                <a:latin typeface="Montserrat Medium"/>
              </a:rPr>
              <a:t>ТМ «Лавка Георгича»</a:t>
            </a:r>
            <a:endParaRPr b="0" lang="ru-RU" sz="1600" spc="-1" strike="noStrike">
              <a:latin typeface="Arial"/>
            </a:endParaRPr>
          </a:p>
          <a:p>
            <a:pPr marL="450360" algn="just">
              <a:lnSpc>
                <a:spcPct val="100000"/>
              </a:lnSpc>
            </a:pPr>
            <a:r>
              <a:rPr b="0" lang="ru-RU" sz="1000" spc="-1" strike="noStrike">
                <a:solidFill>
                  <a:srgbClr val="562314"/>
                </a:solidFill>
                <a:latin typeface="Montserrat Medium"/>
              </a:rPr>
              <a:t>ИП Кречуняк Г.А.</a:t>
            </a:r>
            <a:endParaRPr b="0" lang="ru-RU" sz="1000" spc="-1" strike="noStrike">
              <a:latin typeface="Arial"/>
            </a:endParaRPr>
          </a:p>
        </p:txBody>
      </p:sp>
      <p:sp>
        <p:nvSpPr>
          <p:cNvPr id="160" name="CustomShape 15"/>
          <p:cNvSpPr/>
          <p:nvPr/>
        </p:nvSpPr>
        <p:spPr>
          <a:xfrm>
            <a:off x="4542120" y="3592800"/>
            <a:ext cx="2428920" cy="33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80000"/>
              </a:lnSpc>
            </a:pPr>
            <a:r>
              <a:rPr b="0" lang="ru-RU" sz="1000" spc="-1" strike="noStrike">
                <a:solidFill>
                  <a:srgbClr val="562314"/>
                </a:solidFill>
                <a:latin typeface="Montserrat Medium"/>
              </a:rPr>
              <a:t>ИП Овчинникова А.Е. </a:t>
            </a:r>
            <a:endParaRPr b="0" lang="ru-RU" sz="1000" spc="-1" strike="noStrike">
              <a:latin typeface="Arial"/>
            </a:endParaRPr>
          </a:p>
          <a:p>
            <a:pPr>
              <a:lnSpc>
                <a:spcPct val="80000"/>
              </a:lnSpc>
            </a:pPr>
            <a:r>
              <a:rPr b="0" lang="ru-RU" sz="1000" spc="-1" strike="noStrike">
                <a:solidFill>
                  <a:srgbClr val="562314"/>
                </a:solidFill>
                <a:latin typeface="Montserrat Medium"/>
              </a:rPr>
              <a:t>ИП Зуев В.С</a:t>
            </a:r>
            <a:endParaRPr b="0" lang="ru-RU" sz="1000" spc="-1" strike="noStrike">
              <a:latin typeface="Arial"/>
            </a:endParaRPr>
          </a:p>
        </p:txBody>
      </p:sp>
      <p:sp>
        <p:nvSpPr>
          <p:cNvPr id="161" name="CustomShape 16"/>
          <p:cNvSpPr/>
          <p:nvPr/>
        </p:nvSpPr>
        <p:spPr>
          <a:xfrm>
            <a:off x="4578840" y="4540680"/>
            <a:ext cx="3169440" cy="1038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80000"/>
              </a:lnSpc>
            </a:pPr>
            <a:r>
              <a:rPr b="0" lang="ru-RU" sz="1600" spc="-1" strike="noStrike">
                <a:solidFill>
                  <a:srgbClr val="562314"/>
                </a:solidFill>
                <a:latin typeface="Montserrat Medium"/>
              </a:rPr>
              <a:t>ТМ DMC café </a:t>
            </a:r>
            <a:r>
              <a:rPr b="0" i="1" lang="ru-RU" sz="1000" spc="-1" strike="noStrike">
                <a:solidFill>
                  <a:srgbClr val="dae3f3"/>
                </a:solidFill>
                <a:latin typeface="Montserrat Medium"/>
              </a:rPr>
              <a:t>new</a:t>
            </a:r>
            <a:endParaRPr b="0" lang="ru-RU" sz="1000" spc="-1" strike="noStrike">
              <a:latin typeface="Arial"/>
            </a:endParaRPr>
          </a:p>
          <a:p>
            <a:pPr>
              <a:lnSpc>
                <a:spcPct val="80000"/>
              </a:lnSpc>
            </a:pPr>
            <a:r>
              <a:rPr b="0" lang="ru-RU" sz="1600" spc="-1" strike="noStrike">
                <a:solidFill>
                  <a:srgbClr val="562314"/>
                </a:solidFill>
                <a:latin typeface="Montserrat Medium"/>
              </a:rPr>
              <a:t>«Доброта-молодость-сила»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80000"/>
              </a:lnSpc>
            </a:pPr>
            <a:r>
              <a:rPr b="0" lang="ru-RU" sz="1600" spc="-1" strike="noStrike">
                <a:solidFill>
                  <a:srgbClr val="562314"/>
                </a:solidFill>
                <a:latin typeface="Montserrat Medium"/>
              </a:rPr>
              <a:t>ТМ «Сестры ким»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80000"/>
              </a:lnSpc>
            </a:pPr>
            <a:r>
              <a:rPr b="0" lang="ru-RU" sz="1000" spc="-1" strike="noStrike">
                <a:solidFill>
                  <a:srgbClr val="562314"/>
                </a:solidFill>
                <a:latin typeface="Montserrat Medium"/>
              </a:rPr>
              <a:t>ИП Тарасова М.В.</a:t>
            </a:r>
            <a:endParaRPr b="0" lang="ru-RU" sz="1000" spc="-1" strike="noStrike">
              <a:latin typeface="Arial"/>
            </a:endParaRPr>
          </a:p>
          <a:p>
            <a:pPr>
              <a:lnSpc>
                <a:spcPct val="80000"/>
              </a:lnSpc>
            </a:pPr>
            <a:r>
              <a:rPr b="0" lang="ru-RU" sz="1000" spc="-1" strike="noStrike">
                <a:solidFill>
                  <a:srgbClr val="562314"/>
                </a:solidFill>
                <a:latin typeface="Montserrat Medium"/>
              </a:rPr>
              <a:t>ИП Ким Т.А.  </a:t>
            </a:r>
            <a:r>
              <a:rPr b="0" i="1" lang="ru-RU" sz="1000" spc="-1" strike="noStrike">
                <a:solidFill>
                  <a:srgbClr val="dae3f3"/>
                </a:solidFill>
                <a:latin typeface="Montserrat Medium"/>
              </a:rPr>
              <a:t>new</a:t>
            </a:r>
            <a:endParaRPr b="0" lang="ru-RU" sz="1000" spc="-1" strike="noStrike">
              <a:latin typeface="Arial"/>
            </a:endParaRPr>
          </a:p>
          <a:p>
            <a:pPr>
              <a:lnSpc>
                <a:spcPct val="80000"/>
              </a:lnSpc>
            </a:pPr>
            <a:r>
              <a:rPr b="0" lang="ru-RU" sz="1000" spc="-1" strike="noStrike">
                <a:solidFill>
                  <a:srgbClr val="562314"/>
                </a:solidFill>
                <a:latin typeface="Montserrat Medium"/>
              </a:rPr>
              <a:t>ИП Ефремова С.С.</a:t>
            </a:r>
            <a:endParaRPr b="0" lang="ru-RU" sz="1000" spc="-1" strike="noStrike">
              <a:latin typeface="Arial"/>
            </a:endParaRPr>
          </a:p>
        </p:txBody>
      </p:sp>
      <p:sp>
        <p:nvSpPr>
          <p:cNvPr id="162" name="CustomShape 17"/>
          <p:cNvSpPr/>
          <p:nvPr/>
        </p:nvSpPr>
        <p:spPr>
          <a:xfrm>
            <a:off x="7315920" y="2689920"/>
            <a:ext cx="4692960" cy="2282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285840" indent="-285480">
              <a:lnSpc>
                <a:spcPct val="80000"/>
              </a:lnSpc>
              <a:buSzPct val="100045"/>
              <a:buBlip>
                <a:blip r:embed="rId4"/>
              </a:buBlip>
            </a:pPr>
            <a:r>
              <a:rPr b="0" lang="ru-RU" sz="1800" spc="-1" strike="noStrike">
                <a:solidFill>
                  <a:srgbClr val="562314"/>
                </a:solidFill>
                <a:latin typeface="Montserrat Medium"/>
                <a:ea typeface="Tahoma"/>
              </a:rPr>
              <a:t>70 производителей получателей поддержки, из них &gt; 30 новых производителей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80000"/>
              </a:lnSpc>
            </a:pPr>
            <a:endParaRPr b="0" lang="ru-RU" sz="1800" spc="-1" strike="noStrike">
              <a:latin typeface="Arial"/>
            </a:endParaRPr>
          </a:p>
          <a:p>
            <a:pPr marL="285840" indent="-285480">
              <a:lnSpc>
                <a:spcPct val="80000"/>
              </a:lnSpc>
              <a:buSzPct val="100045"/>
              <a:buBlip>
                <a:blip r:embed="rId5"/>
              </a:buBlip>
            </a:pPr>
            <a:r>
              <a:rPr b="0" lang="ru-RU" sz="1800" spc="-1" strike="noStrike">
                <a:solidFill>
                  <a:srgbClr val="562314"/>
                </a:solidFill>
                <a:latin typeface="Montserrat Medium"/>
                <a:ea typeface="Tahoma"/>
              </a:rPr>
              <a:t>100 самозанятых мастеров получателей поддержки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80000"/>
              </a:lnSpc>
            </a:pPr>
            <a:endParaRPr b="0" lang="ru-RU" sz="1800" spc="-1" strike="noStrike">
              <a:latin typeface="Arial"/>
            </a:endParaRPr>
          </a:p>
          <a:p>
            <a:pPr marL="285840" indent="-285480">
              <a:lnSpc>
                <a:spcPct val="80000"/>
              </a:lnSpc>
              <a:buSzPct val="100045"/>
              <a:buBlip>
                <a:blip r:embed="rId6"/>
              </a:buBlip>
            </a:pPr>
            <a:r>
              <a:rPr b="0" lang="ru-RU" sz="1800" spc="-1" strike="noStrike">
                <a:solidFill>
                  <a:srgbClr val="562314"/>
                </a:solidFill>
                <a:latin typeface="Montserrat Medium"/>
                <a:ea typeface="Tahoma"/>
              </a:rPr>
              <a:t>&gt; 2 муниципальных образований Приморского края вовлечены в программу 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63" name="CustomShape 18"/>
          <p:cNvSpPr/>
          <p:nvPr/>
        </p:nvSpPr>
        <p:spPr>
          <a:xfrm>
            <a:off x="7638480" y="1684800"/>
            <a:ext cx="4047840" cy="70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562314"/>
                </a:solidFill>
                <a:latin typeface="Montserrat Black"/>
              </a:rPr>
              <a:t>Ожидаемые результаты до конца 2022 года</a:t>
            </a:r>
            <a:endParaRPr b="0" lang="ru-RU" sz="2000" spc="-1" strike="noStrike">
              <a:latin typeface="Arial"/>
            </a:endParaRPr>
          </a:p>
        </p:txBody>
      </p:sp>
      <p:pic>
        <p:nvPicPr>
          <p:cNvPr id="164" name="Рисунок 11" descr=""/>
          <p:cNvPicPr/>
          <p:nvPr/>
        </p:nvPicPr>
        <p:blipFill>
          <a:blip r:embed="rId7"/>
          <a:stretch/>
        </p:blipFill>
        <p:spPr>
          <a:xfrm>
            <a:off x="475560" y="3789360"/>
            <a:ext cx="541440" cy="541440"/>
          </a:xfrm>
          <a:prstGeom prst="rect">
            <a:avLst/>
          </a:prstGeom>
          <a:ln>
            <a:noFill/>
          </a:ln>
        </p:spPr>
      </p:pic>
      <p:pic>
        <p:nvPicPr>
          <p:cNvPr id="165" name="Picture 2" descr="Просто, drops, черный, значок, соты. Значок, просто, isolated, черный,  задний план, белый, drops, соты. | CanStock"/>
          <p:cNvPicPr/>
          <p:nvPr/>
        </p:nvPicPr>
        <p:blipFill>
          <a:blip r:embed="rId8"/>
          <a:srcRect l="0" t="0" r="0" b="21522"/>
          <a:stretch/>
        </p:blipFill>
        <p:spPr>
          <a:xfrm>
            <a:off x="300960" y="4611600"/>
            <a:ext cx="865440" cy="702360"/>
          </a:xfrm>
          <a:prstGeom prst="rect">
            <a:avLst/>
          </a:prstGeom>
          <a:ln>
            <a:noFill/>
          </a:ln>
        </p:spPr>
      </p:pic>
      <p:pic>
        <p:nvPicPr>
          <p:cNvPr id="166" name="Picture 6" descr="рыба, животное значок в iOS7 Minimal Icons"/>
          <p:cNvPicPr/>
          <p:nvPr/>
        </p:nvPicPr>
        <p:blipFill>
          <a:blip r:embed="rId9"/>
          <a:stretch/>
        </p:blipFill>
        <p:spPr>
          <a:xfrm>
            <a:off x="3860280" y="4111200"/>
            <a:ext cx="582840" cy="582840"/>
          </a:xfrm>
          <a:prstGeom prst="rect">
            <a:avLst/>
          </a:prstGeom>
          <a:ln>
            <a:noFill/>
          </a:ln>
        </p:spPr>
      </p:pic>
      <p:sp>
        <p:nvSpPr>
          <p:cNvPr id="167" name="CustomShape 19"/>
          <p:cNvSpPr/>
          <p:nvPr/>
        </p:nvSpPr>
        <p:spPr>
          <a:xfrm>
            <a:off x="4133160" y="4171680"/>
            <a:ext cx="2550960" cy="242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450360" algn="just">
              <a:lnSpc>
                <a:spcPct val="100000"/>
              </a:lnSpc>
            </a:pPr>
            <a:r>
              <a:rPr b="0" lang="ru-RU" sz="1000" spc="-1" strike="noStrike">
                <a:solidFill>
                  <a:srgbClr val="562314"/>
                </a:solidFill>
                <a:latin typeface="Montserrat Medium"/>
              </a:rPr>
              <a:t>ИП Гаврилова С.Н.</a:t>
            </a:r>
            <a:endParaRPr b="0" lang="ru-RU" sz="1000" spc="-1" strike="noStrike">
              <a:latin typeface="Arial"/>
            </a:endParaRPr>
          </a:p>
        </p:txBody>
      </p:sp>
      <p:pic>
        <p:nvPicPr>
          <p:cNvPr id="168" name="Picture 8" descr="Мясо – Бесплатные иконки: еда"/>
          <p:cNvPicPr/>
          <p:nvPr/>
        </p:nvPicPr>
        <p:blipFill>
          <a:blip r:embed="rId10"/>
          <a:stretch/>
        </p:blipFill>
        <p:spPr>
          <a:xfrm>
            <a:off x="455760" y="6233040"/>
            <a:ext cx="582840" cy="539640"/>
          </a:xfrm>
          <a:prstGeom prst="rect">
            <a:avLst/>
          </a:prstGeom>
          <a:ln>
            <a:noFill/>
          </a:ln>
        </p:spPr>
      </p:pic>
      <p:pic>
        <p:nvPicPr>
          <p:cNvPr id="169" name="Picture 10" descr="Овощной – Бесплатные иконки: еда"/>
          <p:cNvPicPr/>
          <p:nvPr/>
        </p:nvPicPr>
        <p:blipFill>
          <a:blip r:embed="rId11"/>
          <a:stretch/>
        </p:blipFill>
        <p:spPr>
          <a:xfrm>
            <a:off x="3849840" y="3434400"/>
            <a:ext cx="591480" cy="591480"/>
          </a:xfrm>
          <a:prstGeom prst="rect">
            <a:avLst/>
          </a:prstGeom>
          <a:ln>
            <a:noFill/>
          </a:ln>
        </p:spPr>
      </p:pic>
      <p:pic>
        <p:nvPicPr>
          <p:cNvPr id="170" name="Picture 12" descr="Азии, еда, чаша, салат значок в Asian Food"/>
          <p:cNvPicPr/>
          <p:nvPr/>
        </p:nvPicPr>
        <p:blipFill>
          <a:blip r:embed="rId12"/>
          <a:stretch/>
        </p:blipFill>
        <p:spPr>
          <a:xfrm>
            <a:off x="3849840" y="4845240"/>
            <a:ext cx="580680" cy="409680"/>
          </a:xfrm>
          <a:prstGeom prst="rect">
            <a:avLst/>
          </a:prstGeom>
          <a:ln>
            <a:noFill/>
          </a:ln>
        </p:spPr>
      </p:pic>
      <p:pic>
        <p:nvPicPr>
          <p:cNvPr id="171" name="Picture 14" descr="Кедровый орех – Бесплатные иконки: природа"/>
          <p:cNvPicPr/>
          <p:nvPr/>
        </p:nvPicPr>
        <p:blipFill>
          <a:blip r:embed="rId13"/>
          <a:stretch/>
        </p:blipFill>
        <p:spPr>
          <a:xfrm>
            <a:off x="455760" y="5602320"/>
            <a:ext cx="539640" cy="539640"/>
          </a:xfrm>
          <a:prstGeom prst="rect">
            <a:avLst/>
          </a:prstGeom>
          <a:ln>
            <a:noFill/>
          </a:ln>
        </p:spPr>
      </p:pic>
      <p:sp>
        <p:nvSpPr>
          <p:cNvPr id="172" name="CustomShape 20"/>
          <p:cNvSpPr/>
          <p:nvPr/>
        </p:nvSpPr>
        <p:spPr>
          <a:xfrm>
            <a:off x="653760" y="5566320"/>
            <a:ext cx="2936880" cy="524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450360" algn="just">
              <a:lnSpc>
                <a:spcPct val="100000"/>
              </a:lnSpc>
            </a:pPr>
            <a:r>
              <a:rPr b="0" lang="ru-RU" sz="1600" spc="-1" strike="noStrike">
                <a:solidFill>
                  <a:srgbClr val="562314"/>
                </a:solidFill>
                <a:latin typeface="Montserrat Medium"/>
              </a:rPr>
              <a:t>ТМ Kedrus</a:t>
            </a:r>
            <a:endParaRPr b="0" lang="ru-RU" sz="1600" spc="-1" strike="noStrike">
              <a:latin typeface="Arial"/>
            </a:endParaRPr>
          </a:p>
          <a:p>
            <a:pPr marL="450360" algn="just">
              <a:lnSpc>
                <a:spcPct val="100000"/>
              </a:lnSpc>
              <a:spcBef>
                <a:spcPts val="300"/>
              </a:spcBef>
            </a:pPr>
            <a:r>
              <a:rPr b="0" lang="ru-RU" sz="1000" spc="-1" strike="noStrike">
                <a:solidFill>
                  <a:srgbClr val="562314"/>
                </a:solidFill>
                <a:latin typeface="Montserrat Medium"/>
              </a:rPr>
              <a:t>ИП Ли О.Г.  </a:t>
            </a:r>
            <a:r>
              <a:rPr b="0" i="1" lang="ru-RU" sz="1000" spc="-1" strike="noStrike">
                <a:solidFill>
                  <a:srgbClr val="dae3f3"/>
                </a:solidFill>
                <a:latin typeface="Montserrat Medium"/>
              </a:rPr>
              <a:t>new</a:t>
            </a:r>
            <a:endParaRPr b="0" lang="ru-RU" sz="1000" spc="-1" strike="noStrike">
              <a:latin typeface="Arial"/>
            </a:endParaRPr>
          </a:p>
        </p:txBody>
      </p:sp>
      <p:pic>
        <p:nvPicPr>
          <p:cNvPr id="173" name="Picture 16" descr="Вязание, текстиль, значок, стиль, контур. Вязание, текстиль, значок, задний  план, icon., isolated, белый, web, дизайн, контур | CanStock"/>
          <p:cNvPicPr/>
          <p:nvPr/>
        </p:nvPicPr>
        <p:blipFill>
          <a:blip r:embed="rId14"/>
          <a:stretch/>
        </p:blipFill>
        <p:spPr>
          <a:xfrm>
            <a:off x="3920400" y="5621760"/>
            <a:ext cx="535680" cy="584280"/>
          </a:xfrm>
          <a:prstGeom prst="rect">
            <a:avLst/>
          </a:prstGeom>
          <a:ln>
            <a:noFill/>
          </a:ln>
        </p:spPr>
      </p:pic>
      <p:sp>
        <p:nvSpPr>
          <p:cNvPr id="174" name="CustomShape 21"/>
          <p:cNvSpPr/>
          <p:nvPr/>
        </p:nvSpPr>
        <p:spPr>
          <a:xfrm>
            <a:off x="4140360" y="5628600"/>
            <a:ext cx="4516560" cy="63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450360" algn="just">
              <a:lnSpc>
                <a:spcPct val="100000"/>
              </a:lnSpc>
            </a:pPr>
            <a:r>
              <a:rPr b="0" lang="ru-RU" sz="1600" spc="-1" strike="noStrike">
                <a:solidFill>
                  <a:srgbClr val="562314"/>
                </a:solidFill>
                <a:latin typeface="Montserrat Medium"/>
              </a:rPr>
              <a:t>ТМ «Эвернит»</a:t>
            </a:r>
            <a:endParaRPr b="0" lang="ru-RU" sz="1600" spc="-1" strike="noStrike">
              <a:latin typeface="Arial"/>
            </a:endParaRPr>
          </a:p>
          <a:p>
            <a:pPr marL="450360" algn="just">
              <a:lnSpc>
                <a:spcPct val="100000"/>
              </a:lnSpc>
            </a:pPr>
            <a:r>
              <a:rPr b="0" lang="ru-RU" sz="1000" spc="-1" strike="noStrike">
                <a:solidFill>
                  <a:srgbClr val="562314"/>
                </a:solidFill>
                <a:latin typeface="Montserrat Medium"/>
              </a:rPr>
              <a:t>ИП Щербина И.В. </a:t>
            </a:r>
            <a:r>
              <a:rPr b="0" i="1" lang="ru-RU" sz="1000" spc="-1" strike="noStrike">
                <a:solidFill>
                  <a:srgbClr val="dae3f3"/>
                </a:solidFill>
                <a:latin typeface="Montserrat Medium"/>
              </a:rPr>
              <a:t>new</a:t>
            </a:r>
            <a:endParaRPr b="0" lang="ru-RU" sz="1000" spc="-1" strike="noStrike">
              <a:latin typeface="Arial"/>
            </a:endParaRPr>
          </a:p>
          <a:p>
            <a:pPr marL="450360" algn="just">
              <a:lnSpc>
                <a:spcPct val="100000"/>
              </a:lnSpc>
            </a:pPr>
            <a:r>
              <a:rPr b="0" lang="ru-RU" sz="1000" spc="-1" strike="noStrike">
                <a:solidFill>
                  <a:srgbClr val="562314"/>
                </a:solidFill>
                <a:latin typeface="Montserrat Medium"/>
              </a:rPr>
              <a:t>ООО «Лесозаводский промкомбинат пошив» </a:t>
            </a:r>
            <a:r>
              <a:rPr b="0" i="1" lang="ru-RU" sz="1000" spc="-1" strike="noStrike">
                <a:solidFill>
                  <a:srgbClr val="dae3f3"/>
                </a:solidFill>
                <a:latin typeface="Montserrat Medium"/>
              </a:rPr>
              <a:t>new</a:t>
            </a:r>
            <a:endParaRPr b="0" lang="ru-RU" sz="1000" spc="-1" strike="noStrike">
              <a:latin typeface="Arial"/>
            </a:endParaRPr>
          </a:p>
        </p:txBody>
      </p:sp>
      <p:pic>
        <p:nvPicPr>
          <p:cNvPr id="175" name="Picture 20" descr="Сахарная вата – Бесплатные иконки: еда"/>
          <p:cNvPicPr/>
          <p:nvPr/>
        </p:nvPicPr>
        <p:blipFill>
          <a:blip r:embed="rId15"/>
          <a:stretch/>
        </p:blipFill>
        <p:spPr>
          <a:xfrm>
            <a:off x="4008600" y="6385320"/>
            <a:ext cx="372960" cy="372960"/>
          </a:xfrm>
          <a:prstGeom prst="rect">
            <a:avLst/>
          </a:prstGeom>
          <a:ln>
            <a:noFill/>
          </a:ln>
        </p:spPr>
      </p:pic>
      <p:sp>
        <p:nvSpPr>
          <p:cNvPr id="176" name="CustomShape 22"/>
          <p:cNvSpPr/>
          <p:nvPr/>
        </p:nvSpPr>
        <p:spPr>
          <a:xfrm>
            <a:off x="4578840" y="6385320"/>
            <a:ext cx="6806160" cy="394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000" spc="-1" strike="noStrike">
                <a:solidFill>
                  <a:srgbClr val="562314"/>
                </a:solidFill>
                <a:latin typeface="Montserrat Medium"/>
              </a:rPr>
              <a:t>ИП Андреев К.А. сахарная вата, воздушный рис </a:t>
            </a:r>
            <a:r>
              <a:rPr b="0" i="1" lang="ru-RU" sz="1000" spc="-1" strike="noStrike">
                <a:solidFill>
                  <a:srgbClr val="dae3f3"/>
                </a:solidFill>
                <a:latin typeface="Montserrat Medium"/>
              </a:rPr>
              <a:t>new</a:t>
            </a:r>
            <a:endParaRPr b="0" lang="ru-RU" sz="1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000" spc="-1" strike="noStrike">
                <a:solidFill>
                  <a:srgbClr val="562314"/>
                </a:solidFill>
                <a:latin typeface="Montserrat Medium"/>
              </a:rPr>
              <a:t>ИП Бобылева Е.Н. натуральное мыло  </a:t>
            </a:r>
            <a:r>
              <a:rPr b="0" i="1" lang="ru-RU" sz="1000" spc="-1" strike="noStrike">
                <a:solidFill>
                  <a:srgbClr val="dae3f3"/>
                </a:solidFill>
                <a:latin typeface="Montserrat Medium"/>
              </a:rPr>
              <a:t>new</a:t>
            </a:r>
            <a:endParaRPr b="0" lang="ru-RU" sz="1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CustomShape 1"/>
          <p:cNvSpPr/>
          <p:nvPr/>
        </p:nvSpPr>
        <p:spPr>
          <a:xfrm>
            <a:off x="4012200" y="3255480"/>
            <a:ext cx="7930080" cy="1506960"/>
          </a:xfrm>
          <a:prstGeom prst="rect">
            <a:avLst/>
          </a:prstGeom>
          <a:gradFill rotWithShape="0">
            <a:gsLst>
              <a:gs pos="0">
                <a:srgbClr val="922c19"/>
              </a:gs>
              <a:gs pos="100000">
                <a:srgbClr val="cf3d25"/>
              </a:gs>
            </a:gsLst>
            <a:lin ang="27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8" name="CustomShape 2"/>
          <p:cNvSpPr/>
          <p:nvPr/>
        </p:nvSpPr>
        <p:spPr>
          <a:xfrm>
            <a:off x="4048560" y="126720"/>
            <a:ext cx="7188120" cy="1065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3200" spc="-1" strike="noStrike">
                <a:solidFill>
                  <a:srgbClr val="562314"/>
                </a:solidFill>
                <a:latin typeface="Montserrat Black"/>
              </a:rPr>
              <a:t>Гастрономический фестиваль </a:t>
            </a:r>
            <a:r>
              <a:rPr b="0" lang="ru-RU" sz="3200" spc="-1" strike="noStrike">
                <a:solidFill>
                  <a:srgbClr val="e95339"/>
                </a:solidFill>
                <a:latin typeface="Montserrat Black"/>
              </a:rPr>
              <a:t>Primfoodstreet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179" name="CustomShape 3"/>
          <p:cNvSpPr/>
          <p:nvPr/>
        </p:nvSpPr>
        <p:spPr>
          <a:xfrm>
            <a:off x="4106160" y="4872960"/>
            <a:ext cx="8054280" cy="1416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285840" indent="-2854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100045"/>
              <a:buBlip>
                <a:blip r:embed="rId1"/>
              </a:buBlip>
            </a:pPr>
            <a:r>
              <a:rPr b="0" lang="ru-RU" sz="1800" spc="-1" strike="noStrike">
                <a:solidFill>
                  <a:srgbClr val="562314"/>
                </a:solidFill>
                <a:latin typeface="Montserrat Medium"/>
              </a:rPr>
              <a:t>Демонстрация потенциала местных предприятий ресторанного бизнеса</a:t>
            </a:r>
            <a:endParaRPr b="0" lang="ru-RU" sz="18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100045"/>
              <a:buBlip>
                <a:blip r:embed="rId2"/>
              </a:buBlip>
            </a:pPr>
            <a:r>
              <a:rPr b="0" lang="ru-RU" sz="1800" spc="-1" strike="noStrike">
                <a:solidFill>
                  <a:srgbClr val="562314"/>
                </a:solidFill>
                <a:latin typeface="Montserrat Medium"/>
              </a:rPr>
              <a:t>Продвижение принципов и ценностей гастротуризма</a:t>
            </a:r>
            <a:endParaRPr b="0" lang="ru-RU" sz="18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100045"/>
              <a:buBlip>
                <a:blip r:embed="rId3"/>
              </a:buBlip>
            </a:pPr>
            <a:r>
              <a:rPr b="0" lang="ru-RU" sz="1800" spc="-1" strike="noStrike">
                <a:solidFill>
                  <a:srgbClr val="562314"/>
                </a:solidFill>
                <a:latin typeface="Montserrat Medium"/>
              </a:rPr>
              <a:t>Формирование культуры на блюда из региональных продуктов</a:t>
            </a:r>
            <a:endParaRPr b="0" lang="ru-RU" sz="18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100045"/>
              <a:buBlip>
                <a:blip r:embed="rId4"/>
              </a:buBlip>
            </a:pPr>
            <a:r>
              <a:rPr b="0" lang="ru-RU" sz="1800" spc="-1" strike="noStrike">
                <a:solidFill>
                  <a:srgbClr val="562314"/>
                </a:solidFill>
                <a:latin typeface="Montserrat Medium"/>
              </a:rPr>
              <a:t>Поддержка традиций Дальневосточной кухни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80" name="CustomShape 4"/>
          <p:cNvSpPr/>
          <p:nvPr/>
        </p:nvSpPr>
        <p:spPr>
          <a:xfrm>
            <a:off x="4012200" y="3285360"/>
            <a:ext cx="7684560" cy="1461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latin typeface="Montserrat Medium"/>
              </a:rPr>
              <a:t>Авторские streetfood-проекты представляют 4 стартапа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latin typeface="Montserrat Medium"/>
              </a:rPr>
              <a:t>«КрабНям»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latin typeface="Montserrat Medium"/>
              </a:rPr>
              <a:t>«Плов Стори»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latin typeface="Montserrat Medium"/>
              </a:rPr>
              <a:t>«Мидийные личности»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latin typeface="Montserrat Medium"/>
              </a:rPr>
              <a:t>«Сестры Ким»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181" name="Рисунок 21" descr=""/>
          <p:cNvPicPr/>
          <p:nvPr/>
        </p:nvPicPr>
        <p:blipFill>
          <a:blip r:embed="rId5"/>
          <a:srcRect l="23008" t="17302" r="20419" b="16026"/>
          <a:stretch/>
        </p:blipFill>
        <p:spPr>
          <a:xfrm>
            <a:off x="10780200" y="1712160"/>
            <a:ext cx="913680" cy="1076760"/>
          </a:xfrm>
          <a:prstGeom prst="rect">
            <a:avLst/>
          </a:prstGeom>
          <a:ln>
            <a:noFill/>
          </a:ln>
        </p:spPr>
      </p:pic>
      <p:pic>
        <p:nvPicPr>
          <p:cNvPr id="182" name="Рисунок 23" descr=""/>
          <p:cNvPicPr/>
          <p:nvPr/>
        </p:nvPicPr>
        <p:blipFill>
          <a:blip r:embed="rId6"/>
          <a:srcRect l="28926" t="0" r="30706" b="0"/>
          <a:stretch/>
        </p:blipFill>
        <p:spPr>
          <a:xfrm>
            <a:off x="9345960" y="1544400"/>
            <a:ext cx="1117080" cy="1452240"/>
          </a:xfrm>
          <a:prstGeom prst="rect">
            <a:avLst/>
          </a:prstGeom>
          <a:ln>
            <a:noFill/>
          </a:ln>
        </p:spPr>
      </p:pic>
      <p:pic>
        <p:nvPicPr>
          <p:cNvPr id="183" name="Рисунок 24" descr=""/>
          <p:cNvPicPr/>
          <p:nvPr/>
        </p:nvPicPr>
        <p:blipFill>
          <a:blip r:embed="rId7"/>
          <a:stretch/>
        </p:blipFill>
        <p:spPr>
          <a:xfrm>
            <a:off x="8211600" y="1939680"/>
            <a:ext cx="975240" cy="693360"/>
          </a:xfrm>
          <a:prstGeom prst="rect">
            <a:avLst/>
          </a:prstGeom>
          <a:ln>
            <a:noFill/>
          </a:ln>
        </p:spPr>
      </p:pic>
      <p:pic>
        <p:nvPicPr>
          <p:cNvPr id="184" name="Рисунок 26" descr=""/>
          <p:cNvPicPr/>
          <p:nvPr/>
        </p:nvPicPr>
        <p:blipFill>
          <a:blip r:embed="rId8"/>
          <a:srcRect l="17637" t="-6121" r="15590" b="33857"/>
          <a:stretch/>
        </p:blipFill>
        <p:spPr>
          <a:xfrm>
            <a:off x="5727240" y="1749240"/>
            <a:ext cx="1233720" cy="770400"/>
          </a:xfrm>
          <a:prstGeom prst="rect">
            <a:avLst/>
          </a:prstGeom>
          <a:ln>
            <a:noFill/>
          </a:ln>
        </p:spPr>
      </p:pic>
      <p:pic>
        <p:nvPicPr>
          <p:cNvPr id="185" name="Рисунок 28" descr=""/>
          <p:cNvPicPr/>
          <p:nvPr/>
        </p:nvPicPr>
        <p:blipFill>
          <a:blip r:embed="rId9"/>
          <a:stretch/>
        </p:blipFill>
        <p:spPr>
          <a:xfrm>
            <a:off x="4443480" y="1677600"/>
            <a:ext cx="1041480" cy="1111680"/>
          </a:xfrm>
          <a:prstGeom prst="rect">
            <a:avLst/>
          </a:prstGeom>
          <a:ln>
            <a:noFill/>
          </a:ln>
        </p:spPr>
      </p:pic>
      <p:pic>
        <p:nvPicPr>
          <p:cNvPr id="186" name="Рисунок 2" descr=""/>
          <p:cNvPicPr/>
          <p:nvPr/>
        </p:nvPicPr>
        <p:blipFill>
          <a:blip r:embed="rId10"/>
          <a:srcRect l="27206" t="3604" r="19452" b="-454"/>
          <a:stretch/>
        </p:blipFill>
        <p:spPr>
          <a:xfrm>
            <a:off x="-1784520" y="0"/>
            <a:ext cx="5676840" cy="6857640"/>
          </a:xfrm>
          <a:prstGeom prst="rect">
            <a:avLst/>
          </a:prstGeom>
          <a:ln>
            <a:noFill/>
          </a:ln>
        </p:spPr>
      </p:pic>
      <p:pic>
        <p:nvPicPr>
          <p:cNvPr id="187" name="Рисунок 4" descr=""/>
          <p:cNvPicPr/>
          <p:nvPr/>
        </p:nvPicPr>
        <p:blipFill>
          <a:blip r:embed="rId11"/>
          <a:stretch/>
        </p:blipFill>
        <p:spPr>
          <a:xfrm>
            <a:off x="7078680" y="2005200"/>
            <a:ext cx="898560" cy="500040"/>
          </a:xfrm>
          <a:prstGeom prst="rect">
            <a:avLst/>
          </a:prstGeom>
          <a:ln>
            <a:noFill/>
          </a:ln>
        </p:spPr>
      </p:pic>
      <p:sp>
        <p:nvSpPr>
          <p:cNvPr id="188" name="CustomShape 5"/>
          <p:cNvSpPr/>
          <p:nvPr/>
        </p:nvSpPr>
        <p:spPr>
          <a:xfrm>
            <a:off x="5729400" y="1364760"/>
            <a:ext cx="698832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562314"/>
                </a:solidFill>
                <a:latin typeface="Montserrat Medium"/>
              </a:rPr>
              <a:t>Участники 6 опытных рестораторов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webextensions/taskpanes.xml><?xml version="1.0" encoding="utf-8"?>
<wetp:taskpanes xmlns:wetp="http://schemas.microsoft.com/office/webextensions/taskpanes/2010/11">
  <wetp:taskpane dockstate="right" visibility="0" width="350" row="3">
    <wetp:webextensionref xmlns:r="http://schemas.openxmlformats.org/officeDocument/2006/relationships" r:id="rId1"/>
  </wetp:taskpane>
</wetp:taskpanes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1277</TotalTime>
  <Application>LibreOffice/6.3.5.2$Linux_X86_64 LibreOffice_project/30$Build-2</Application>
  <Words>611</Words>
  <Paragraphs>114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2022-06-27T11:23:47Z</dcterms:created>
  <dc:creator>Vladi</dc:creator>
  <dc:description/>
  <dc:language>ru-RU</dc:language>
  <cp:lastModifiedBy>Lenovo</cp:lastModifiedBy>
  <dcterms:modified xsi:type="dcterms:W3CDTF">2022-06-29T00:03:21Z</dcterms:modified>
  <cp:revision>65</cp:revision>
  <dc:subject/>
  <dc:title>Презентация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Широкоэкранный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8</vt:i4>
  </property>
</Properties>
</file>