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116" r:id="rId1"/>
  </p:sldMasterIdLst>
  <p:sldIdLst>
    <p:sldId id="271" r:id="rId2"/>
    <p:sldId id="290" r:id="rId3"/>
    <p:sldId id="292" r:id="rId4"/>
    <p:sldId id="293" r:id="rId5"/>
    <p:sldId id="311" r:id="rId6"/>
    <p:sldId id="295" r:id="rId7"/>
    <p:sldId id="310" r:id="rId8"/>
    <p:sldId id="298" r:id="rId9"/>
    <p:sldId id="299" r:id="rId10"/>
    <p:sldId id="300" r:id="rId11"/>
    <p:sldId id="304" r:id="rId12"/>
    <p:sldId id="303" r:id="rId13"/>
    <p:sldId id="302" r:id="rId14"/>
    <p:sldId id="297" r:id="rId15"/>
    <p:sldId id="305" r:id="rId16"/>
    <p:sldId id="308" r:id="rId17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82"/>
    <a:srgbClr val="0E3954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>
      <p:cViewPr varScale="1">
        <p:scale>
          <a:sx n="72" d="100"/>
          <a:sy n="72" d="100"/>
        </p:scale>
        <p:origin x="-90" y="-3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5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5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54893" y="1835659"/>
            <a:ext cx="452437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71924" y="2458294"/>
            <a:ext cx="4843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E3954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3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dalnerokrug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imush@dalnerokrug.ru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dalnerokrug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61" y="304800"/>
            <a:ext cx="12192000" cy="4920307"/>
            <a:chOff x="761" y="304800"/>
            <a:chExt cx="12192000" cy="4920307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2"/>
            <p:cNvSpPr txBox="1"/>
            <p:nvPr/>
          </p:nvSpPr>
          <p:spPr>
            <a:xfrm>
              <a:off x="762000" y="1905000"/>
              <a:ext cx="10667999" cy="7643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Презентация (</a:t>
              </a:r>
              <a:r>
                <a:rPr lang="ru-RU" sz="2400" b="1" spc="-15" dirty="0" err="1" smtClean="0">
                  <a:solidFill>
                    <a:srgbClr val="0E3954"/>
                  </a:solidFill>
                  <a:latin typeface="+mj-lt"/>
                  <a:cs typeface="Calibri Light"/>
                </a:rPr>
                <a:t>роуд-шоу</a:t>
              </a: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) объектов 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муниципальной собственности для бизнеса</a:t>
              </a:r>
              <a:endParaRPr sz="24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sp>
          <p:nvSpPr>
            <p:cNvPr id="6" name="object 2"/>
            <p:cNvSpPr txBox="1"/>
            <p:nvPr/>
          </p:nvSpPr>
          <p:spPr>
            <a:xfrm>
              <a:off x="762000" y="3352800"/>
              <a:ext cx="10667999" cy="18723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4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ЛЬГОТНОЕ ИМУЩЕСТВО 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4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ДЛЯ СУБЪЕКТОВ МСП И САМОЗАНЯТЫХ ГРАЖДАН</a:t>
              </a:r>
              <a:endParaRPr sz="4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61" y="304800"/>
            <a:ext cx="12192000" cy="6064162"/>
            <a:chOff x="761" y="304800"/>
            <a:chExt cx="12192000" cy="6064162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/>
            <p:cNvSpPr txBox="1"/>
            <p:nvPr/>
          </p:nvSpPr>
          <p:spPr>
            <a:xfrm>
              <a:off x="457200" y="990600"/>
              <a:ext cx="11201400" cy="4166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Получение электронной подписи</a:t>
              </a:r>
            </a:p>
          </p:txBody>
        </p:sp>
        <p:pic>
          <p:nvPicPr>
            <p:cNvPr id="31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752600"/>
              <a:ext cx="1504631" cy="1516600"/>
            </a:xfrm>
            <a:prstGeom prst="rect">
              <a:avLst/>
            </a:prstGeom>
          </p:spPr>
        </p:pic>
        <p:sp>
          <p:nvSpPr>
            <p:cNvPr id="32" name="object 5"/>
            <p:cNvSpPr txBox="1"/>
            <p:nvPr/>
          </p:nvSpPr>
          <p:spPr>
            <a:xfrm>
              <a:off x="2133600" y="1447800"/>
              <a:ext cx="9448800" cy="2159181"/>
            </a:xfrm>
            <a:prstGeom prst="rect">
              <a:avLst/>
            </a:prstGeom>
          </p:spPr>
          <p:txBody>
            <a:bodyPr vert="horz" wrap="square" lIns="0" tIns="36195" rIns="0" bIns="0" rtlCol="0">
              <a:spAutoFit/>
            </a:bodyPr>
            <a:lstStyle/>
            <a:p>
              <a:pPr marL="12700" marR="5080" algn="just">
                <a:lnSpc>
                  <a:spcPct val="90000"/>
                </a:lnSpc>
                <a:spcBef>
                  <a:spcPts val="285"/>
                </a:spcBef>
              </a:pPr>
              <a:r>
                <a:rPr b="1" spc="-15" dirty="0">
                  <a:solidFill>
                    <a:srgbClr val="5C7640"/>
                  </a:solidFill>
                  <a:latin typeface="Calibri Light"/>
                  <a:cs typeface="Calibri Light"/>
                </a:rPr>
                <a:t>Электронная</a:t>
              </a:r>
              <a:r>
                <a:rPr b="1" spc="-70" dirty="0">
                  <a:solidFill>
                    <a:srgbClr val="5C7640"/>
                  </a:solidFill>
                  <a:latin typeface="Calibri Light"/>
                  <a:cs typeface="Calibri Light"/>
                </a:rPr>
                <a:t> </a:t>
              </a:r>
              <a:r>
                <a:rPr b="1" spc="-15" dirty="0" err="1">
                  <a:solidFill>
                    <a:srgbClr val="5C7640"/>
                  </a:solidFill>
                  <a:latin typeface="Calibri Light"/>
                  <a:cs typeface="Calibri Light"/>
                </a:rPr>
                <a:t>подпись</a:t>
              </a:r>
              <a:r>
                <a:rPr b="1" spc="-55" dirty="0">
                  <a:solidFill>
                    <a:srgbClr val="5C7640"/>
                  </a:solidFill>
                  <a:latin typeface="Calibri Light"/>
                  <a:cs typeface="Calibri Light"/>
                </a:rPr>
                <a:t> </a:t>
              </a:r>
              <a:r>
                <a:rPr lang="ru-RU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– это программно-криптографическое средство для защиты конфиденциальности и  целостности документов. С помощью неё можно подписывать юридически значимые документы и  осуществлять электронный документооборот. ЭП выполняет две основные функции: подтверждает, что  документ подписал именно владелец подписи, и фиксирует документ — после создания и подписания  изменения уже невозможны.</a:t>
              </a:r>
            </a:p>
            <a:p>
              <a:pPr marL="12700" marR="544195" algn="just">
                <a:lnSpc>
                  <a:spcPct val="90100"/>
                </a:lnSpc>
                <a:spcBef>
                  <a:spcPts val="994"/>
                </a:spcBef>
              </a:pPr>
              <a:r>
                <a:rPr lang="ru-RU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Электронные подписи используются также для работы на электронных торговых площадках. Такие  электронные подписи выдаются Удостоверяющими центрами, аккредитованными </a:t>
              </a:r>
              <a:r>
                <a:rPr lang="ru-RU" b="1" spc="-15" dirty="0" err="1" smtClean="0">
                  <a:solidFill>
                    <a:srgbClr val="0E3954"/>
                  </a:solidFill>
                  <a:latin typeface="+mj-lt"/>
                  <a:cs typeface="Calibri Light"/>
                </a:rPr>
                <a:t>Минкомсвязи</a:t>
              </a:r>
              <a:r>
                <a:rPr lang="ru-RU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 в  соответствии с Законом № 63-ФЗ.</a:t>
              </a:r>
              <a:endParaRPr lang="ru-RU" b="1" spc="-15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grpSp>
          <p:nvGrpSpPr>
            <p:cNvPr id="40" name="Группа 39"/>
            <p:cNvGrpSpPr/>
            <p:nvPr/>
          </p:nvGrpSpPr>
          <p:grpSpPr>
            <a:xfrm>
              <a:off x="381000" y="3810000"/>
              <a:ext cx="11582400" cy="2558962"/>
              <a:chOff x="639573" y="3625088"/>
              <a:chExt cx="10395767" cy="2082208"/>
            </a:xfrm>
          </p:grpSpPr>
          <p:sp>
            <p:nvSpPr>
              <p:cNvPr id="34" name="object 6"/>
              <p:cNvSpPr txBox="1"/>
              <p:nvPr/>
            </p:nvSpPr>
            <p:spPr>
              <a:xfrm>
                <a:off x="639573" y="3625088"/>
                <a:ext cx="5334670" cy="26087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2000" b="1" u="sng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Необходимые документы для юридических лиц / ИП</a:t>
                </a:r>
                <a:endParaRPr lang="ru-RU" sz="2000" b="1" u="sng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36" name="object 8"/>
              <p:cNvSpPr txBox="1"/>
              <p:nvPr/>
            </p:nvSpPr>
            <p:spPr>
              <a:xfrm>
                <a:off x="6247816" y="3625088"/>
                <a:ext cx="4787524" cy="26087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ru-RU" sz="2000" b="1" u="sng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Необходимые документы для физических лиц</a:t>
                </a:r>
                <a:endParaRPr lang="ru-RU" sz="2000" b="1" u="sng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37" name="object 9"/>
              <p:cNvSpPr txBox="1"/>
              <p:nvPr/>
            </p:nvSpPr>
            <p:spPr>
              <a:xfrm>
                <a:off x="716993" y="3985031"/>
                <a:ext cx="4850131" cy="1722265"/>
              </a:xfrm>
              <a:prstGeom prst="rect">
                <a:avLst/>
              </a:prstGeom>
            </p:spPr>
            <p:txBody>
              <a:bodyPr vert="horz" wrap="square" lIns="0" tIns="114935" rIns="0" bIns="0" rtlCol="0">
                <a:spAutoFit/>
              </a:bodyPr>
              <a:lstStyle/>
              <a:p>
                <a:pPr marL="355600" indent="-342900">
                  <a:lnSpc>
                    <a:spcPct val="100000"/>
                  </a:lnSpc>
                  <a:spcBef>
                    <a:spcPts val="905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Выписка из ЕГРЮЛ / ЕГРИП  (сроком не более 6 мес.)</a:t>
                </a:r>
              </a:p>
              <a:p>
                <a:pPr marL="355600" marR="143510" indent="-342900">
                  <a:lnSpc>
                    <a:spcPts val="1730"/>
                  </a:lnSpc>
                  <a:spcBef>
                    <a:spcPts val="102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Доверенность на подписание бух. документов или  печать организации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785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Копия СНИЛС</a:t>
                </a:r>
              </a:p>
              <a:p>
                <a:pPr marL="355600" indent="-342900">
                  <a:lnSpc>
                    <a:spcPct val="100000"/>
                  </a:lnSpc>
                  <a:spcBef>
                    <a:spcPts val="81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Паспорт владельца ключа подписи</a:t>
                </a:r>
                <a:endParaRPr lang="ru-RU" sz="2000" b="1" spc="-15" dirty="0">
                  <a:solidFill>
                    <a:srgbClr val="0E3954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38" name="object 10"/>
              <p:cNvSpPr txBox="1"/>
              <p:nvPr/>
            </p:nvSpPr>
            <p:spPr>
              <a:xfrm>
                <a:off x="6521389" y="4059110"/>
                <a:ext cx="3998595" cy="1294438"/>
              </a:xfrm>
              <a:prstGeom prst="rect">
                <a:avLst/>
              </a:prstGeom>
            </p:spPr>
            <p:txBody>
              <a:bodyPr vert="horz" wrap="square" lIns="0" tIns="114935" rIns="0" bIns="0" rtlCol="0">
                <a:spAutoFit/>
              </a:bodyPr>
              <a:lstStyle/>
              <a:p>
                <a:pPr marL="355600" marR="143510" indent="-342900">
                  <a:lnSpc>
                    <a:spcPts val="1730"/>
                  </a:lnSpc>
                  <a:spcBef>
                    <a:spcPts val="102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Свидетельство ИНН</a:t>
                </a:r>
              </a:p>
              <a:p>
                <a:pPr marL="355600" marR="143510" indent="-342900">
                  <a:lnSpc>
                    <a:spcPts val="1730"/>
                  </a:lnSpc>
                  <a:spcBef>
                    <a:spcPts val="102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Копия СНИЛС</a:t>
                </a:r>
              </a:p>
              <a:p>
                <a:pPr marL="355600" marR="143510" indent="-342900">
                  <a:lnSpc>
                    <a:spcPts val="1730"/>
                  </a:lnSpc>
                  <a:spcBef>
                    <a:spcPts val="102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Копия паспорта владельца ключа подписи</a:t>
                </a:r>
              </a:p>
              <a:p>
                <a:pPr marL="355600" marR="143510" indent="-342900">
                  <a:lnSpc>
                    <a:spcPts val="1730"/>
                  </a:lnSpc>
                  <a:spcBef>
                    <a:spcPts val="1020"/>
                  </a:spcBef>
                  <a:buAutoNum type="arabicPeriod"/>
                  <a:tabLst>
                    <a:tab pos="354965" algn="l"/>
                    <a:tab pos="355600" algn="l"/>
                  </a:tabLst>
                </a:pPr>
                <a:r>
                  <a:rPr lang="ru-RU" sz="2000" b="1" spc="-15" dirty="0" smtClean="0">
                    <a:solidFill>
                      <a:srgbClr val="0E3954"/>
                    </a:solidFill>
                    <a:latin typeface="+mj-lt"/>
                    <a:cs typeface="Calibri Light"/>
                  </a:rPr>
                  <a:t>Паспорт владельца ключа подписи</a:t>
                </a:r>
                <a:endParaRPr lang="ru-RU" sz="2000" b="1" spc="-15" dirty="0">
                  <a:solidFill>
                    <a:srgbClr val="0E3954"/>
                  </a:solidFill>
                  <a:latin typeface="+mj-lt"/>
                  <a:cs typeface="Calibri Light"/>
                </a:endParaRPr>
              </a:p>
            </p:txBody>
          </p: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400800" y="3886200"/>
              <a:ext cx="0" cy="2438400"/>
            </a:xfrm>
            <a:prstGeom prst="line">
              <a:avLst/>
            </a:prstGeom>
            <a:ln w="28575">
              <a:solidFill>
                <a:srgbClr val="0057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" y="782579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62200" y="2057400"/>
            <a:ext cx="8253731" cy="79957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702310" algn="just">
              <a:spcBef>
                <a:spcPts val="105"/>
              </a:spcBef>
            </a:pPr>
            <a:r>
              <a:rPr lang="ru-RU" sz="2400" b="1" spc="-15" dirty="0" smtClean="0">
                <a:solidFill>
                  <a:srgbClr val="005782"/>
                </a:solidFill>
                <a:ea typeface="+mn-ea"/>
                <a:cs typeface="Calibri Light"/>
              </a:rPr>
              <a:t>Срок действия аккредитации на электронных торговых  площадках – 3 года</a:t>
            </a:r>
            <a:endParaRPr lang="ru-RU" sz="2400" b="1" spc="-15" dirty="0">
              <a:solidFill>
                <a:srgbClr val="005782"/>
              </a:solidFill>
              <a:ea typeface="+mn-ea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2200" y="2971800"/>
            <a:ext cx="8434705" cy="295465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702310" algn="just">
              <a:spcAft>
                <a:spcPts val="12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Аккредитация на электронных торговых площадках  бесплатная</a:t>
            </a:r>
          </a:p>
          <a:p>
            <a:pPr marL="12700" marR="702310" algn="just">
              <a:spcAft>
                <a:spcPts val="12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Срок получения аккредитации участника – не более  5 рабочих дней</a:t>
            </a:r>
          </a:p>
          <a:p>
            <a:pPr marL="12700" marR="702310" algn="just">
              <a:spcAft>
                <a:spcPts val="12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Предоставление реквизитов счета для проведения  операций по обеспечению заявок (задаткам) на участие  в электронных торгах</a:t>
            </a:r>
            <a:endParaRPr lang="ru-RU" sz="2400" b="1" spc="-15" dirty="0">
              <a:solidFill>
                <a:srgbClr val="005782"/>
              </a:solidFill>
              <a:latin typeface="+mj-l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3124200"/>
            <a:ext cx="481584" cy="4434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4038600"/>
            <a:ext cx="481584" cy="4434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5400" y="4953000"/>
            <a:ext cx="480059" cy="443484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762000" y="304800"/>
            <a:ext cx="10667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Администрация Дальнереченского городского округа Приморского края</a:t>
            </a:r>
            <a:endParaRPr sz="2000" b="1" dirty="0">
              <a:solidFill>
                <a:srgbClr val="005782"/>
              </a:solidFill>
              <a:latin typeface="+mj-lt"/>
              <a:cs typeface="Calibri Light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457200" y="1066800"/>
            <a:ext cx="11201400" cy="416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Регистрация на электронной площадке</a:t>
            </a:r>
          </a:p>
        </p:txBody>
      </p:sp>
      <p:pic>
        <p:nvPicPr>
          <p:cNvPr id="13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95400" y="2209800"/>
            <a:ext cx="460247" cy="425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61" y="304800"/>
            <a:ext cx="12192000" cy="6155364"/>
            <a:chOff x="761" y="304800"/>
            <a:chExt cx="12192000" cy="6155364"/>
          </a:xfrm>
        </p:grpSpPr>
        <p:sp>
          <p:nvSpPr>
            <p:cNvPr id="3" name="object 3"/>
            <p:cNvSpPr/>
            <p:nvPr/>
          </p:nvSpPr>
          <p:spPr>
            <a:xfrm>
              <a:off x="761" y="782579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8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12" name="object 2"/>
            <p:cNvSpPr txBox="1"/>
            <p:nvPr/>
          </p:nvSpPr>
          <p:spPr>
            <a:xfrm>
              <a:off x="457200" y="1066800"/>
              <a:ext cx="11201400" cy="4166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Перечисление задатка</a:t>
              </a:r>
            </a:p>
          </p:txBody>
        </p:sp>
        <p:pic>
          <p:nvPicPr>
            <p:cNvPr id="1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0" y="3352800"/>
              <a:ext cx="838200" cy="742188"/>
            </a:xfrm>
            <a:prstGeom prst="rect">
              <a:avLst/>
            </a:prstGeom>
          </p:spPr>
        </p:pic>
        <p:pic>
          <p:nvPicPr>
            <p:cNvPr id="15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0" y="1828800"/>
              <a:ext cx="730053" cy="726698"/>
            </a:xfrm>
            <a:prstGeom prst="rect">
              <a:avLst/>
            </a:prstGeom>
          </p:spPr>
        </p:pic>
        <p:pic>
          <p:nvPicPr>
            <p:cNvPr id="16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4648200"/>
              <a:ext cx="598932" cy="760476"/>
            </a:xfrm>
            <a:prstGeom prst="rect">
              <a:avLst/>
            </a:prstGeom>
          </p:spPr>
        </p:pic>
        <p:sp>
          <p:nvSpPr>
            <p:cNvPr id="17" name="object 4"/>
            <p:cNvSpPr txBox="1">
              <a:spLocks/>
            </p:cNvSpPr>
            <p:nvPr/>
          </p:nvSpPr>
          <p:spPr>
            <a:xfrm>
              <a:off x="3048000" y="1676400"/>
              <a:ext cx="8396605" cy="1388201"/>
            </a:xfrm>
            <a:prstGeom prst="rect">
              <a:avLst/>
            </a:prstGeom>
          </p:spPr>
          <p:txBody>
            <a:bodyPr vert="horz" wrap="square" lIns="0" tIns="53975" rIns="0" bIns="0" rtlCol="0" anchor="ctr">
              <a:spAutoFit/>
            </a:bodyPr>
            <a:lstStyle/>
            <a:p>
              <a:pPr marL="12700" marR="214629" lvl="0" indent="0" algn="just" fontAlgn="auto">
                <a:lnSpc>
                  <a:spcPts val="2590"/>
                </a:lnSpc>
                <a:spcBef>
                  <a:spcPts val="18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После получения аккредитации на реквизиты счета,  предоставленные электронной площадкой, необходимо перечислить денежные средства в размере задатка по аукциону.</a:t>
              </a:r>
              <a:endParaRPr lang="ru-RU" sz="2400" b="1" spc="-15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18" name="object 5"/>
            <p:cNvSpPr txBox="1"/>
            <p:nvPr/>
          </p:nvSpPr>
          <p:spPr>
            <a:xfrm>
              <a:off x="3048000" y="3276600"/>
              <a:ext cx="8203565" cy="3183564"/>
            </a:xfrm>
            <a:prstGeom prst="rect">
              <a:avLst/>
            </a:prstGeom>
          </p:spPr>
          <p:txBody>
            <a:bodyPr vert="horz" wrap="square" lIns="0" tIns="53975" rIns="0" bIns="0" rtlCol="0">
              <a:spAutoFit/>
            </a:bodyPr>
            <a:lstStyle/>
            <a:p>
              <a:pPr marL="12700" marR="214629" algn="just">
                <a:lnSpc>
                  <a:spcPts val="2590"/>
                </a:lnSpc>
                <a:spcBef>
                  <a:spcPts val="1810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При подаче заявки задаток блокируется на время проведения  аукциона.</a:t>
              </a:r>
            </a:p>
            <a:p>
              <a:pPr marL="12700" marR="214629" algn="just">
                <a:lnSpc>
                  <a:spcPts val="2590"/>
                </a:lnSpc>
                <a:spcBef>
                  <a:spcPts val="1810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Задаток </a:t>
              </a:r>
              <a:r>
                <a:rPr lang="ru-RU" sz="2400" b="1" spc="-15" dirty="0" err="1" smtClean="0">
                  <a:solidFill>
                    <a:srgbClr val="005782"/>
                  </a:solidFill>
                  <a:latin typeface="+mj-lt"/>
                  <a:cs typeface="Calibri Light"/>
                </a:rPr>
                <a:t>разблокируется</a:t>
              </a: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в случае, если заявитель не становится  победителем или лицом, с которым может быть заключен  договор по условиям лотовой документации       (2 место) в день  подведения итогов по процедуре.</a:t>
              </a:r>
            </a:p>
            <a:p>
              <a:pPr marL="12700" marR="214629" algn="just">
                <a:lnSpc>
                  <a:spcPts val="2590"/>
                </a:lnSpc>
                <a:spcBef>
                  <a:spcPts val="1810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Задаток </a:t>
              </a:r>
              <a:r>
                <a:rPr lang="ru-RU" sz="2400" b="1" spc="-15" dirty="0" err="1" smtClean="0">
                  <a:solidFill>
                    <a:srgbClr val="005782"/>
                  </a:solidFill>
                  <a:latin typeface="+mj-lt"/>
                  <a:cs typeface="Calibri Light"/>
                </a:rPr>
                <a:t>разблокируется</a:t>
              </a: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у участника, занявшее 2 место, после  заключения договора с победителем.</a:t>
              </a:r>
              <a:endParaRPr lang="ru-RU" sz="2400" b="1" spc="-15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61" y="782579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1752600"/>
            <a:ext cx="10668000" cy="760208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R="702310" algn="just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400" b="1" spc="-15" dirty="0" smtClean="0">
                <a:solidFill>
                  <a:srgbClr val="005782"/>
                </a:solidFill>
                <a:ea typeface="+mn-ea"/>
                <a:cs typeface="Calibri Light"/>
              </a:rPr>
              <a:t>После поступления денежных средств на счет заявитель может подать </a:t>
            </a:r>
            <a:r>
              <a:rPr lang="ru-RU" sz="3200" b="1" spc="-15" dirty="0" smtClean="0">
                <a:solidFill>
                  <a:srgbClr val="0E3954"/>
                </a:solidFill>
                <a:ea typeface="+mn-ea"/>
                <a:cs typeface="Calibri Light"/>
              </a:rPr>
              <a:t>заявку </a:t>
            </a:r>
            <a:r>
              <a:rPr lang="ru-RU" sz="2400" b="1" spc="-15" dirty="0" smtClean="0">
                <a:solidFill>
                  <a:srgbClr val="005782"/>
                </a:solidFill>
                <a:ea typeface="+mn-ea"/>
                <a:cs typeface="Calibri Light"/>
              </a:rPr>
              <a:t>на  участие в аукционе.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71600" y="2590800"/>
            <a:ext cx="10439400" cy="37468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387985" algn="just">
              <a:lnSpc>
                <a:spcPct val="80000"/>
              </a:lnSpc>
              <a:spcAft>
                <a:spcPts val="6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В соответствии с аукционной документацией к заявке прикладываются необходимые  </a:t>
            </a: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документы</a:t>
            </a:r>
            <a:r>
              <a:rPr lang="ru-RU" sz="2400" spc="-5" dirty="0" smtClean="0">
                <a:solidFill>
                  <a:srgbClr val="0E3954"/>
                </a:solidFill>
                <a:latin typeface="Calibri Light"/>
                <a:cs typeface="Calibri Light"/>
              </a:rPr>
              <a:t>,</a:t>
            </a:r>
            <a:r>
              <a:rPr lang="ru-RU" sz="2400" dirty="0" smtClean="0">
                <a:solidFill>
                  <a:srgbClr val="0E3954"/>
                </a:solidFill>
                <a:latin typeface="Calibri Light"/>
                <a:cs typeface="Calibri Light"/>
              </a:rPr>
              <a:t> </a:t>
            </a: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запрашиваемые в лотовой документации. Заявка подписывается  электронной подписью.</a:t>
            </a:r>
          </a:p>
          <a:p>
            <a:pPr marL="12700" marR="5080" algn="just">
              <a:lnSpc>
                <a:spcPct val="80000"/>
              </a:lnSpc>
              <a:spcAft>
                <a:spcPts val="6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В течение срока приема заявок поданную заявку можно </a:t>
            </a: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редактировать</a:t>
            </a: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, отозвать  или подать новую. После окончания приема заявок заявка не может быть изменена.</a:t>
            </a:r>
          </a:p>
          <a:p>
            <a:pPr marL="12700" marR="481965" algn="just">
              <a:lnSpc>
                <a:spcPct val="80000"/>
              </a:lnSpc>
              <a:spcAft>
                <a:spcPts val="6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При подаче заявки денежные средства в размере </a:t>
            </a: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задатка</a:t>
            </a:r>
            <a:r>
              <a:rPr lang="ru-RU" sz="3600" spc="-260" dirty="0" smtClean="0">
                <a:solidFill>
                  <a:srgbClr val="00AFEF"/>
                </a:solidFill>
                <a:latin typeface="Calibri Light"/>
                <a:cs typeface="Calibri Light"/>
              </a:rPr>
              <a:t> </a:t>
            </a: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блокируются на время  проведения процедуры.</a:t>
            </a:r>
          </a:p>
          <a:p>
            <a:pPr marL="12700" algn="just">
              <a:lnSpc>
                <a:spcPct val="80000"/>
              </a:lnSpc>
              <a:spcAft>
                <a:spcPts val="600"/>
              </a:spcAft>
            </a:pP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После рассмотрения заявок участнику направляется </a:t>
            </a: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уведомление</a:t>
            </a:r>
            <a:r>
              <a:rPr lang="ru-RU" sz="3600" spc="-275" dirty="0" smtClean="0">
                <a:solidFill>
                  <a:srgbClr val="00AFEF"/>
                </a:solidFill>
                <a:latin typeface="Calibri Light"/>
                <a:cs typeface="Calibri Light"/>
              </a:rPr>
              <a:t> </a:t>
            </a:r>
            <a:r>
              <a:rPr lang="ru-RU" sz="24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о допуске или не допуске к участию в аукционе.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460247" cy="4251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667000"/>
            <a:ext cx="481584" cy="44348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0"/>
            <a:ext cx="481584" cy="4434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4876800"/>
            <a:ext cx="480059" cy="443484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762000" y="304800"/>
            <a:ext cx="10667999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Администрация Дальнереченского городского округа Приморского края</a:t>
            </a:r>
            <a:endParaRPr sz="2000" b="1" dirty="0">
              <a:solidFill>
                <a:srgbClr val="005782"/>
              </a:solidFill>
              <a:latin typeface="+mj-lt"/>
              <a:cs typeface="Calibri Light"/>
            </a:endParaRPr>
          </a:p>
        </p:txBody>
      </p:sp>
      <p:sp>
        <p:nvSpPr>
          <p:cNvPr id="12" name="object 2"/>
          <p:cNvSpPr txBox="1"/>
          <p:nvPr/>
        </p:nvSpPr>
        <p:spPr>
          <a:xfrm>
            <a:off x="457200" y="1143000"/>
            <a:ext cx="11201400" cy="416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Подача заявки</a:t>
            </a:r>
          </a:p>
        </p:txBody>
      </p:sp>
      <p:pic>
        <p:nvPicPr>
          <p:cNvPr id="13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00" y="5638800"/>
            <a:ext cx="480059" cy="44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761" y="304800"/>
            <a:ext cx="12192000" cy="6400800"/>
            <a:chOff x="761" y="304800"/>
            <a:chExt cx="12192000" cy="6400800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/>
            <p:cNvSpPr txBox="1"/>
            <p:nvPr/>
          </p:nvSpPr>
          <p:spPr>
            <a:xfrm>
              <a:off x="762000" y="990600"/>
              <a:ext cx="109728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Проведение аукциона 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0" name="object 4"/>
            <p:cNvPicPr/>
            <p:nvPr/>
          </p:nvPicPr>
          <p:blipFill>
            <a:blip r:embed="rId2" cstate="print"/>
            <a:srcRect t="3846" b="3098"/>
            <a:stretch>
              <a:fillRect/>
            </a:stretch>
          </p:blipFill>
          <p:spPr>
            <a:xfrm>
              <a:off x="1066800" y="1600200"/>
              <a:ext cx="10210800" cy="5105400"/>
            </a:xfrm>
            <a:prstGeom prst="rect">
              <a:avLst/>
            </a:prstGeom>
            <a:ln w="28575">
              <a:solidFill>
                <a:srgbClr val="005782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61" y="304800"/>
            <a:ext cx="12192000" cy="5500115"/>
            <a:chOff x="761" y="304800"/>
            <a:chExt cx="12192000" cy="5500115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/>
            <p:cNvSpPr txBox="1"/>
            <p:nvPr/>
          </p:nvSpPr>
          <p:spPr>
            <a:xfrm>
              <a:off x="762000" y="1219200"/>
              <a:ext cx="109728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Контактные данные ответственных лиц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3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362200"/>
              <a:ext cx="469391" cy="469391"/>
            </a:xfrm>
            <a:prstGeom prst="rect">
              <a:avLst/>
            </a:prstGeom>
          </p:spPr>
        </p:pic>
        <p:pic>
          <p:nvPicPr>
            <p:cNvPr id="15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0371" y="3461004"/>
              <a:ext cx="469391" cy="469392"/>
            </a:xfrm>
            <a:prstGeom prst="rect">
              <a:avLst/>
            </a:prstGeom>
          </p:spPr>
        </p:pic>
        <p:pic>
          <p:nvPicPr>
            <p:cNvPr id="16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4343400"/>
              <a:ext cx="469391" cy="470916"/>
            </a:xfrm>
            <a:prstGeom prst="rect">
              <a:avLst/>
            </a:prstGeom>
          </p:spPr>
        </p:pic>
        <p:pic>
          <p:nvPicPr>
            <p:cNvPr id="17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000" y="5334000"/>
              <a:ext cx="469391" cy="470915"/>
            </a:xfrm>
            <a:prstGeom prst="rect">
              <a:avLst/>
            </a:prstGeom>
          </p:spPr>
        </p:pic>
        <p:sp>
          <p:nvSpPr>
            <p:cNvPr id="18" name="object 15"/>
            <p:cNvSpPr txBox="1"/>
            <p:nvPr/>
          </p:nvSpPr>
          <p:spPr>
            <a:xfrm>
              <a:off x="1600200" y="2057400"/>
              <a:ext cx="9982200" cy="3588162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just"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ФИО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		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	</a:t>
              </a:r>
              <a:r>
                <a:rPr lang="ru-RU" sz="2800" b="1" u="sng" spc="-15" dirty="0" err="1" smtClean="0">
                  <a:solidFill>
                    <a:srgbClr val="005782"/>
                  </a:solidFill>
                  <a:latin typeface="+mj-lt"/>
                  <a:cs typeface="Calibri Light"/>
                </a:rPr>
                <a:t>Газдик</a:t>
              </a:r>
              <a:r>
                <a:rPr lang="ru-RU" sz="2800" b="1" u="sng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Светлана Николаевна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		</a:t>
              </a:r>
            </a:p>
            <a:p>
              <a:pPr algn="just"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Должность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	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	</a:t>
              </a:r>
              <a:r>
                <a:rPr lang="ru-RU" sz="2800" b="1" u="sng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начальник отдела муниципального имущества</a:t>
              </a:r>
            </a:p>
            <a:p>
              <a:pPr algn="just">
                <a:spcBef>
                  <a:spcPts val="100"/>
                </a:spcBef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marR="5080" algn="just"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Номер телефона		</a:t>
              </a:r>
              <a:r>
                <a:rPr lang="en-US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	</a:t>
              </a:r>
              <a:r>
                <a:rPr lang="ru-RU" sz="2800" b="1" u="sng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8(42356) 343-50</a:t>
              </a:r>
            </a:p>
            <a:p>
              <a:pPr algn="just">
                <a:spcBef>
                  <a:spcPts val="100"/>
                </a:spcBef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marR="5080" algn="just"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Адрес электронной почты	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	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  <a:hlinkClick r:id="rId6"/>
                </a:rPr>
                <a:t>imush@dalnerokrug.ru</a:t>
              </a: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spcBef>
                  <a:spcPts val="100"/>
                </a:spcBef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marR="5080" algn="just">
                <a:spcBef>
                  <a:spcPts val="100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Официальный сайт</a:t>
              </a:r>
              <a:r>
                <a:rPr lang="en-US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		</a:t>
              </a:r>
              <a:r>
                <a:rPr lang="en-US" sz="2000" b="1" spc="-15" dirty="0" smtClean="0">
                  <a:solidFill>
                    <a:srgbClr val="005782"/>
                  </a:solidFill>
                  <a:cs typeface="Calibri Light"/>
                </a:rPr>
                <a:t> 	</a:t>
              </a:r>
              <a:r>
                <a:rPr lang="en-US" sz="2800" b="1" u="sng" spc="-15" dirty="0" smtClean="0">
                  <a:solidFill>
                    <a:srgbClr val="005782"/>
                  </a:solidFill>
                  <a:cs typeface="Calibri Light"/>
                  <a:hlinkClick r:id="rId7"/>
                </a:rPr>
                <a:t>http://dalnerokrug.ru</a:t>
              </a:r>
              <a:endParaRPr lang="ru-RU" sz="2800" b="1" spc="-15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09600"/>
            <a:ext cx="12192000" cy="19685"/>
          </a:xfrm>
          <a:custGeom>
            <a:avLst/>
            <a:gdLst/>
            <a:ahLst/>
            <a:cxnLst/>
            <a:rect l="l" t="t" r="r" b="b"/>
            <a:pathLst>
              <a:path w="12192000" h="19684">
                <a:moveTo>
                  <a:pt x="0" y="19558"/>
                </a:moveTo>
                <a:lnTo>
                  <a:pt x="12192000" y="0"/>
                </a:lnTo>
              </a:path>
            </a:pathLst>
          </a:custGeom>
          <a:ln w="22860">
            <a:solidFill>
              <a:srgbClr val="1550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762000"/>
            <a:ext cx="5486400" cy="60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indent="-247015">
              <a:lnSpc>
                <a:spcPts val="2280"/>
              </a:lnSpc>
              <a:spcBef>
                <a:spcPct val="20000"/>
              </a:spcBef>
              <a:tabLst>
                <a:tab pos="259715" algn="l"/>
              </a:tabLst>
            </a:pPr>
            <a:r>
              <a:rPr lang="ru-RU" sz="20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1. Наименование юридического лица (ИП) или ФИО </a:t>
            </a:r>
            <a:r>
              <a:rPr lang="ru-RU" sz="2000" b="1" spc="-15" dirty="0" err="1" smtClean="0">
                <a:solidFill>
                  <a:srgbClr val="0E3954"/>
                </a:solidFill>
                <a:latin typeface="+mj-lt"/>
                <a:cs typeface="Calibri Light"/>
              </a:rPr>
              <a:t>самозанятого</a:t>
            </a:r>
            <a:r>
              <a:rPr lang="ru-RU" sz="2000" b="1" spc="-15" dirty="0" smtClean="0">
                <a:solidFill>
                  <a:srgbClr val="0E3954"/>
                </a:solidFill>
                <a:latin typeface="+mj-lt"/>
                <a:cs typeface="Calibri Light"/>
              </a:rPr>
              <a:t> гражданина: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00200"/>
            <a:ext cx="5410200" cy="76202"/>
          </a:xfrm>
          <a:custGeom>
            <a:avLst/>
            <a:gdLst/>
            <a:ahLst/>
            <a:cxnLst/>
            <a:rect l="l" t="t" r="r" b="b"/>
            <a:pathLst>
              <a:path w="4563110">
                <a:moveTo>
                  <a:pt x="0" y="0"/>
                </a:moveTo>
                <a:lnTo>
                  <a:pt x="2023876" y="0"/>
                </a:lnTo>
              </a:path>
              <a:path w="4563110">
                <a:moveTo>
                  <a:pt x="2025148" y="0"/>
                </a:moveTo>
                <a:lnTo>
                  <a:pt x="2404625" y="0"/>
                </a:lnTo>
              </a:path>
              <a:path w="4563110">
                <a:moveTo>
                  <a:pt x="2405898" y="0"/>
                </a:moveTo>
                <a:lnTo>
                  <a:pt x="2785374" y="0"/>
                </a:lnTo>
              </a:path>
              <a:path w="4563110">
                <a:moveTo>
                  <a:pt x="2786647" y="0"/>
                </a:moveTo>
                <a:lnTo>
                  <a:pt x="3166124" y="0"/>
                </a:lnTo>
              </a:path>
              <a:path w="4563110">
                <a:moveTo>
                  <a:pt x="3167396" y="0"/>
                </a:moveTo>
                <a:lnTo>
                  <a:pt x="3546873" y="0"/>
                </a:lnTo>
              </a:path>
              <a:path w="4563110">
                <a:moveTo>
                  <a:pt x="3548145" y="0"/>
                </a:moveTo>
                <a:lnTo>
                  <a:pt x="3927622" y="0"/>
                </a:lnTo>
              </a:path>
              <a:path w="4563110">
                <a:moveTo>
                  <a:pt x="3928895" y="0"/>
                </a:moveTo>
                <a:lnTo>
                  <a:pt x="4308372" y="0"/>
                </a:lnTo>
              </a:path>
              <a:path w="4563110">
                <a:moveTo>
                  <a:pt x="4309644" y="0"/>
                </a:moveTo>
                <a:lnTo>
                  <a:pt x="4562629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flipV="1">
            <a:off x="304800" y="2209800"/>
            <a:ext cx="5576009" cy="53798"/>
          </a:xfrm>
          <a:custGeom>
            <a:avLst/>
            <a:gdLst/>
            <a:ahLst/>
            <a:cxnLst/>
            <a:rect l="l" t="t" r="r" b="b"/>
            <a:pathLst>
              <a:path w="4563110">
                <a:moveTo>
                  <a:pt x="0" y="0"/>
                </a:moveTo>
                <a:lnTo>
                  <a:pt x="2023876" y="0"/>
                </a:lnTo>
              </a:path>
              <a:path w="4563110">
                <a:moveTo>
                  <a:pt x="2025148" y="0"/>
                </a:moveTo>
                <a:lnTo>
                  <a:pt x="2404625" y="0"/>
                </a:lnTo>
              </a:path>
              <a:path w="4563110">
                <a:moveTo>
                  <a:pt x="2405898" y="0"/>
                </a:moveTo>
                <a:lnTo>
                  <a:pt x="2785374" y="0"/>
                </a:lnTo>
              </a:path>
              <a:path w="4563110">
                <a:moveTo>
                  <a:pt x="2786647" y="0"/>
                </a:moveTo>
                <a:lnTo>
                  <a:pt x="3166124" y="0"/>
                </a:lnTo>
              </a:path>
              <a:path w="4563110">
                <a:moveTo>
                  <a:pt x="3167396" y="0"/>
                </a:moveTo>
                <a:lnTo>
                  <a:pt x="3546873" y="0"/>
                </a:lnTo>
              </a:path>
              <a:path w="4563110">
                <a:moveTo>
                  <a:pt x="3548145" y="0"/>
                </a:moveTo>
                <a:lnTo>
                  <a:pt x="3927622" y="0"/>
                </a:lnTo>
              </a:path>
              <a:path w="4563110">
                <a:moveTo>
                  <a:pt x="3928895" y="0"/>
                </a:moveTo>
                <a:lnTo>
                  <a:pt x="4308372" y="0"/>
                </a:lnTo>
              </a:path>
              <a:path w="4563110">
                <a:moveTo>
                  <a:pt x="4309644" y="0"/>
                </a:moveTo>
                <a:lnTo>
                  <a:pt x="4562629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77000" y="762000"/>
            <a:ext cx="5334000" cy="8983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indent="-247015" algn="l">
              <a:lnSpc>
                <a:spcPts val="2280"/>
              </a:lnSpc>
              <a:spcBef>
                <a:spcPct val="20000"/>
              </a:spcBef>
              <a:tabLst>
                <a:tab pos="259715" algn="l"/>
              </a:tabLst>
            </a:pPr>
            <a:r>
              <a:rPr lang="ru-RU" sz="2000" b="1" spc="-15" dirty="0" smtClean="0">
                <a:latin typeface="+mj-lt"/>
                <a:ea typeface="+mn-ea"/>
              </a:rPr>
              <a:t>5. Укажите примерную площадь необходимого Вам имущества (здания,  помещения, земельного участка)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sz="half" idx="2"/>
          </p:nvPr>
        </p:nvSpPr>
        <p:spPr>
          <a:xfrm>
            <a:off x="304800" y="1600200"/>
            <a:ext cx="5867400" cy="45813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9079" indent="-247015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259715" algn="l"/>
              </a:tabLst>
            </a:pPr>
            <a:r>
              <a:rPr lang="ru-RU" b="1" spc="-15" dirty="0" smtClean="0">
                <a:latin typeface="+mj-lt"/>
              </a:rPr>
              <a:t>Контактные данные: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E3954"/>
              </a:buClr>
              <a:buFont typeface="Calibri Light"/>
              <a:buAutoNum type="arabicPeriod" startAt="2"/>
            </a:pPr>
            <a:endParaRPr sz="1550" dirty="0"/>
          </a:p>
          <a:p>
            <a:pPr marL="259079" indent="-247015">
              <a:lnSpc>
                <a:spcPts val="2400"/>
              </a:lnSpc>
              <a:spcBef>
                <a:spcPts val="1200"/>
              </a:spcBef>
              <a:buAutoNum type="arabicPeriod" startAt="2"/>
              <a:tabLst>
                <a:tab pos="259715" algn="l"/>
              </a:tabLst>
            </a:pPr>
            <a:r>
              <a:rPr lang="ru-RU" b="1" spc="-15" dirty="0" smtClean="0">
                <a:latin typeface="+mj-lt"/>
              </a:rPr>
              <a:t>Заинтересованы ли в имущественной поддержке: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Да</a:t>
            </a:r>
          </a:p>
          <a:p>
            <a:pPr marL="241300" indent="-229235">
              <a:lnSpc>
                <a:spcPts val="228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Нет</a:t>
            </a:r>
          </a:p>
          <a:p>
            <a:pPr marL="12700">
              <a:lnSpc>
                <a:spcPts val="2280"/>
              </a:lnSpc>
              <a:spcBef>
                <a:spcPts val="1200"/>
              </a:spcBef>
              <a:buNone/>
            </a:pPr>
            <a:r>
              <a:rPr lang="ru-RU" b="1" spc="-15" dirty="0" smtClean="0">
                <a:latin typeface="+mj-lt"/>
              </a:rPr>
              <a:t>4. Если заинтересованы в имущественной поддержке, укажите необходимый Вам вид имущества: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Здание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Помещение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Земельный участок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Движимое имущество</a:t>
            </a:r>
          </a:p>
          <a:p>
            <a:pPr marL="241300" indent="-229235">
              <a:lnSpc>
                <a:spcPts val="2280"/>
              </a:lnSpc>
              <a:buSzPct val="95000"/>
              <a:buFont typeface="Wingdings"/>
              <a:buChar char=""/>
              <a:tabLst>
                <a:tab pos="241935" algn="l"/>
                <a:tab pos="4239895" algn="l"/>
              </a:tabLst>
            </a:pPr>
            <a:r>
              <a:rPr lang="ru-RU" b="1" spc="-15" dirty="0" smtClean="0">
                <a:latin typeface="+mj-lt"/>
              </a:rPr>
              <a:t>Укажите иное  	</a:t>
            </a:r>
            <a:endParaRPr lang="ru-RU" b="1" spc="-15" dirty="0">
              <a:latin typeface="+mj-l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sz="half" idx="3"/>
          </p:nvPr>
        </p:nvSpPr>
        <p:spPr>
          <a:xfrm>
            <a:off x="6477000" y="2286000"/>
            <a:ext cx="5415276" cy="37862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400" indent="-342000">
              <a:lnSpc>
                <a:spcPts val="2280"/>
              </a:lnSpc>
              <a:buNone/>
              <a:tabLst>
                <a:tab pos="259715" algn="l"/>
              </a:tabLst>
            </a:pPr>
            <a:r>
              <a:rPr lang="ru-RU" b="1" spc="-15" dirty="0" smtClean="0">
                <a:latin typeface="+mj-lt"/>
              </a:rPr>
              <a:t>6. Полезно ли было для Вас мероприятие по имущественной поддержке?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Да</a:t>
            </a:r>
          </a:p>
          <a:p>
            <a:pPr marL="241300" indent="-229235">
              <a:lnSpc>
                <a:spcPts val="228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Нет</a:t>
            </a:r>
          </a:p>
          <a:p>
            <a:pPr marL="12700">
              <a:lnSpc>
                <a:spcPts val="2280"/>
              </a:lnSpc>
              <a:spcBef>
                <a:spcPts val="1200"/>
              </a:spcBef>
              <a:buNone/>
              <a:tabLst>
                <a:tab pos="259715" algn="l"/>
              </a:tabLst>
            </a:pPr>
            <a:r>
              <a:rPr lang="ru-RU" b="1" spc="-15" dirty="0" smtClean="0">
                <a:latin typeface="+mj-lt"/>
              </a:rPr>
              <a:t>7. Готовы ли рекомендовать посещение аналогичных мероприятий своим знакомым,  коллегам?</a:t>
            </a:r>
          </a:p>
          <a:p>
            <a:pPr marL="241300" indent="-229235">
              <a:lnSpc>
                <a:spcPts val="216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Да</a:t>
            </a:r>
          </a:p>
          <a:p>
            <a:pPr marL="241300" indent="-229235">
              <a:lnSpc>
                <a:spcPts val="2280"/>
              </a:lnSpc>
              <a:buSzPct val="95000"/>
              <a:buFont typeface="Wingdings"/>
              <a:buChar char=""/>
              <a:tabLst>
                <a:tab pos="241935" algn="l"/>
              </a:tabLst>
            </a:pPr>
            <a:r>
              <a:rPr lang="ru-RU" b="1" spc="-15" dirty="0" smtClean="0">
                <a:latin typeface="+mj-lt"/>
              </a:rPr>
              <a:t>Нет</a:t>
            </a:r>
          </a:p>
          <a:p>
            <a:pPr marL="12700" marR="37465">
              <a:lnSpc>
                <a:spcPts val="2280"/>
              </a:lnSpc>
              <a:spcBef>
                <a:spcPts val="1200"/>
              </a:spcBef>
              <a:buNone/>
              <a:tabLst>
                <a:tab pos="259715" algn="l"/>
              </a:tabLst>
            </a:pPr>
            <a:r>
              <a:rPr lang="ru-RU" b="1" spc="-15" dirty="0" smtClean="0">
                <a:latin typeface="+mj-lt"/>
              </a:rPr>
              <a:t>8. Ваши пожелания по темам семинаров для  субъектов МСП, самозанятых граждан</a:t>
            </a:r>
            <a:endParaRPr lang="ru-RU" b="1" spc="-15" dirty="0">
              <a:latin typeface="+mj-lt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762000" y="228600"/>
            <a:ext cx="112014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15" dirty="0" smtClean="0">
                <a:solidFill>
                  <a:srgbClr val="005782"/>
                </a:solidFill>
                <a:latin typeface="+mj-lt"/>
                <a:cs typeface="Calibri Light"/>
              </a:rPr>
              <a:t>Анкета для субъектов МСП, самозанятых граждан </a:t>
            </a:r>
            <a:endParaRPr sz="2000" b="1" dirty="0">
              <a:solidFill>
                <a:srgbClr val="005782"/>
              </a:solidFill>
              <a:latin typeface="+mj-lt"/>
              <a:cs typeface="Calibri Light"/>
            </a:endParaRPr>
          </a:p>
        </p:txBody>
      </p:sp>
      <p:sp>
        <p:nvSpPr>
          <p:cNvPr id="12" name="object 9"/>
          <p:cNvSpPr/>
          <p:nvPr/>
        </p:nvSpPr>
        <p:spPr>
          <a:xfrm flipV="1">
            <a:off x="381000" y="6477000"/>
            <a:ext cx="5715000" cy="76200"/>
          </a:xfrm>
          <a:custGeom>
            <a:avLst/>
            <a:gdLst/>
            <a:ahLst/>
            <a:cxnLst/>
            <a:rect l="l" t="t" r="r" b="b"/>
            <a:pathLst>
              <a:path w="4943475">
                <a:moveTo>
                  <a:pt x="0" y="0"/>
                </a:moveTo>
                <a:lnTo>
                  <a:pt x="2023876" y="0"/>
                </a:lnTo>
              </a:path>
              <a:path w="4943475">
                <a:moveTo>
                  <a:pt x="2025148" y="0"/>
                </a:moveTo>
                <a:lnTo>
                  <a:pt x="2404625" y="0"/>
                </a:lnTo>
              </a:path>
              <a:path w="4943475">
                <a:moveTo>
                  <a:pt x="2405898" y="0"/>
                </a:moveTo>
                <a:lnTo>
                  <a:pt x="2785374" y="0"/>
                </a:lnTo>
              </a:path>
              <a:path w="4943475">
                <a:moveTo>
                  <a:pt x="2786647" y="0"/>
                </a:moveTo>
                <a:lnTo>
                  <a:pt x="3166124" y="0"/>
                </a:lnTo>
              </a:path>
              <a:path w="4943475">
                <a:moveTo>
                  <a:pt x="3167396" y="0"/>
                </a:moveTo>
                <a:lnTo>
                  <a:pt x="3546873" y="0"/>
                </a:lnTo>
              </a:path>
              <a:path w="4943475">
                <a:moveTo>
                  <a:pt x="3548145" y="0"/>
                </a:moveTo>
                <a:lnTo>
                  <a:pt x="3927622" y="0"/>
                </a:lnTo>
              </a:path>
              <a:path w="4943475">
                <a:moveTo>
                  <a:pt x="3928895" y="0"/>
                </a:moveTo>
                <a:lnTo>
                  <a:pt x="4308372" y="0"/>
                </a:lnTo>
              </a:path>
              <a:path w="4943475">
                <a:moveTo>
                  <a:pt x="4309644" y="0"/>
                </a:moveTo>
                <a:lnTo>
                  <a:pt x="4689121" y="0"/>
                </a:lnTo>
              </a:path>
              <a:path w="4943475">
                <a:moveTo>
                  <a:pt x="4690393" y="0"/>
                </a:moveTo>
                <a:lnTo>
                  <a:pt x="4943378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9"/>
          <p:cNvSpPr/>
          <p:nvPr/>
        </p:nvSpPr>
        <p:spPr>
          <a:xfrm flipV="1">
            <a:off x="2133601" y="6019798"/>
            <a:ext cx="3886200" cy="45719"/>
          </a:xfrm>
          <a:custGeom>
            <a:avLst/>
            <a:gdLst/>
            <a:ahLst/>
            <a:cxnLst/>
            <a:rect l="l" t="t" r="r" b="b"/>
            <a:pathLst>
              <a:path w="4943475">
                <a:moveTo>
                  <a:pt x="0" y="0"/>
                </a:moveTo>
                <a:lnTo>
                  <a:pt x="2023876" y="0"/>
                </a:lnTo>
              </a:path>
              <a:path w="4943475">
                <a:moveTo>
                  <a:pt x="2025148" y="0"/>
                </a:moveTo>
                <a:lnTo>
                  <a:pt x="2404625" y="0"/>
                </a:lnTo>
              </a:path>
              <a:path w="4943475">
                <a:moveTo>
                  <a:pt x="2405898" y="0"/>
                </a:moveTo>
                <a:lnTo>
                  <a:pt x="2785374" y="0"/>
                </a:lnTo>
              </a:path>
              <a:path w="4943475">
                <a:moveTo>
                  <a:pt x="2786647" y="0"/>
                </a:moveTo>
                <a:lnTo>
                  <a:pt x="3166124" y="0"/>
                </a:lnTo>
              </a:path>
              <a:path w="4943475">
                <a:moveTo>
                  <a:pt x="3167396" y="0"/>
                </a:moveTo>
                <a:lnTo>
                  <a:pt x="3546873" y="0"/>
                </a:lnTo>
              </a:path>
              <a:path w="4943475">
                <a:moveTo>
                  <a:pt x="3548145" y="0"/>
                </a:moveTo>
                <a:lnTo>
                  <a:pt x="3927622" y="0"/>
                </a:lnTo>
              </a:path>
              <a:path w="4943475">
                <a:moveTo>
                  <a:pt x="3928895" y="0"/>
                </a:moveTo>
                <a:lnTo>
                  <a:pt x="4308372" y="0"/>
                </a:lnTo>
              </a:path>
              <a:path w="4943475">
                <a:moveTo>
                  <a:pt x="4309644" y="0"/>
                </a:moveTo>
                <a:lnTo>
                  <a:pt x="4689121" y="0"/>
                </a:lnTo>
              </a:path>
              <a:path w="4943475">
                <a:moveTo>
                  <a:pt x="4690393" y="0"/>
                </a:moveTo>
                <a:lnTo>
                  <a:pt x="4943378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6477000" y="6553200"/>
            <a:ext cx="5257800" cy="45719"/>
          </a:xfrm>
          <a:custGeom>
            <a:avLst/>
            <a:gdLst/>
            <a:ahLst/>
            <a:cxnLst/>
            <a:rect l="l" t="t" r="r" b="b"/>
            <a:pathLst>
              <a:path w="4943475">
                <a:moveTo>
                  <a:pt x="0" y="0"/>
                </a:moveTo>
                <a:lnTo>
                  <a:pt x="2023876" y="0"/>
                </a:lnTo>
              </a:path>
              <a:path w="4943475">
                <a:moveTo>
                  <a:pt x="2025148" y="0"/>
                </a:moveTo>
                <a:lnTo>
                  <a:pt x="2404625" y="0"/>
                </a:lnTo>
              </a:path>
              <a:path w="4943475">
                <a:moveTo>
                  <a:pt x="2405898" y="0"/>
                </a:moveTo>
                <a:lnTo>
                  <a:pt x="2785374" y="0"/>
                </a:lnTo>
              </a:path>
              <a:path w="4943475">
                <a:moveTo>
                  <a:pt x="2786647" y="0"/>
                </a:moveTo>
                <a:lnTo>
                  <a:pt x="3166124" y="0"/>
                </a:lnTo>
              </a:path>
              <a:path w="4943475">
                <a:moveTo>
                  <a:pt x="3167396" y="0"/>
                </a:moveTo>
                <a:lnTo>
                  <a:pt x="3546873" y="0"/>
                </a:lnTo>
              </a:path>
              <a:path w="4943475">
                <a:moveTo>
                  <a:pt x="3548145" y="0"/>
                </a:moveTo>
                <a:lnTo>
                  <a:pt x="3927622" y="0"/>
                </a:lnTo>
              </a:path>
              <a:path w="4943475">
                <a:moveTo>
                  <a:pt x="3928895" y="0"/>
                </a:moveTo>
                <a:lnTo>
                  <a:pt x="4308372" y="0"/>
                </a:lnTo>
              </a:path>
              <a:path w="4943475">
                <a:moveTo>
                  <a:pt x="4309644" y="0"/>
                </a:moveTo>
                <a:lnTo>
                  <a:pt x="4689121" y="0"/>
                </a:lnTo>
              </a:path>
              <a:path w="4943475">
                <a:moveTo>
                  <a:pt x="4690393" y="0"/>
                </a:moveTo>
                <a:lnTo>
                  <a:pt x="4943378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/>
          <p:nvPr/>
        </p:nvSpPr>
        <p:spPr>
          <a:xfrm>
            <a:off x="6477000" y="2057400"/>
            <a:ext cx="5257800" cy="45719"/>
          </a:xfrm>
          <a:custGeom>
            <a:avLst/>
            <a:gdLst/>
            <a:ahLst/>
            <a:cxnLst/>
            <a:rect l="l" t="t" r="r" b="b"/>
            <a:pathLst>
              <a:path w="4943475">
                <a:moveTo>
                  <a:pt x="0" y="0"/>
                </a:moveTo>
                <a:lnTo>
                  <a:pt x="2023876" y="0"/>
                </a:lnTo>
              </a:path>
              <a:path w="4943475">
                <a:moveTo>
                  <a:pt x="2025148" y="0"/>
                </a:moveTo>
                <a:lnTo>
                  <a:pt x="2404625" y="0"/>
                </a:lnTo>
              </a:path>
              <a:path w="4943475">
                <a:moveTo>
                  <a:pt x="2405898" y="0"/>
                </a:moveTo>
                <a:lnTo>
                  <a:pt x="2785374" y="0"/>
                </a:lnTo>
              </a:path>
              <a:path w="4943475">
                <a:moveTo>
                  <a:pt x="2786647" y="0"/>
                </a:moveTo>
                <a:lnTo>
                  <a:pt x="3166124" y="0"/>
                </a:lnTo>
              </a:path>
              <a:path w="4943475">
                <a:moveTo>
                  <a:pt x="3167396" y="0"/>
                </a:moveTo>
                <a:lnTo>
                  <a:pt x="3546873" y="0"/>
                </a:lnTo>
              </a:path>
              <a:path w="4943475">
                <a:moveTo>
                  <a:pt x="3548145" y="0"/>
                </a:moveTo>
                <a:lnTo>
                  <a:pt x="3927622" y="0"/>
                </a:lnTo>
              </a:path>
              <a:path w="4943475">
                <a:moveTo>
                  <a:pt x="3928895" y="0"/>
                </a:moveTo>
                <a:lnTo>
                  <a:pt x="4308372" y="0"/>
                </a:lnTo>
              </a:path>
              <a:path w="4943475">
                <a:moveTo>
                  <a:pt x="4309644" y="0"/>
                </a:moveTo>
                <a:lnTo>
                  <a:pt x="4689121" y="0"/>
                </a:lnTo>
              </a:path>
              <a:path w="4943475">
                <a:moveTo>
                  <a:pt x="4690393" y="0"/>
                </a:moveTo>
                <a:lnTo>
                  <a:pt x="4943378" y="0"/>
                </a:lnTo>
              </a:path>
            </a:pathLst>
          </a:custGeom>
          <a:ln w="12979">
            <a:solidFill>
              <a:srgbClr val="0D3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61" y="304800"/>
            <a:ext cx="12192000" cy="5788779"/>
            <a:chOff x="761" y="304800"/>
            <a:chExt cx="12192000" cy="5788779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/>
            <p:cNvSpPr txBox="1"/>
            <p:nvPr/>
          </p:nvSpPr>
          <p:spPr>
            <a:xfrm>
              <a:off x="457200" y="2667000"/>
              <a:ext cx="11430000" cy="342657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преимущества работы с органами местного самоуправления;</a:t>
              </a:r>
            </a:p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условия предоставления имущества для МСП  и самозанятых граждан;</a:t>
              </a:r>
            </a:p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сведения об объектах для </a:t>
              </a:r>
              <a:r>
                <a:rPr lang="ru-RU" sz="2800" b="1" spc="-15" dirty="0">
                  <a:solidFill>
                    <a:srgbClr val="005782"/>
                  </a:solidFill>
                  <a:cs typeface="Calibri Light"/>
                </a:rPr>
                <a:t>МСП  и самозанятых граждан</a:t>
              </a:r>
              <a:r>
                <a:rPr lang="ru-RU" sz="2800" b="1" spc="-15" dirty="0" smtClean="0">
                  <a:solidFill>
                    <a:srgbClr val="005782"/>
                  </a:solidFill>
                  <a:cs typeface="Calibri Light"/>
                </a:rPr>
                <a:t>;</a:t>
              </a:r>
            </a:p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порядок заключения договора аренды;</a:t>
              </a:r>
            </a:p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меры финансовой поддержки при получении имущества;</a:t>
              </a:r>
            </a:p>
            <a:p>
              <a:pPr algn="just">
                <a:lnSpc>
                  <a:spcPct val="10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иные вопросы.</a:t>
              </a:r>
            </a:p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7" name="object 2"/>
            <p:cNvSpPr txBox="1"/>
            <p:nvPr/>
          </p:nvSpPr>
          <p:spPr>
            <a:xfrm>
              <a:off x="838200" y="1752600"/>
              <a:ext cx="47244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Ключевые вопросы:</a:t>
              </a:r>
              <a:endParaRPr sz="3200" b="1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761" y="304800"/>
            <a:ext cx="12192000" cy="6019800"/>
            <a:chOff x="761" y="304800"/>
            <a:chExt cx="12192000" cy="6019800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2209800" y="2590800"/>
              <a:ext cx="7620000" cy="2362200"/>
            </a:xfrm>
            <a:prstGeom prst="roundRect">
              <a:avLst/>
            </a:prstGeom>
            <a:solidFill>
              <a:schemeClr val="bg1"/>
            </a:solidFill>
            <a:ln w="762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62000" y="1295400"/>
              <a:ext cx="2971800" cy="16002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Аренда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на  длительный  срок </a:t>
              </a:r>
            </a:p>
            <a:p>
              <a:pPr algn="ctr"/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(от 5 лет)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648200" y="1295400"/>
              <a:ext cx="2895600" cy="16002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Фиксированная 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цена договора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8458200" y="1295400"/>
              <a:ext cx="2971800" cy="16002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Льготная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ставка арендной платы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4724400" y="4572000"/>
              <a:ext cx="2895600" cy="17526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Без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посредников напрямую у собственника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457200" y="4572000"/>
              <a:ext cx="3429000" cy="17526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400"/>
                </a:lnSpc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Передача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без торгов </a:t>
              </a:r>
            </a:p>
            <a:p>
              <a:pPr algn="ctr">
                <a:lnSpc>
                  <a:spcPts val="2400"/>
                </a:lnSpc>
              </a:pP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в порядке предоставления </a:t>
              </a:r>
            </a:p>
            <a:p>
              <a:pPr algn="ctr">
                <a:lnSpc>
                  <a:spcPts val="2400"/>
                </a:lnSpc>
              </a:pP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государственной </a:t>
              </a:r>
            </a:p>
            <a:p>
              <a:pPr algn="ctr">
                <a:lnSpc>
                  <a:spcPts val="2400"/>
                </a:lnSpc>
              </a:pP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преференции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8458200" y="4572000"/>
              <a:ext cx="3276600" cy="17526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100330" algn="ctr">
                <a:lnSpc>
                  <a:spcPts val="2400"/>
                </a:lnSpc>
                <a:spcBef>
                  <a:spcPts val="575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Возможность  </a:t>
              </a: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выкупа  имущества в  случаях,</a:t>
              </a:r>
            </a:p>
            <a:p>
              <a:pPr marR="5080" algn="ctr">
                <a:lnSpc>
                  <a:spcPts val="2400"/>
                </a:lnSpc>
              </a:pP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установленным  законом</a:t>
              </a:r>
            </a:p>
          </p:txBody>
        </p:sp>
        <p:sp>
          <p:nvSpPr>
            <p:cNvPr id="20" name="object 2"/>
            <p:cNvSpPr txBox="1"/>
            <p:nvPr/>
          </p:nvSpPr>
          <p:spPr>
            <a:xfrm>
              <a:off x="2971800" y="3124200"/>
              <a:ext cx="6477000" cy="99770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Преимущества </a:t>
              </a:r>
              <a:r>
                <a:rPr lang="ru-RU" sz="32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работы с </a:t>
              </a: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органами </a:t>
              </a:r>
              <a:r>
                <a:rPr lang="ru-RU" sz="32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местного самоуправлени</a:t>
              </a:r>
              <a:r>
                <a:rPr lang="ru-RU" sz="3200" b="1" spc="-15" dirty="0">
                  <a:solidFill>
                    <a:srgbClr val="0E3954"/>
                  </a:solidFill>
                  <a:cs typeface="Calibri Light"/>
                </a:rPr>
                <a:t>я</a:t>
              </a:r>
              <a:endParaRPr sz="3200" b="1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2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4495800"/>
              <a:ext cx="460247" cy="425196"/>
            </a:xfrm>
            <a:prstGeom prst="rect">
              <a:avLst/>
            </a:prstGeom>
          </p:spPr>
        </p:pic>
        <p:pic>
          <p:nvPicPr>
            <p:cNvPr id="1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00" y="1219200"/>
              <a:ext cx="460247" cy="425196"/>
            </a:xfrm>
            <a:prstGeom prst="rect">
              <a:avLst/>
            </a:prstGeom>
          </p:spPr>
        </p:pic>
        <p:pic>
          <p:nvPicPr>
            <p:cNvPr id="21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95800" y="1219200"/>
              <a:ext cx="460247" cy="425196"/>
            </a:xfrm>
            <a:prstGeom prst="rect">
              <a:avLst/>
            </a:prstGeom>
          </p:spPr>
        </p:pic>
        <p:pic>
          <p:nvPicPr>
            <p:cNvPr id="22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1219200"/>
              <a:ext cx="460247" cy="425196"/>
            </a:xfrm>
            <a:prstGeom prst="rect">
              <a:avLst/>
            </a:prstGeom>
          </p:spPr>
        </p:pic>
        <p:pic>
          <p:nvPicPr>
            <p:cNvPr id="2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5800" y="4495800"/>
              <a:ext cx="460247" cy="425196"/>
            </a:xfrm>
            <a:prstGeom prst="rect">
              <a:avLst/>
            </a:prstGeom>
          </p:spPr>
        </p:pic>
        <p:pic>
          <p:nvPicPr>
            <p:cNvPr id="24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0" y="4495800"/>
              <a:ext cx="460247" cy="425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761" y="304800"/>
            <a:ext cx="12192000" cy="6019800"/>
            <a:chOff x="761" y="304800"/>
            <a:chExt cx="12192000" cy="60198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4953000" y="3733800"/>
              <a:ext cx="6705600" cy="914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4953000" y="1981200"/>
              <a:ext cx="6705600" cy="1295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459735" y="1981200"/>
              <a:ext cx="2971800" cy="1257758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Требования к</a:t>
              </a:r>
            </a:p>
            <a:p>
              <a:pPr algn="ctr">
                <a:lnSpc>
                  <a:spcPct val="100000"/>
                </a:lnSpc>
                <a:spcBef>
                  <a:spcPts val="5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предпринимателям</a:t>
              </a:r>
              <a:endParaRPr lang="ru-RU" sz="2400" b="1" spc="-15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20" name="object 2"/>
            <p:cNvSpPr txBox="1"/>
            <p:nvPr/>
          </p:nvSpPr>
          <p:spPr>
            <a:xfrm>
              <a:off x="5029200" y="2057400"/>
              <a:ext cx="6477000" cy="11208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4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отнесение к субъектам МСП (Единый  реестр субъектов МСП) или регистрация в  качестве </a:t>
              </a:r>
              <a:r>
                <a:rPr lang="ru-RU" sz="2400" b="1" spc="-15" dirty="0" err="1">
                  <a:solidFill>
                    <a:srgbClr val="0E3954"/>
                  </a:solidFill>
                  <a:latin typeface="+mj-lt"/>
                  <a:cs typeface="Calibri Light"/>
                </a:rPr>
                <a:t>самозанятого</a:t>
              </a:r>
              <a:r>
                <a:rPr lang="ru-RU" sz="24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 </a:t>
              </a: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гражданина</a:t>
              </a:r>
              <a:endParaRPr sz="2400" b="1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447800" y="3581400"/>
              <a:ext cx="2971800" cy="12192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Сроки предоставления имущества</a:t>
              </a:r>
              <a:endParaRPr lang="ru-RU" sz="2400" b="1" spc="-15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447800" y="5105400"/>
              <a:ext cx="2971800" cy="1219200"/>
            </a:xfrm>
            <a:prstGeom prst="roundRect">
              <a:avLst/>
            </a:prstGeom>
            <a:solidFill>
              <a:schemeClr val="bg1"/>
            </a:solidFill>
            <a:ln w="50800" cap="rnd" cmpd="thinThick"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lang="ru-RU" sz="24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Дополнительные возможности</a:t>
              </a:r>
              <a:endParaRPr lang="ru-RU" sz="2400" b="1" spc="-15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6705600" y="3962400"/>
              <a:ext cx="28634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187960" indent="635" algn="ctr">
                <a:spcBef>
                  <a:spcPts val="1085"/>
                </a:spcBef>
              </a:pP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от </a:t>
              </a:r>
              <a:r>
                <a:rPr lang="ru-RU" sz="24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1 до 2 </a:t>
              </a: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месяцев</a:t>
              </a:r>
              <a:endParaRPr lang="ru-RU" sz="2400" b="1" spc="-15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953000" y="5029200"/>
              <a:ext cx="6705600" cy="1295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marR="187960" indent="635" algn="ctr">
                <a:spcBef>
                  <a:spcPts val="1085"/>
                </a:spcBef>
              </a:pPr>
              <a:r>
                <a:rPr lang="ru-RU" sz="24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п</a:t>
              </a: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ри необходимости могут оказываться </a:t>
              </a:r>
              <a:r>
                <a:rPr lang="ru-RU" sz="2400" b="1" spc="-15" dirty="0">
                  <a:solidFill>
                    <a:srgbClr val="0E3954"/>
                  </a:solidFill>
                  <a:latin typeface="+mj-lt"/>
                  <a:cs typeface="Calibri Light"/>
                </a:rPr>
                <a:t>меры  финансовой, консультационной и </a:t>
              </a:r>
              <a:r>
                <a:rPr lang="ru-RU" sz="24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иные виды поддержки</a:t>
              </a:r>
              <a:endParaRPr lang="ru-RU" sz="2400" b="1" spc="-15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sp>
          <p:nvSpPr>
            <p:cNvPr id="25" name="object 2"/>
            <p:cNvSpPr txBox="1"/>
            <p:nvPr/>
          </p:nvSpPr>
          <p:spPr>
            <a:xfrm>
              <a:off x="762000" y="1066800"/>
              <a:ext cx="109728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Порядок оказания имущественной поддержки 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5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3962400"/>
              <a:ext cx="460247" cy="425196"/>
            </a:xfrm>
            <a:prstGeom prst="rect">
              <a:avLst/>
            </a:prstGeom>
          </p:spPr>
        </p:pic>
        <p:pic>
          <p:nvPicPr>
            <p:cNvPr id="1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5562600"/>
              <a:ext cx="460247" cy="425196"/>
            </a:xfrm>
            <a:prstGeom prst="rect">
              <a:avLst/>
            </a:prstGeom>
          </p:spPr>
        </p:pic>
        <p:cxnSp>
          <p:nvCxnSpPr>
            <p:cNvPr id="34" name="Прямая соединительная линия 33"/>
            <p:cNvCxnSpPr/>
            <p:nvPr/>
          </p:nvCxnSpPr>
          <p:spPr>
            <a:xfrm>
              <a:off x="4419600" y="4038600"/>
              <a:ext cx="533400" cy="0"/>
            </a:xfrm>
            <a:prstGeom prst="line">
              <a:avLst/>
            </a:prstGeom>
            <a:ln w="28575">
              <a:solidFill>
                <a:srgbClr val="0E3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4419600" y="2590800"/>
              <a:ext cx="533400" cy="0"/>
            </a:xfrm>
            <a:prstGeom prst="line">
              <a:avLst/>
            </a:prstGeom>
            <a:ln w="28575">
              <a:solidFill>
                <a:srgbClr val="0E3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4419600" y="5715000"/>
              <a:ext cx="533400" cy="0"/>
            </a:xfrm>
            <a:prstGeom prst="line">
              <a:avLst/>
            </a:prstGeom>
            <a:ln w="28575">
              <a:solidFill>
                <a:srgbClr val="0E39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800" y="2286000"/>
              <a:ext cx="460247" cy="425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761" y="304800"/>
            <a:ext cx="12192000" cy="6646913"/>
            <a:chOff x="761" y="304800"/>
            <a:chExt cx="12192000" cy="6646913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762000" y="5334000"/>
              <a:ext cx="7010400" cy="1295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62000" y="3810000"/>
              <a:ext cx="7010400" cy="1295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62000" y="2362200"/>
              <a:ext cx="10210800" cy="1295400"/>
            </a:xfrm>
            <a:prstGeom prst="roundRect">
              <a:avLst/>
            </a:prstGeom>
            <a:gradFill>
              <a:gsLst>
                <a:gs pos="31000">
                  <a:schemeClr val="bg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 w="38100" cmpd="thickThin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/>
            <p:cNvSpPr txBox="1"/>
            <p:nvPr/>
          </p:nvSpPr>
          <p:spPr>
            <a:xfrm>
              <a:off x="457200" y="2514601"/>
              <a:ext cx="10134600" cy="44371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     на официальном сайте Дальнереченского городского округа:</a:t>
              </a: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	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en-US" sz="3200" b="1" u="sng" spc="-15" dirty="0" smtClean="0">
                  <a:solidFill>
                    <a:srgbClr val="005782"/>
                  </a:solidFill>
                  <a:latin typeface="+mj-lt"/>
                  <a:cs typeface="Calibri Light"/>
                  <a:hlinkClick r:id="rId2"/>
                </a:rPr>
                <a:t>http://dalnerokrug.ru</a:t>
              </a:r>
              <a:endParaRPr lang="ru-RU" sz="3200" b="1" u="sng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ru-RU" sz="3200" b="1" u="sng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endParaRPr lang="ru-RU" sz="2000" b="1" u="sng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</a:p>
            <a:p>
              <a:pPr algn="just">
                <a:lnSpc>
                  <a:spcPct val="100000"/>
                </a:lnSpc>
                <a:spcBef>
                  <a:spcPts val="100"/>
                </a:spcBef>
                <a:buFont typeface="Wingdings" pitchFamily="2" charset="2"/>
                <a:buChar char="ü"/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lnSpc>
                  <a:spcPct val="100000"/>
                </a:lnSpc>
                <a:spcBef>
                  <a:spcPts val="100"/>
                </a:spcBef>
                <a:buFont typeface="Wingdings" pitchFamily="2" charset="2"/>
                <a:buChar char="ü"/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     Отдел муниципального имущества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:</a:t>
              </a: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r>
                <a:rPr lang="ru-RU" sz="2800" b="1" spc="-15" dirty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      </a:t>
              </a:r>
              <a:r>
                <a:rPr lang="ru-RU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 </a:t>
              </a:r>
              <a:r>
                <a:rPr lang="en-US" sz="28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      </a:t>
              </a:r>
              <a:r>
                <a:rPr lang="en-US" sz="2800" b="1" u="sng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imush@dalnerokrug.ru</a:t>
              </a:r>
              <a:endParaRPr lang="ru-RU" sz="2800" b="1" u="sng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  <a:p>
              <a:pPr algn="just">
                <a:lnSpc>
                  <a:spcPct val="100000"/>
                </a:lnSpc>
                <a:spcBef>
                  <a:spcPts val="100"/>
                </a:spcBef>
              </a:pPr>
              <a:endParaRPr lang="ru-RU" sz="2800" b="1" spc="-15" dirty="0" smtClean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8" name="object 2"/>
            <p:cNvSpPr txBox="1"/>
            <p:nvPr/>
          </p:nvSpPr>
          <p:spPr>
            <a:xfrm>
              <a:off x="762000" y="1066800"/>
              <a:ext cx="10972800" cy="99770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Информационные ресурсы по имущественной поддержке субъектов МСП, самозанятых граждан 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3889" t="71111" r="10000" b="16444"/>
            <a:stretch>
              <a:fillRect/>
            </a:stretch>
          </p:blipFill>
          <p:spPr bwMode="auto">
            <a:xfrm>
              <a:off x="7924800" y="4648200"/>
              <a:ext cx="4103914" cy="1981200"/>
            </a:xfrm>
            <a:prstGeom prst="rect">
              <a:avLst/>
            </a:prstGeom>
            <a:noFill/>
            <a:ln w="28575">
              <a:solidFill>
                <a:srgbClr val="005782"/>
              </a:solidFill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3956" t="28091" r="66934" b="66126"/>
            <a:stretch>
              <a:fillRect/>
            </a:stretch>
          </p:blipFill>
          <p:spPr bwMode="auto">
            <a:xfrm>
              <a:off x="914400" y="4114800"/>
              <a:ext cx="1792257" cy="7110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9444" t="69494" r="75556" b="25334"/>
            <a:stretch>
              <a:fillRect/>
            </a:stretch>
          </p:blipFill>
          <p:spPr bwMode="auto">
            <a:xfrm>
              <a:off x="2743200" y="4191000"/>
              <a:ext cx="2362200" cy="585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9444" t="45860" r="75493" b="47787"/>
            <a:stretch>
              <a:fillRect/>
            </a:stretch>
          </p:blipFill>
          <p:spPr bwMode="auto">
            <a:xfrm>
              <a:off x="5105400" y="4114800"/>
              <a:ext cx="2601236" cy="6858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</p:spPr>
        </p:pic>
        <p:pic>
          <p:nvPicPr>
            <p:cNvPr id="30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2743200"/>
              <a:ext cx="460247" cy="425196"/>
            </a:xfrm>
            <a:prstGeom prst="rect">
              <a:avLst/>
            </a:prstGeom>
          </p:spPr>
        </p:pic>
        <p:pic>
          <p:nvPicPr>
            <p:cNvPr id="31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4267200"/>
              <a:ext cx="460247" cy="425196"/>
            </a:xfrm>
            <a:prstGeom prst="rect">
              <a:avLst/>
            </a:prstGeom>
          </p:spPr>
        </p:pic>
        <p:pic>
          <p:nvPicPr>
            <p:cNvPr id="32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5867400"/>
              <a:ext cx="460247" cy="42519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761" y="304800"/>
            <a:ext cx="12192000" cy="6180036"/>
            <a:chOff x="761" y="304800"/>
            <a:chExt cx="12192000" cy="6180036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2"/>
            <p:cNvSpPr txBox="1"/>
            <p:nvPr/>
          </p:nvSpPr>
          <p:spPr>
            <a:xfrm>
              <a:off x="7924800" y="1981200"/>
              <a:ext cx="3657600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Приморский край, г.Дальнереченск, ул.Уссурийская, д.50, 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нежилое помещение</a:t>
              </a:r>
              <a:endParaRPr lang="ru-RU" b="1" spc="-15" dirty="0" smtClean="0">
                <a:solidFill>
                  <a:srgbClr val="005782"/>
                </a:solidFill>
                <a:cs typeface="Calibri Light"/>
              </a:endParaRPr>
            </a:p>
          </p:txBody>
        </p:sp>
        <p:sp>
          <p:nvSpPr>
            <p:cNvPr id="8" name="object 2"/>
            <p:cNvSpPr txBox="1"/>
            <p:nvPr/>
          </p:nvSpPr>
          <p:spPr>
            <a:xfrm>
              <a:off x="762000" y="990600"/>
              <a:ext cx="109728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Предложения для субъектов МСП и самозанятых 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1026" name="Picture 2" descr="C:\Users\Администратор\Desktop\IMG-20210611-WA0002.jpg"/>
            <p:cNvPicPr>
              <a:picLocks noChangeAspect="1" noChangeArrowheads="1"/>
            </p:cNvPicPr>
            <p:nvPr/>
          </p:nvPicPr>
          <p:blipFill>
            <a:blip r:embed="rId2" cstate="print"/>
            <a:srcRect l="18856" r="12081"/>
            <a:stretch>
              <a:fillRect/>
            </a:stretch>
          </p:blipFill>
          <p:spPr bwMode="auto">
            <a:xfrm>
              <a:off x="533400" y="1981200"/>
              <a:ext cx="6400800" cy="4503636"/>
            </a:xfrm>
            <a:prstGeom prst="rect">
              <a:avLst/>
            </a:prstGeom>
            <a:noFill/>
            <a:ln w="28575">
              <a:solidFill>
                <a:srgbClr val="005782"/>
              </a:solidFill>
            </a:ln>
          </p:spPr>
        </p:pic>
        <p:pic>
          <p:nvPicPr>
            <p:cNvPr id="10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2057400"/>
              <a:ext cx="507491" cy="387096"/>
            </a:xfrm>
            <a:prstGeom prst="rect">
              <a:avLst/>
            </a:prstGeom>
          </p:spPr>
        </p:pic>
        <p:pic>
          <p:nvPicPr>
            <p:cNvPr id="11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3048000"/>
              <a:ext cx="437388" cy="449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5029200"/>
              <a:ext cx="681227" cy="291084"/>
            </a:xfrm>
            <a:prstGeom prst="rect">
              <a:avLst/>
            </a:prstGeom>
          </p:spPr>
        </p:pic>
        <p:sp>
          <p:nvSpPr>
            <p:cNvPr id="13" name="object 2"/>
            <p:cNvSpPr txBox="1"/>
            <p:nvPr/>
          </p:nvSpPr>
          <p:spPr>
            <a:xfrm>
              <a:off x="7924800" y="2971800"/>
              <a:ext cx="4267200" cy="18030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18 кв. м.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Этаж: 3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Вход: общий</a:t>
              </a:r>
            </a:p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Назначение: административное</a:t>
              </a:r>
              <a:endParaRPr lang="ru-RU" sz="800" b="1" spc="-15" dirty="0" smtClean="0">
                <a:solidFill>
                  <a:srgbClr val="005782"/>
                </a:solidFill>
                <a:cs typeface="Calibri Light"/>
              </a:endParaRP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Здание: 5-этажное, кирпичное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Год постройки:  1976</a:t>
              </a:r>
            </a:p>
          </p:txBody>
        </p:sp>
        <p:sp>
          <p:nvSpPr>
            <p:cNvPr id="16" name="object 20"/>
            <p:cNvSpPr txBox="1"/>
            <p:nvPr/>
          </p:nvSpPr>
          <p:spPr>
            <a:xfrm>
              <a:off x="7924800" y="4876800"/>
              <a:ext cx="3810000" cy="1313180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Ставка: 500 руб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. в месяц</a:t>
              </a:r>
            </a:p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Льготная ставка для субъектов МСП</a:t>
              </a:r>
            </a:p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и </a:t>
              </a:r>
              <a:r>
                <a:rPr lang="ru-RU" b="1" spc="-15" dirty="0" err="1" smtClean="0">
                  <a:solidFill>
                    <a:srgbClr val="005782"/>
                  </a:solidFill>
                  <a:cs typeface="Calibri Light"/>
                </a:rPr>
                <a:t>самозанятых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: 400 руб. в месяц</a:t>
              </a:r>
              <a:endParaRPr lang="ru-RU" b="1" spc="-15" dirty="0" smtClean="0">
                <a:solidFill>
                  <a:srgbClr val="005782"/>
                </a:solidFill>
                <a:cs typeface="Calibri Light"/>
              </a:endParaRPr>
            </a:p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Ежемесячный платеж: 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7 200 руб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.</a:t>
              </a:r>
            </a:p>
          </p:txBody>
        </p:sp>
        <p:pic>
          <p:nvPicPr>
            <p:cNvPr id="18" name="object 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3400" y="990600"/>
              <a:ext cx="685800" cy="6096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761" y="304800"/>
            <a:ext cx="12192000" cy="6096000"/>
            <a:chOff x="761" y="304800"/>
            <a:chExt cx="12192000" cy="6096000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"/>
            <p:cNvSpPr txBox="1"/>
            <p:nvPr/>
          </p:nvSpPr>
          <p:spPr>
            <a:xfrm>
              <a:off x="762000" y="990600"/>
              <a:ext cx="10972800" cy="50526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Предложения для субъектов МСП и самозанятых </a:t>
              </a:r>
              <a:endParaRPr sz="3200" b="1" dirty="0">
                <a:solidFill>
                  <a:srgbClr val="0E3954"/>
                </a:solidFill>
                <a:latin typeface="+mj-lt"/>
                <a:cs typeface="Calibri Light"/>
              </a:endParaRPr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990600"/>
              <a:ext cx="685800" cy="609600"/>
            </a:xfrm>
            <a:prstGeom prst="rect">
              <a:avLst/>
            </a:prstGeom>
          </p:spPr>
        </p:pic>
        <p:pic>
          <p:nvPicPr>
            <p:cNvPr id="10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86600" y="2057400"/>
              <a:ext cx="507491" cy="387096"/>
            </a:xfrm>
            <a:prstGeom prst="rect">
              <a:avLst/>
            </a:prstGeom>
          </p:spPr>
        </p:pic>
        <p:pic>
          <p:nvPicPr>
            <p:cNvPr id="11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3048000"/>
              <a:ext cx="437388" cy="449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5029200"/>
              <a:ext cx="681227" cy="291084"/>
            </a:xfrm>
            <a:prstGeom prst="rect">
              <a:avLst/>
            </a:prstGeom>
          </p:spPr>
        </p:pic>
        <p:sp>
          <p:nvSpPr>
            <p:cNvPr id="16" name="object 20"/>
            <p:cNvSpPr txBox="1"/>
            <p:nvPr/>
          </p:nvSpPr>
          <p:spPr>
            <a:xfrm>
              <a:off x="7924800" y="4876800"/>
              <a:ext cx="3810000" cy="12618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Ставка: 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404 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руб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. в месяц</a:t>
              </a:r>
            </a:p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Льготная ставка для субъектов МСП и </a:t>
              </a:r>
              <a:r>
                <a:rPr lang="ru-RU" b="1" spc="-15" dirty="0" err="1" smtClean="0">
                  <a:solidFill>
                    <a:srgbClr val="005782"/>
                  </a:solidFill>
                  <a:cs typeface="Calibri Light"/>
                </a:rPr>
                <a:t>самозанятых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: 161,60 руб. в месяц</a:t>
              </a:r>
              <a:endParaRPr lang="ru-RU" b="1" spc="-15" dirty="0" smtClean="0">
                <a:solidFill>
                  <a:srgbClr val="005782"/>
                </a:solidFill>
                <a:cs typeface="Calibri Light"/>
              </a:endParaRPr>
            </a:p>
            <a:p>
              <a:pPr algn="just">
                <a:spcBef>
                  <a:spcPts val="400"/>
                </a:spcBef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Ежемесячный платеж: 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6 900,32 руб</a:t>
              </a: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.</a:t>
              </a:r>
            </a:p>
          </p:txBody>
        </p:sp>
        <p:sp>
          <p:nvSpPr>
            <p:cNvPr id="15" name="object 2"/>
            <p:cNvSpPr txBox="1"/>
            <p:nvPr/>
          </p:nvSpPr>
          <p:spPr>
            <a:xfrm>
              <a:off x="7924800" y="1981200"/>
              <a:ext cx="3657600" cy="8438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Приморский край, г.Дальнереченск, с.Лазо, ул.Советская, д.54, 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нежилое помещение №4</a:t>
              </a:r>
              <a:endParaRPr lang="ru-RU" b="1" spc="-15" dirty="0" smtClean="0">
                <a:solidFill>
                  <a:srgbClr val="005782"/>
                </a:solidFill>
                <a:cs typeface="Calibri Light"/>
              </a:endParaRPr>
            </a:p>
          </p:txBody>
        </p:sp>
        <p:sp>
          <p:nvSpPr>
            <p:cNvPr id="18" name="object 2"/>
            <p:cNvSpPr txBox="1"/>
            <p:nvPr/>
          </p:nvSpPr>
          <p:spPr>
            <a:xfrm>
              <a:off x="7924800" y="2971800"/>
              <a:ext cx="3429000" cy="180305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42,7 кв. м.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Этаж: 1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Вход: отдельный</a:t>
              </a:r>
            </a:p>
            <a:p>
              <a:pPr algn="just">
                <a:lnSpc>
                  <a:spcPct val="100000"/>
                </a:lnSpc>
                <a:spcAft>
                  <a:spcPts val="600"/>
                </a:spcAft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Назначение: свободное</a:t>
              </a:r>
              <a:endParaRPr lang="ru-RU" sz="800" b="1" spc="-15" dirty="0" smtClean="0">
                <a:solidFill>
                  <a:srgbClr val="005782"/>
                </a:solidFill>
                <a:cs typeface="Calibri Light"/>
              </a:endParaRP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Здание: 5-этажное, кирпичное</a:t>
              </a:r>
            </a:p>
            <a:p>
              <a:pPr algn="just">
                <a:lnSpc>
                  <a:spcPct val="100000"/>
                </a:lnSpc>
              </a:pPr>
              <a:r>
                <a:rPr lang="ru-RU" b="1" spc="-15" dirty="0" smtClean="0">
                  <a:solidFill>
                    <a:srgbClr val="005782"/>
                  </a:solidFill>
                  <a:cs typeface="Calibri Light"/>
                </a:rPr>
                <a:t>Год постройки:  1982</a:t>
              </a:r>
            </a:p>
          </p:txBody>
        </p:sp>
        <p:pic>
          <p:nvPicPr>
            <p:cNvPr id="4" name="Picture 2" descr="C:\Users\Администратор\Desktop\IMG-20210623-WA0015.jpg"/>
            <p:cNvPicPr>
              <a:picLocks noChangeAspect="1" noChangeArrowheads="1"/>
            </p:cNvPicPr>
            <p:nvPr/>
          </p:nvPicPr>
          <p:blipFill>
            <a:blip r:embed="rId6" cstate="print"/>
            <a:srcRect l="5102" t="19873" r="15817" b="9330"/>
            <a:stretch>
              <a:fillRect/>
            </a:stretch>
          </p:blipFill>
          <p:spPr bwMode="auto">
            <a:xfrm>
              <a:off x="1600200" y="1752600"/>
              <a:ext cx="5334000" cy="3581400"/>
            </a:xfrm>
            <a:prstGeom prst="rect">
              <a:avLst/>
            </a:prstGeom>
            <a:noFill/>
            <a:ln w="28575">
              <a:solidFill>
                <a:srgbClr val="0E3954"/>
              </a:solidFill>
            </a:ln>
          </p:spPr>
        </p:pic>
        <p:pic>
          <p:nvPicPr>
            <p:cNvPr id="1027" name="Picture 3" descr="C:\Users\Администратор\Desktop\IMG-20210623-WA0006.jpg"/>
            <p:cNvPicPr>
              <a:picLocks noChangeAspect="1" noChangeArrowheads="1"/>
            </p:cNvPicPr>
            <p:nvPr/>
          </p:nvPicPr>
          <p:blipFill>
            <a:blip r:embed="rId7" cstate="print"/>
            <a:srcRect l="2957" t="16014" r="21656" b="7120"/>
            <a:stretch>
              <a:fillRect/>
            </a:stretch>
          </p:blipFill>
          <p:spPr bwMode="auto">
            <a:xfrm>
              <a:off x="533400" y="3429000"/>
              <a:ext cx="3886200" cy="2971800"/>
            </a:xfrm>
            <a:prstGeom prst="rect">
              <a:avLst/>
            </a:prstGeom>
            <a:noFill/>
            <a:ln w="28575">
              <a:solidFill>
                <a:srgbClr val="0E3954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752" y="304800"/>
            <a:ext cx="12192009" cy="6430108"/>
            <a:chOff x="752" y="304800"/>
            <a:chExt cx="12192009" cy="6430108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761" y="845064"/>
              <a:ext cx="12192000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7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"/>
            <p:cNvSpPr txBox="1"/>
            <p:nvPr/>
          </p:nvSpPr>
          <p:spPr>
            <a:xfrm>
              <a:off x="457200" y="990600"/>
              <a:ext cx="11201400" cy="810607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Информационные ресурсы для размещения информации о проведении торгов</a:t>
              </a:r>
            </a:p>
          </p:txBody>
        </p:sp>
        <p:sp>
          <p:nvSpPr>
            <p:cNvPr id="14" name="object 4"/>
            <p:cNvSpPr/>
            <p:nvPr/>
          </p:nvSpPr>
          <p:spPr>
            <a:xfrm>
              <a:off x="752" y="816108"/>
              <a:ext cx="12179829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8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057400" y="1752600"/>
              <a:ext cx="7772400" cy="4982308"/>
              <a:chOff x="2057400" y="1752600"/>
              <a:chExt cx="7772400" cy="4982308"/>
            </a:xfrm>
          </p:grpSpPr>
          <p:grpSp>
            <p:nvGrpSpPr>
              <p:cNvPr id="9" name="object 7"/>
              <p:cNvGrpSpPr/>
              <p:nvPr/>
            </p:nvGrpSpPr>
            <p:grpSpPr>
              <a:xfrm>
                <a:off x="2057400" y="2743200"/>
                <a:ext cx="7772400" cy="3742054"/>
                <a:chOff x="99060" y="2386416"/>
                <a:chExt cx="5733415" cy="3818254"/>
              </a:xfrm>
            </p:grpSpPr>
            <p:pic>
              <p:nvPicPr>
                <p:cNvPr id="10" name="object 8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" y="2386416"/>
                  <a:ext cx="5733288" cy="3817787"/>
                </a:xfrm>
                <a:prstGeom prst="rect">
                  <a:avLst/>
                </a:prstGeom>
              </p:spPr>
            </p:pic>
            <p:sp>
              <p:nvSpPr>
                <p:cNvPr id="11" name="object 9"/>
                <p:cNvSpPr/>
                <p:nvPr/>
              </p:nvSpPr>
              <p:spPr>
                <a:xfrm>
                  <a:off x="3469386" y="3915917"/>
                  <a:ext cx="1350645" cy="449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645" h="449579">
                      <a:moveTo>
                        <a:pt x="0" y="449579"/>
                      </a:moveTo>
                      <a:lnTo>
                        <a:pt x="1350264" y="449579"/>
                      </a:lnTo>
                      <a:lnTo>
                        <a:pt x="1350264" y="0"/>
                      </a:lnTo>
                      <a:lnTo>
                        <a:pt x="0" y="0"/>
                      </a:lnTo>
                      <a:lnTo>
                        <a:pt x="0" y="449579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2" name="object 10"/>
              <p:cNvSpPr txBox="1"/>
              <p:nvPr/>
            </p:nvSpPr>
            <p:spPr>
              <a:xfrm>
                <a:off x="5398477" y="6445085"/>
                <a:ext cx="1283971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800" b="1" spc="-70" dirty="0">
                    <a:latin typeface="Tahoma"/>
                    <a:cs typeface="Tahoma"/>
                  </a:rPr>
                  <a:t>torgi.gov.ru</a:t>
                </a:r>
                <a:endParaRPr sz="1800" dirty="0">
                  <a:latin typeface="Tahoma"/>
                  <a:cs typeface="Tahoma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2057400" y="1752600"/>
                <a:ext cx="7772400" cy="1302258"/>
                <a:chOff x="175151" y="958602"/>
                <a:chExt cx="5638800" cy="1302258"/>
              </a:xfrm>
            </p:grpSpPr>
            <p:pic>
              <p:nvPicPr>
                <p:cNvPr id="15" name="object 5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75151" y="958602"/>
                  <a:ext cx="5638800" cy="1301496"/>
                </a:xfrm>
                <a:prstGeom prst="rect">
                  <a:avLst/>
                </a:prstGeom>
              </p:spPr>
            </p:pic>
            <p:sp>
              <p:nvSpPr>
                <p:cNvPr id="16" name="object 6"/>
                <p:cNvSpPr/>
                <p:nvPr/>
              </p:nvSpPr>
              <p:spPr>
                <a:xfrm>
                  <a:off x="1512572" y="1803660"/>
                  <a:ext cx="2192369" cy="45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560" h="457200">
                      <a:moveTo>
                        <a:pt x="0" y="457200"/>
                      </a:moveTo>
                      <a:lnTo>
                        <a:pt x="2194560" y="457200"/>
                      </a:lnTo>
                      <a:lnTo>
                        <a:pt x="2194560" y="0"/>
                      </a:lnTo>
                      <a:lnTo>
                        <a:pt x="0" y="0"/>
                      </a:lnTo>
                      <a:lnTo>
                        <a:pt x="0" y="457200"/>
                      </a:lnTo>
                      <a:close/>
                    </a:path>
                  </a:pathLst>
                </a:custGeom>
                <a:ln w="19812">
                  <a:solidFill>
                    <a:srgbClr val="FF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752" y="304800"/>
            <a:ext cx="12179829" cy="5029805"/>
            <a:chOff x="752" y="304800"/>
            <a:chExt cx="12179829" cy="5029805"/>
          </a:xfrm>
        </p:grpSpPr>
        <p:sp>
          <p:nvSpPr>
            <p:cNvPr id="2" name="object 2"/>
            <p:cNvSpPr txBox="1"/>
            <p:nvPr/>
          </p:nvSpPr>
          <p:spPr>
            <a:xfrm>
              <a:off x="762000" y="304800"/>
              <a:ext cx="10667999" cy="3206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15" dirty="0" smtClean="0">
                  <a:solidFill>
                    <a:srgbClr val="005782"/>
                  </a:solidFill>
                  <a:latin typeface="+mj-lt"/>
                  <a:cs typeface="Calibri Light"/>
                </a:rPr>
                <a:t>Администрация Дальнереченского городского округа Приморского края</a:t>
              </a:r>
              <a:endParaRPr sz="2000" b="1" dirty="0">
                <a:solidFill>
                  <a:srgbClr val="005782"/>
                </a:solidFill>
                <a:latin typeface="+mj-lt"/>
                <a:cs typeface="Calibri Light"/>
              </a:endParaRPr>
            </a:p>
          </p:txBody>
        </p:sp>
        <p:sp>
          <p:nvSpPr>
            <p:cNvPr id="7" name="object 2"/>
            <p:cNvSpPr txBox="1"/>
            <p:nvPr/>
          </p:nvSpPr>
          <p:spPr>
            <a:xfrm>
              <a:off x="533400" y="1219200"/>
              <a:ext cx="11201400" cy="41665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3200" b="1" spc="-15" dirty="0" smtClean="0">
                  <a:solidFill>
                    <a:srgbClr val="0E3954"/>
                  </a:solidFill>
                  <a:latin typeface="+mj-lt"/>
                  <a:cs typeface="Calibri Light"/>
                </a:rPr>
                <a:t>Алгоритм участия в электронных торгах</a:t>
              </a:r>
            </a:p>
          </p:txBody>
        </p:sp>
        <p:sp>
          <p:nvSpPr>
            <p:cNvPr id="14" name="object 4"/>
            <p:cNvSpPr/>
            <p:nvPr/>
          </p:nvSpPr>
          <p:spPr>
            <a:xfrm>
              <a:off x="752" y="816108"/>
              <a:ext cx="12179829" cy="19685"/>
            </a:xfrm>
            <a:custGeom>
              <a:avLst/>
              <a:gdLst/>
              <a:ahLst/>
              <a:cxnLst/>
              <a:rect l="l" t="t" r="r" b="b"/>
              <a:pathLst>
                <a:path w="12192000" h="19684">
                  <a:moveTo>
                    <a:pt x="0" y="19558"/>
                  </a:moveTo>
                  <a:lnTo>
                    <a:pt x="12192000" y="0"/>
                  </a:lnTo>
                </a:path>
              </a:pathLst>
            </a:custGeom>
            <a:ln w="22860">
              <a:solidFill>
                <a:srgbClr val="1550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609600" y="2286000"/>
              <a:ext cx="11182985" cy="3048605"/>
              <a:chOff x="601984" y="1961388"/>
              <a:chExt cx="11182985" cy="3048605"/>
            </a:xfrm>
          </p:grpSpPr>
          <p:grpSp>
            <p:nvGrpSpPr>
              <p:cNvPr id="17" name="object 4"/>
              <p:cNvGrpSpPr/>
              <p:nvPr/>
            </p:nvGrpSpPr>
            <p:grpSpPr>
              <a:xfrm>
                <a:off x="601984" y="1961388"/>
                <a:ext cx="11182985" cy="2537460"/>
                <a:chOff x="601980" y="1961388"/>
                <a:chExt cx="11182985" cy="2537460"/>
              </a:xfrm>
            </p:grpSpPr>
            <p:pic>
              <p:nvPicPr>
                <p:cNvPr id="28" name="object 5"/>
                <p:cNvPicPr/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01980" y="1961388"/>
                  <a:ext cx="6800088" cy="2537460"/>
                </a:xfrm>
                <a:prstGeom prst="rect">
                  <a:avLst/>
                </a:prstGeom>
              </p:spPr>
            </p:pic>
            <p:pic>
              <p:nvPicPr>
                <p:cNvPr id="29" name="object 6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02068" y="1999488"/>
                  <a:ext cx="4382530" cy="2461260"/>
                </a:xfrm>
                <a:prstGeom prst="rect">
                  <a:avLst/>
                </a:prstGeom>
              </p:spPr>
            </p:pic>
          </p:grpSp>
          <p:sp>
            <p:nvSpPr>
              <p:cNvPr id="18" name="object 7"/>
              <p:cNvSpPr txBox="1"/>
              <p:nvPr/>
            </p:nvSpPr>
            <p:spPr>
              <a:xfrm>
                <a:off x="1574672" y="4566923"/>
                <a:ext cx="38544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800" b="1" u="heavy" spc="-10" dirty="0">
                    <a:solidFill>
                      <a:srgbClr val="0E3954"/>
                    </a:solidFill>
                    <a:uFill>
                      <a:solidFill>
                        <a:srgbClr val="000000"/>
                      </a:solidFill>
                    </a:uFill>
                    <a:latin typeface="Calibri Light"/>
                    <a:cs typeface="Calibri Light"/>
                  </a:rPr>
                  <a:t>01</a:t>
                </a:r>
                <a:endParaRPr sz="2800" b="1" dirty="0">
                  <a:solidFill>
                    <a:srgbClr val="0E3954"/>
                  </a:solidFill>
                  <a:latin typeface="Calibri Light"/>
                  <a:cs typeface="Calibri Light"/>
                </a:endParaRPr>
              </a:p>
            </p:txBody>
          </p:sp>
          <p:sp>
            <p:nvSpPr>
              <p:cNvPr id="19" name="object 8"/>
              <p:cNvSpPr txBox="1"/>
              <p:nvPr/>
            </p:nvSpPr>
            <p:spPr>
              <a:xfrm>
                <a:off x="1120241" y="2454660"/>
                <a:ext cx="1351280" cy="84318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Получение  электронной  подписи</a:t>
                </a:r>
              </a:p>
            </p:txBody>
          </p:sp>
          <p:sp>
            <p:nvSpPr>
              <p:cNvPr id="20" name="object 9"/>
              <p:cNvSpPr txBox="1"/>
              <p:nvPr/>
            </p:nvSpPr>
            <p:spPr>
              <a:xfrm>
                <a:off x="3804284" y="4548381"/>
                <a:ext cx="38544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:r>
                  <a:rPr sz="2800" b="1" u="heavy" spc="-10" dirty="0">
                    <a:solidFill>
                      <a:srgbClr val="0E3954"/>
                    </a:solidFill>
                    <a:uFill>
                      <a:solidFill>
                        <a:srgbClr val="000000"/>
                      </a:solidFill>
                    </a:uFill>
                    <a:latin typeface="Calibri Light"/>
                    <a:cs typeface="Calibri Light"/>
                  </a:rPr>
                  <a:t>02</a:t>
                </a:r>
              </a:p>
            </p:txBody>
          </p:sp>
          <p:sp>
            <p:nvSpPr>
              <p:cNvPr id="21" name="object 10"/>
              <p:cNvSpPr txBox="1"/>
              <p:nvPr/>
            </p:nvSpPr>
            <p:spPr>
              <a:xfrm>
                <a:off x="3268725" y="2451607"/>
                <a:ext cx="1461771" cy="1133002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indent="-1270" algn="ctr"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Аккредитация  на</a:t>
                </a:r>
              </a:p>
              <a:p>
                <a:pPr marL="12700" marR="5080" indent="-1270" algn="ctr"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электронной  площадке</a:t>
                </a:r>
                <a:endParaRPr lang="ru-RU" b="1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22" name="object 11"/>
              <p:cNvSpPr txBox="1"/>
              <p:nvPr/>
            </p:nvSpPr>
            <p:spPr>
              <a:xfrm>
                <a:off x="6034280" y="4548381"/>
                <a:ext cx="38544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800" b="1" u="heavy" spc="-10" dirty="0">
                    <a:solidFill>
                      <a:srgbClr val="0E3954"/>
                    </a:solidFill>
                    <a:uFill>
                      <a:solidFill>
                        <a:srgbClr val="000000"/>
                      </a:solidFill>
                    </a:uFill>
                    <a:latin typeface="Calibri Light"/>
                    <a:cs typeface="Calibri Light"/>
                  </a:rPr>
                  <a:t>03</a:t>
                </a:r>
              </a:p>
            </p:txBody>
          </p:sp>
          <p:sp>
            <p:nvSpPr>
              <p:cNvPr id="23" name="object 12"/>
              <p:cNvSpPr txBox="1"/>
              <p:nvPr/>
            </p:nvSpPr>
            <p:spPr>
              <a:xfrm>
                <a:off x="5529838" y="2298651"/>
                <a:ext cx="1536065" cy="1422825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Перечисление</a:t>
                </a:r>
              </a:p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задатка на  свой счет на  электронной</a:t>
                </a:r>
              </a:p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площадке</a:t>
                </a:r>
                <a:endParaRPr lang="ru-RU" b="1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24" name="object 13"/>
              <p:cNvSpPr txBox="1"/>
              <p:nvPr/>
            </p:nvSpPr>
            <p:spPr>
              <a:xfrm>
                <a:off x="8331836" y="4548381"/>
                <a:ext cx="38544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spcBef>
                    <a:spcPts val="95"/>
                  </a:spcBef>
                </a:pPr>
                <a:r>
                  <a:rPr sz="2800" b="1" u="heavy" spc="-10" dirty="0">
                    <a:solidFill>
                      <a:srgbClr val="0E3954"/>
                    </a:solidFill>
                    <a:uFill>
                      <a:solidFill>
                        <a:srgbClr val="000000"/>
                      </a:solidFill>
                    </a:uFill>
                    <a:latin typeface="Calibri Light"/>
                    <a:cs typeface="Calibri Light"/>
                  </a:rPr>
                  <a:t>04</a:t>
                </a:r>
              </a:p>
            </p:txBody>
          </p:sp>
          <p:sp>
            <p:nvSpPr>
              <p:cNvPr id="25" name="object 14"/>
              <p:cNvSpPr txBox="1"/>
              <p:nvPr/>
            </p:nvSpPr>
            <p:spPr>
              <a:xfrm>
                <a:off x="8029447" y="2438782"/>
                <a:ext cx="977900" cy="84318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indent="-1270" algn="ctr"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Подача  заявки на  участие</a:t>
                </a:r>
                <a:endParaRPr lang="ru-RU" b="1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  <p:sp>
            <p:nvSpPr>
              <p:cNvPr id="26" name="object 15"/>
              <p:cNvSpPr txBox="1"/>
              <p:nvPr/>
            </p:nvSpPr>
            <p:spPr>
              <a:xfrm>
                <a:off x="10498964" y="4566923"/>
                <a:ext cx="385445" cy="443070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2800" b="1" u="heavy" spc="-10" dirty="0">
                    <a:solidFill>
                      <a:srgbClr val="0E3954"/>
                    </a:solidFill>
                    <a:uFill>
                      <a:solidFill>
                        <a:srgbClr val="000000"/>
                      </a:solidFill>
                    </a:uFill>
                    <a:latin typeface="Calibri Light"/>
                    <a:cs typeface="Calibri Light"/>
                  </a:rPr>
                  <a:t>05</a:t>
                </a:r>
              </a:p>
            </p:txBody>
          </p:sp>
          <p:sp>
            <p:nvSpPr>
              <p:cNvPr id="27" name="object 16"/>
              <p:cNvSpPr txBox="1"/>
              <p:nvPr/>
            </p:nvSpPr>
            <p:spPr>
              <a:xfrm>
                <a:off x="9973820" y="2457706"/>
                <a:ext cx="1442085" cy="86882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Подача</a:t>
                </a:r>
              </a:p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ценовых</a:t>
                </a:r>
              </a:p>
              <a:p>
                <a:pPr marL="12700" marR="5080" indent="-1270" algn="ctr">
                  <a:lnSpc>
                    <a:spcPct val="100000"/>
                  </a:lnSpc>
                  <a:spcBef>
                    <a:spcPts val="95"/>
                  </a:spcBef>
                </a:pPr>
                <a:r>
                  <a:rPr lang="ru-RU" b="1" spc="-15" dirty="0" smtClean="0">
                    <a:solidFill>
                      <a:srgbClr val="005782"/>
                    </a:solidFill>
                    <a:latin typeface="+mj-lt"/>
                    <a:cs typeface="Calibri Light"/>
                  </a:rPr>
                  <a:t>предложений</a:t>
                </a:r>
                <a:endParaRPr lang="ru-RU" b="1" spc="-15" dirty="0">
                  <a:solidFill>
                    <a:srgbClr val="005782"/>
                  </a:solidFill>
                  <a:latin typeface="+mj-lt"/>
                  <a:cs typeface="Calibri Ligh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916</Words>
  <Application>Microsoft Office PowerPoint</Application>
  <PresentationFormat>Произвольный</PresentationFormat>
  <Paragraphs>159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Срок действия аккредитации на электронных торговых  площадках – 3 года</vt:lpstr>
      <vt:lpstr>Слайд 12</vt:lpstr>
      <vt:lpstr>После поступления денежных средств на счет заявитель может подать заявку на  участие в аукционе.</vt:lpstr>
      <vt:lpstr>Слайд 14</vt:lpstr>
      <vt:lpstr>Слайд 15</vt:lpstr>
      <vt:lpstr>5. Укажите примерную площадь необходимого Вам имущества (здания,  помещения, земельного участка)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объектов публичной  собственности  (Road Show)</dc:title>
  <dc:creator>Богданова Марина Валерьевна</dc:creator>
  <cp:lastModifiedBy>Газдик </cp:lastModifiedBy>
  <cp:revision>58</cp:revision>
  <dcterms:created xsi:type="dcterms:W3CDTF">2021-06-10T02:56:31Z</dcterms:created>
  <dcterms:modified xsi:type="dcterms:W3CDTF">2021-06-28T00:29:09Z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2021-06-10T00:00:00Z</vt:filetime>
  </property>
</Properties>
</file>