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79" r:id="rId3"/>
    <p:sldId id="280" r:id="rId4"/>
    <p:sldId id="259" r:id="rId5"/>
    <p:sldId id="281" r:id="rId6"/>
    <p:sldId id="264" r:id="rId7"/>
    <p:sldId id="265" r:id="rId8"/>
    <p:sldId id="282" r:id="rId9"/>
    <p:sldId id="267" r:id="rId10"/>
    <p:sldId id="269" r:id="rId11"/>
    <p:sldId id="283" r:id="rId12"/>
    <p:sldId id="284" r:id="rId13"/>
    <p:sldId id="278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F844801-286C-4283-BA2C-B3FA2167EE99}">
          <p14:sldIdLst>
            <p14:sldId id="256"/>
            <p14:sldId id="279"/>
            <p14:sldId id="280"/>
            <p14:sldId id="259"/>
            <p14:sldId id="281"/>
            <p14:sldId id="264"/>
            <p14:sldId id="265"/>
            <p14:sldId id="282"/>
            <p14:sldId id="267"/>
            <p14:sldId id="269"/>
            <p14:sldId id="283"/>
            <p14:sldId id="284"/>
          </p14:sldIdLst>
        </p14:section>
        <p14:section name="Раздел без заголовка" id="{6FE34408-EF7D-4F13-89C4-16083477AE4C}">
          <p14:sldIdLst>
            <p14:sldId id="278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ероника Лушникова" initials="" lastIdx="6" clrIdx="0"/>
  <p:cmAuthor id="1" name="Elena Anisimova" initials="" lastIdx="4" clrIdx="1"/>
  <p:cmAuthor id="2" name="ea@dabb.ru" initials="e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A0B8C27-202C-41C0-A809-E557C33F3BE0}">
  <a:tblStyle styleId="{AA0B8C27-202C-41C0-A809-E557C33F3BE0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195" autoAdjust="0"/>
  </p:normalViewPr>
  <p:slideViewPr>
    <p:cSldViewPr snapToGrid="0">
      <p:cViewPr>
        <p:scale>
          <a:sx n="127" d="100"/>
          <a:sy n="127" d="100"/>
        </p:scale>
        <p:origin x="-528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2286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4572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6858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9144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11430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13716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16002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18288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507331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49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0546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19859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283" name="Shape 2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1371600" y="2914650"/>
            <a:ext cx="6400799" cy="13144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45720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91440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137160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182880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Vertical 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ical Title and 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6629400" y="205978"/>
            <a:ext cx="2057400" cy="438864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205978"/>
            <a:ext cx="6019799" cy="438864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722312" y="3305176"/>
            <a:ext cx="7772400" cy="10215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722312" y="2180033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457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914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137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1828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90575" marR="0" lvl="1" indent="-155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34439" marR="0" lvl="2" indent="-142239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27200" marR="0" lvl="3" indent="-177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84400" marR="0" lvl="4" indent="-177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1151333"/>
            <a:ext cx="4040187" cy="4798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457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9144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1371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1828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645026" y="1151333"/>
            <a:ext cx="4041776" cy="4798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Ca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04785"/>
            <a:ext cx="3008314" cy="8715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14" cy="35182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with Ca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457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9144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1371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18288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4200"/>
            <a:ext cx="2915588" cy="3734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ttps://image.freepik.com/free-vector/businessman-trying-to-catch-flying-money_61103-4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351" y="116190"/>
            <a:ext cx="3515193" cy="298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Shape 57"/>
          <p:cNvSpPr/>
          <p:nvPr/>
        </p:nvSpPr>
        <p:spPr>
          <a:xfrm>
            <a:off x="2311125" y="234675"/>
            <a:ext cx="4521600" cy="4521600"/>
          </a:xfrm>
          <a:prstGeom prst="ellipse">
            <a:avLst/>
          </a:prstGeom>
          <a:solidFill>
            <a:srgbClr val="F3D9C7">
              <a:alpha val="408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" name="Shape 61"/>
          <p:cNvSpPr txBox="1"/>
          <p:nvPr/>
        </p:nvSpPr>
        <p:spPr>
          <a:xfrm>
            <a:off x="2311125" y="1502764"/>
            <a:ext cx="4428300" cy="22635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1000"/>
              </a:spcBef>
              <a:spcAft>
                <a:spcPts val="2000"/>
              </a:spcAft>
            </a:pPr>
            <a:r>
              <a:rPr lang="ru-RU" sz="3000" b="1" dirty="0">
                <a:solidFill>
                  <a:schemeClr val="accent3">
                    <a:lumMod val="50000"/>
                  </a:schemeClr>
                </a:solidFill>
              </a:rPr>
              <a:t>Как вернуть деньги при ошибках и сбоях в финансовых </a:t>
            </a: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</a:rPr>
              <a:t>операциях?</a:t>
            </a:r>
            <a:endParaRPr lang="ru-RU" sz="3000" b="1" dirty="0">
              <a:solidFill>
                <a:schemeClr val="accent3">
                  <a:lumMod val="50000"/>
                </a:schemeClr>
              </a:solidFill>
            </a:endParaRPr>
          </a:p>
          <a:p>
            <a:pPr lvl="0" algn="ctr" rtl="0">
              <a:spcBef>
                <a:spcPts val="1000"/>
              </a:spcBef>
              <a:spcAft>
                <a:spcPts val="2000"/>
              </a:spcAft>
              <a:buNone/>
            </a:pPr>
            <a:endParaRPr lang="en-US" sz="35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4" name="Shape 6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20849" y="4058561"/>
            <a:ext cx="2117193" cy="6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1" name="Picture 5" descr="https://static.tildacdn.com/tild3333-6635-4163-b066-343336663861/r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64" y="0"/>
            <a:ext cx="1502764" cy="1502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07" y="860944"/>
            <a:ext cx="1925668" cy="319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" name="Shape 286"/>
          <p:cNvSpPr/>
          <p:nvPr/>
        </p:nvSpPr>
        <p:spPr>
          <a:xfrm>
            <a:off x="1800025" y="2636550"/>
            <a:ext cx="873900" cy="651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8" name="Shape 288"/>
          <p:cNvSpPr txBox="1">
            <a:spLocks noGrp="1"/>
          </p:cNvSpPr>
          <p:nvPr>
            <p:ph type="ctrTitle" idx="4294967295"/>
          </p:nvPr>
        </p:nvSpPr>
        <p:spPr>
          <a:xfrm>
            <a:off x="378157" y="251231"/>
            <a:ext cx="4253803" cy="730625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>
              <a:lnSpc>
                <a:spcPct val="120000"/>
              </a:lnSpc>
              <a:buSzPct val="25000"/>
            </a:pPr>
            <a:r>
              <a:rPr lang="ru-RU" sz="3200" b="1" dirty="0"/>
              <a:t>Что делать</a:t>
            </a:r>
            <a:r>
              <a:rPr lang="ru-RU" sz="3200" b="1" dirty="0" smtClean="0"/>
              <a:t>?</a:t>
            </a:r>
            <a:endParaRPr lang="en-US" sz="3200" i="1" u="none" strike="noStrike" cap="none" dirty="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58388" y="1264100"/>
            <a:ext cx="63783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ru-RU" sz="2000" dirty="0" smtClean="0"/>
              <a:t>подождать</a:t>
            </a:r>
            <a:r>
              <a:rPr lang="ru-RU" sz="2000" dirty="0"/>
              <a:t> </a:t>
            </a:r>
            <a:endParaRPr lang="ru-RU" sz="2000" dirty="0" smtClean="0"/>
          </a:p>
          <a:p>
            <a:pPr marL="171450" indent="-171450">
              <a:buFont typeface="Arial" charset="0"/>
              <a:buChar char="•"/>
            </a:pPr>
            <a:r>
              <a:rPr lang="ru-RU" sz="2000" dirty="0" smtClean="0"/>
              <a:t>в</a:t>
            </a:r>
            <a:r>
              <a:rPr lang="ru-RU" sz="2000" dirty="0"/>
              <a:t> отделении </a:t>
            </a:r>
            <a:r>
              <a:rPr lang="ru-RU" sz="2000" dirty="0" smtClean="0"/>
              <a:t>банка - обратиться </a:t>
            </a:r>
            <a:r>
              <a:rPr lang="ru-RU" sz="2000" dirty="0"/>
              <a:t>к </a:t>
            </a:r>
            <a:r>
              <a:rPr lang="ru-RU" sz="2000" dirty="0" smtClean="0"/>
              <a:t>сотрудникам</a:t>
            </a:r>
          </a:p>
          <a:p>
            <a:pPr marL="171450" indent="-171450">
              <a:buFont typeface="Arial" charset="0"/>
              <a:buChar char="•"/>
            </a:pPr>
            <a:r>
              <a:rPr lang="ru-RU" sz="2000" dirty="0" smtClean="0"/>
              <a:t>не</a:t>
            </a:r>
            <a:r>
              <a:rPr lang="ru-RU" sz="2000" dirty="0"/>
              <a:t> в офисе банка или отделение уже </a:t>
            </a:r>
            <a:r>
              <a:rPr lang="ru-RU" sz="2000" dirty="0" smtClean="0"/>
              <a:t>закрыто - позвонить </a:t>
            </a:r>
            <a:r>
              <a:rPr lang="ru-RU" sz="2000" dirty="0"/>
              <a:t>на горячую линию банка </a:t>
            </a:r>
            <a:endParaRPr lang="ru-RU" sz="2000" dirty="0" smtClean="0"/>
          </a:p>
          <a:p>
            <a:pPr marL="171450" indent="-171450">
              <a:buFont typeface="Arial" charset="0"/>
              <a:buChar char="•"/>
            </a:pPr>
            <a:r>
              <a:rPr lang="ru-RU" sz="2000" dirty="0" smtClean="0"/>
              <a:t>снять </a:t>
            </a:r>
            <a:r>
              <a:rPr lang="ru-RU" sz="2000" dirty="0"/>
              <a:t>наличные с карточного </a:t>
            </a:r>
            <a:r>
              <a:rPr lang="ru-RU" sz="2000" dirty="0" smtClean="0"/>
              <a:t>счета</a:t>
            </a:r>
          </a:p>
          <a:p>
            <a:pPr marL="171450" indent="-171450">
              <a:buFont typeface="Arial" charset="0"/>
              <a:buChar char="•"/>
            </a:pPr>
            <a:r>
              <a:rPr lang="ru-RU" sz="2000" dirty="0" smtClean="0"/>
              <a:t>перевести </a:t>
            </a:r>
            <a:r>
              <a:rPr lang="ru-RU" sz="2000" dirty="0"/>
              <a:t>деньги через мобильный банк на любую другую карту.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0967" y="466350"/>
            <a:ext cx="84844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chemeClr val="accent3">
                    <a:lumMod val="50000"/>
                  </a:schemeClr>
                </a:solidFill>
              </a:rPr>
              <a:t>Ситуация 5.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На счет пришли деньги от незнакомого отправителя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2346" y="3793251"/>
            <a:ext cx="24134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Деньги </a:t>
            </a:r>
            <a:r>
              <a:rPr lang="ru-RU" b="1" dirty="0"/>
              <a:t>перечислил </a:t>
            </a:r>
            <a:r>
              <a:rPr lang="ru-RU" b="1" dirty="0" smtClean="0"/>
              <a:t>друг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50008" y="3793250"/>
            <a:ext cx="33927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/>
              <a:t>СМС прислали </a:t>
            </a:r>
            <a:r>
              <a:rPr lang="ru-RU" b="1" dirty="0" smtClean="0"/>
              <a:t>мошенники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50899" y="3685528"/>
            <a:ext cx="32378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Кто-то </a:t>
            </a:r>
            <a:r>
              <a:rPr lang="ru-RU" b="1" dirty="0"/>
              <a:t>отправил деньги по </a:t>
            </a:r>
            <a:r>
              <a:rPr lang="ru-RU" b="1" dirty="0" smtClean="0"/>
              <a:t>ошибке</a:t>
            </a:r>
            <a:r>
              <a:rPr lang="ru-RU" dirty="0"/>
              <a:t> </a:t>
            </a:r>
          </a:p>
        </p:txBody>
      </p:sp>
      <p:pic>
        <p:nvPicPr>
          <p:cNvPr id="8196" name="Picture 4" descr="https://profitmania.org/wp-content/uploads/2021/09/pravila-vozvrata-sredstv-chardzhbe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23" y="1759425"/>
            <a:ext cx="2413417" cy="174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avatars.mds.yandex.net/get-zen_doc/3582174/pub_5ff6b867bb14d54ffbec5020_5ff6b8babb14d54ffbecb946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899" y="1759426"/>
            <a:ext cx="2630774" cy="174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konakovograd.ru/wp-content/uploads/2020/10/910831-768x5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465" y="1759426"/>
            <a:ext cx="2711438" cy="176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126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fincult.info/upload/als-property-editorblock/148/148b4da0b28d850c6a81bc38561a2c5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94" y="251858"/>
            <a:ext cx="3028014" cy="18206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665095" y="251860"/>
            <a:ext cx="25234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/>
              <a:t>Д</a:t>
            </a:r>
            <a:r>
              <a:rPr lang="ru-RU" u="sng" dirty="0" smtClean="0"/>
              <a:t>еньги НЕ пришли </a:t>
            </a:r>
            <a:r>
              <a:rPr lang="ru-RU" u="sng" dirty="0"/>
              <a:t>на </a:t>
            </a:r>
            <a:r>
              <a:rPr lang="ru-RU" u="sng" dirty="0" smtClean="0"/>
              <a:t>счет: </a:t>
            </a:r>
            <a:endParaRPr lang="ru-RU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65095" y="119482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поддельное СМС </a:t>
            </a:r>
            <a:r>
              <a:rPr lang="ru-RU" dirty="0"/>
              <a:t>о зачислении денег — лишь начало действий </a:t>
            </a:r>
            <a:r>
              <a:rPr lang="ru-RU" dirty="0" smtClean="0"/>
              <a:t>мошенников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19465" y="1810863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е сообщайте секретные </a:t>
            </a:r>
            <a:r>
              <a:rPr lang="ru-RU" dirty="0"/>
              <a:t>данные — CVV/CVC-код с обратной стороны карты </a:t>
            </a:r>
            <a:r>
              <a:rPr lang="ru-RU" dirty="0" smtClean="0"/>
              <a:t>и/или </a:t>
            </a:r>
            <a:r>
              <a:rPr lang="ru-RU" dirty="0"/>
              <a:t>коды из СМС.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6094" y="2274441"/>
            <a:ext cx="477811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u="sng" dirty="0"/>
              <a:t>Деньги </a:t>
            </a:r>
            <a:r>
              <a:rPr lang="ru-RU" u="sng" dirty="0" smtClean="0"/>
              <a:t>зачислены </a:t>
            </a:r>
            <a:r>
              <a:rPr lang="ru-RU" u="sng" dirty="0"/>
              <a:t>на </a:t>
            </a:r>
            <a:r>
              <a:rPr lang="ru-RU" u="sng" dirty="0" smtClean="0"/>
              <a:t>счет: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запросите </a:t>
            </a:r>
            <a:r>
              <a:rPr lang="ru-RU" dirty="0"/>
              <a:t>в банке выписку со счета </a:t>
            </a:r>
            <a:r>
              <a:rPr lang="ru-RU" dirty="0" smtClean="0"/>
              <a:t>—кто </a:t>
            </a:r>
            <a:r>
              <a:rPr lang="ru-RU" dirty="0"/>
              <a:t>сделал </a:t>
            </a:r>
            <a:r>
              <a:rPr lang="ru-RU" dirty="0" smtClean="0"/>
              <a:t>перевод</a:t>
            </a:r>
          </a:p>
          <a:p>
            <a:pPr lvl="0"/>
            <a:endParaRPr lang="ru-RU" dirty="0"/>
          </a:p>
          <a:p>
            <a:pPr lvl="0"/>
            <a:r>
              <a:rPr lang="ru-RU" dirty="0" smtClean="0"/>
              <a:t>в случае ошибки – попросить </a:t>
            </a:r>
            <a:r>
              <a:rPr lang="ru-RU" dirty="0"/>
              <a:t>банк перечислить сумму </a:t>
            </a:r>
            <a:r>
              <a:rPr lang="ru-RU" dirty="0" smtClean="0"/>
              <a:t>обратно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65095" y="685043"/>
            <a:ext cx="5014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если сумма </a:t>
            </a:r>
            <a:r>
              <a:rPr lang="ru-RU" dirty="0"/>
              <a:t>на счете не </a:t>
            </a:r>
            <a:r>
              <a:rPr lang="ru-RU" dirty="0" smtClean="0"/>
              <a:t>увеличилась - вас пытаются обмануть </a:t>
            </a:r>
            <a:endParaRPr lang="ru-RU" dirty="0"/>
          </a:p>
        </p:txBody>
      </p:sp>
      <p:pic>
        <p:nvPicPr>
          <p:cNvPr id="9218" name="Picture 2" descr="https://sun9-39.userapi.com/impg/9QobM4NvUXI7sfXlGrmALta-UiaeyvVf1AXLOw/jB4OUJFZHkY.jpg?size=800x629&amp;quality=96&amp;sign=2aecf7eedbc0f32bdf643459f4a2237d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577" y="2473079"/>
            <a:ext cx="3623300" cy="240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eso.brgu.ru/pluginfile.php/468230/course/overviewfiles/%D0%9A%D0%9F%D0%9A%20%D0%9C%D0%92%D0%9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410" y="979335"/>
            <a:ext cx="1246669" cy="83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avatars.mds.yandex.net/get-zen_doc/1368767/pub_5c35bc40753ad200a98c4800_5c35bd96ea039800abdcc123/scale_12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633" y="3736299"/>
            <a:ext cx="2540832" cy="107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071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https://agrobiocluster.ru/uploads/images/content/2931_rosselhozban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116"/>
            <a:ext cx="9196466" cy="51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hape 391"/>
          <p:cNvSpPr txBox="1">
            <a:spLocks/>
          </p:cNvSpPr>
          <p:nvPr/>
        </p:nvSpPr>
        <p:spPr>
          <a:xfrm>
            <a:off x="1045665" y="2394317"/>
            <a:ext cx="6666773" cy="11025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lnSpc>
                <a:spcPct val="120000"/>
              </a:lnSpc>
              <a:buSzPct val="25000"/>
            </a:pPr>
            <a:r>
              <a:rPr lang="ru-RU" b="1" dirty="0" smtClean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Спасибо за внимание! </a:t>
            </a:r>
            <a:endParaRPr lang="en-US" i="1" dirty="0">
              <a:solidFill>
                <a:srgbClr val="0033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7" name="Shape 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1921" y="3496817"/>
            <a:ext cx="4046121" cy="12594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354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4794" y="263265"/>
            <a:ext cx="8229600" cy="3394472"/>
          </a:xfrm>
        </p:spPr>
        <p:txBody>
          <a:bodyPr/>
          <a:lstStyle/>
          <a:p>
            <a:pPr marL="203200" indent="0">
              <a:buNone/>
            </a:pPr>
            <a:r>
              <a:rPr lang="ru-RU" sz="2400" dirty="0"/>
              <a:t>Никто не застрахован от ошибочного перевода денег или от ситуации, когда банкомат неожиданно «съел» карту. </a:t>
            </a:r>
            <a:r>
              <a:rPr lang="ru-RU" sz="2400" b="1" dirty="0">
                <a:solidFill>
                  <a:srgbClr val="C00000"/>
                </a:solidFill>
              </a:rPr>
              <a:t>Как не растеряться и при этом не растерять деньги</a:t>
            </a:r>
            <a:r>
              <a:rPr lang="ru-RU" sz="2400" b="1" dirty="0" smtClean="0">
                <a:solidFill>
                  <a:srgbClr val="C00000"/>
                </a:solidFill>
              </a:rPr>
              <a:t>?</a:t>
            </a:r>
          </a:p>
          <a:p>
            <a:pPr marL="203200" indent="0">
              <a:buNone/>
            </a:pPr>
            <a:endParaRPr lang="ru-RU" sz="2400" dirty="0"/>
          </a:p>
        </p:txBody>
      </p:sp>
      <p:pic>
        <p:nvPicPr>
          <p:cNvPr id="1026" name="Picture 2" descr="https://cont.ws/uploads/pic/2020/6/%D0%A1%D0%BD%D0%B8%D0%BC%D0%BE%D0%BA5%20%284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50" y="1881265"/>
            <a:ext cx="3737842" cy="244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981" y="1881265"/>
            <a:ext cx="4069204" cy="2446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8632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https://media.istockphoto.com/photos/falling-american-currency-on-white-background-picture-id487943898?k=20&amp;m=487943898&amp;s=612x612&amp;w=0&amp;h=AYk1xzFo9tkioDvcedX4snI1VJdFM6XLHZhJfec2BjE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557" y="3551570"/>
            <a:ext cx="3414063" cy="1396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20" y="318404"/>
            <a:ext cx="8229600" cy="857250"/>
          </a:xfrm>
        </p:spPr>
        <p:txBody>
          <a:bodyPr/>
          <a:lstStyle/>
          <a:p>
            <a:r>
              <a:rPr lang="ru-RU" sz="3200" b="1" u="sng" dirty="0">
                <a:solidFill>
                  <a:schemeClr val="accent3">
                    <a:lumMod val="50000"/>
                  </a:schemeClr>
                </a:solidFill>
              </a:rPr>
              <a:t>Ситуация 1.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 Ошибка при переводе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денег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03200" indent="0" algn="ctr">
              <a:buNone/>
            </a:pPr>
            <a:r>
              <a:rPr lang="ru-RU" sz="2800" u="sng" dirty="0"/>
              <a:t>Возможны три </a:t>
            </a:r>
            <a:r>
              <a:rPr lang="ru-RU" sz="2800" u="sng" dirty="0" smtClean="0"/>
              <a:t>варианта:</a:t>
            </a:r>
          </a:p>
          <a:p>
            <a:pPr marL="203200" indent="0" algn="ctr">
              <a:buNone/>
            </a:pPr>
            <a:endParaRPr lang="ru-RU" sz="800" u="sng" dirty="0" smtClean="0"/>
          </a:p>
          <a:p>
            <a:pPr algn="ctr"/>
            <a:r>
              <a:rPr lang="ru-RU" sz="2400" i="1" dirty="0" smtClean="0"/>
              <a:t>Деньги </a:t>
            </a:r>
            <a:r>
              <a:rPr lang="ru-RU" sz="2400" i="1" dirty="0"/>
              <a:t>еще не ушли со </a:t>
            </a:r>
            <a:r>
              <a:rPr lang="ru-RU" sz="2400" i="1" dirty="0" smtClean="0"/>
              <a:t>счета</a:t>
            </a:r>
          </a:p>
          <a:p>
            <a:pPr marL="203200" indent="0" algn="ctr">
              <a:buNone/>
            </a:pPr>
            <a:endParaRPr lang="ru-RU" sz="800" i="1" dirty="0" smtClean="0"/>
          </a:p>
          <a:p>
            <a:pPr algn="ctr"/>
            <a:r>
              <a:rPr lang="ru-RU" sz="2400" i="1" dirty="0" smtClean="0"/>
              <a:t>Платеж </a:t>
            </a:r>
            <a:r>
              <a:rPr lang="ru-RU" sz="2400" i="1" dirty="0"/>
              <a:t>не </a:t>
            </a:r>
            <a:r>
              <a:rPr lang="ru-RU" sz="2400" i="1" dirty="0" smtClean="0"/>
              <a:t>прошел</a:t>
            </a:r>
          </a:p>
          <a:p>
            <a:pPr marL="203200" indent="0" algn="ctr">
              <a:buNone/>
            </a:pPr>
            <a:endParaRPr lang="ru-RU" sz="800" i="1" dirty="0" smtClean="0"/>
          </a:p>
          <a:p>
            <a:pPr algn="ctr"/>
            <a:r>
              <a:rPr lang="ru-RU" sz="2400" i="1" dirty="0" smtClean="0"/>
              <a:t>Деньги поступили на чужой счет</a:t>
            </a:r>
            <a:endParaRPr lang="ru-RU" sz="2400" i="1" dirty="0"/>
          </a:p>
        </p:txBody>
      </p:sp>
      <p:pic>
        <p:nvPicPr>
          <p:cNvPr id="2050" name="Picture 2" descr="https://avatars.mds.yandex.net/get-zen_doc/1706621/pub_60b48ad30fe5492d0e388f94_60b49481e66ec3498396677a/scale_12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02" y="1666406"/>
            <a:ext cx="2118037" cy="1698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752" y="1798146"/>
            <a:ext cx="1937561" cy="1567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23" y="3428526"/>
            <a:ext cx="1626433" cy="140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7645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410" y="1954657"/>
            <a:ext cx="2856173" cy="2084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1" name="Shape 101"/>
          <p:cNvSpPr/>
          <p:nvPr/>
        </p:nvSpPr>
        <p:spPr>
          <a:xfrm>
            <a:off x="1148824" y="3930413"/>
            <a:ext cx="2711143" cy="4101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>
              <a:buClr>
                <a:srgbClr val="000000"/>
              </a:buClr>
              <a:buSzPct val="25000"/>
            </a:pPr>
            <a:r>
              <a:rPr lang="ru-RU" sz="1800" dirty="0"/>
              <a:t>обратиться в суд</a:t>
            </a:r>
            <a:r>
              <a:rPr lang="en-US" sz="17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17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endParaRPr sz="1700" dirty="0"/>
          </a:p>
        </p:txBody>
      </p:sp>
      <p:sp>
        <p:nvSpPr>
          <p:cNvPr id="102" name="Shape 102"/>
          <p:cNvSpPr txBox="1">
            <a:spLocks noGrp="1"/>
          </p:cNvSpPr>
          <p:nvPr>
            <p:ph type="ctrTitle" idx="4294967295"/>
          </p:nvPr>
        </p:nvSpPr>
        <p:spPr>
          <a:xfrm>
            <a:off x="0" y="-14350"/>
            <a:ext cx="9144000" cy="11025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>
              <a:buSzPct val="25000"/>
            </a:pPr>
            <a:r>
              <a:rPr lang="ru-RU" sz="3200" b="1" dirty="0"/>
              <a:t>Что делать</a:t>
            </a:r>
            <a:r>
              <a:rPr lang="ru-RU" sz="3200" b="1" dirty="0" smtClean="0"/>
              <a:t>?</a:t>
            </a:r>
            <a:endParaRPr lang="en-US" sz="32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1148823" y="2486169"/>
            <a:ext cx="5311937" cy="414376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>
              <a:buClr>
                <a:schemeClr val="dk1"/>
              </a:buClr>
              <a:buSzPct val="25000"/>
            </a:pPr>
            <a:r>
              <a:rPr lang="ru-RU" sz="1800" dirty="0"/>
              <a:t>прийти в отделение банка и составить письменное заявление</a:t>
            </a:r>
            <a:endParaRPr sz="17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1148823" y="1365535"/>
            <a:ext cx="2253943" cy="3606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>
              <a:buClr>
                <a:schemeClr val="dk1"/>
              </a:buClr>
              <a:buSzPct val="25000"/>
            </a:pPr>
            <a:r>
              <a:rPr lang="ru-RU" sz="1800" dirty="0"/>
              <a:t>позвонить в банк </a:t>
            </a:r>
            <a:endParaRPr lang="en-US" sz="1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6" name="Shape 10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9409" y="2462485"/>
            <a:ext cx="462299" cy="462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2905" y="1314686"/>
            <a:ext cx="462299" cy="462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9410" y="3930413"/>
            <a:ext cx="462299" cy="462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https://sun9-47.userapi.com/impf/c849520/v849520822/185755/q-cPeMl6FVE.jpg?size=537x240&amp;quality=96&amp;proxy=1&amp;sign=2e5fd6004f83926616fc18ada03c3c3a&amp;type=sha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320" y="1132901"/>
            <a:ext cx="2654718" cy="118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https://www.svs-5.ru/wp-content/uploads/2015/02/bankovskaja-garanti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1" name="Picture 9" descr="https://avatars.mds.yandex.net/get-zen_doc/3413519/pub_5f02b6e014c34f324b4a66e4_5f02b6f2aea14a67d4cf7c84/scale_120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766" y="3326205"/>
            <a:ext cx="2139396" cy="142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8" descr="https://stihi.ru/pics/2020/10/21/55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682" y="154091"/>
            <a:ext cx="1300161" cy="153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6688" y="205978"/>
            <a:ext cx="7450111" cy="857250"/>
          </a:xfrm>
        </p:spPr>
        <p:txBody>
          <a:bodyPr/>
          <a:lstStyle/>
          <a:p>
            <a:r>
              <a:rPr lang="ru-RU" sz="2800" b="1" u="sng" dirty="0">
                <a:solidFill>
                  <a:schemeClr val="accent3">
                    <a:lumMod val="50000"/>
                  </a:schemeClr>
                </a:solidFill>
              </a:rPr>
              <a:t>Ситуация 2.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 Банкомат не выдал деньги, но списал их со 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счета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03200" indent="0">
              <a:buNone/>
            </a:pPr>
            <a:r>
              <a:rPr lang="ru-RU" sz="1600" b="1" u="sng" dirty="0"/>
              <a:t>Что произошло</a:t>
            </a:r>
            <a:r>
              <a:rPr lang="ru-RU" sz="1600" b="1" u="sng" dirty="0" smtClean="0"/>
              <a:t>?</a:t>
            </a:r>
          </a:p>
          <a:p>
            <a:pPr marL="203200" indent="0">
              <a:buNone/>
            </a:pPr>
            <a:endParaRPr lang="ru-RU" sz="1600" dirty="0"/>
          </a:p>
          <a:p>
            <a:pPr lvl="0"/>
            <a:r>
              <a:rPr lang="ru-RU" sz="1600" dirty="0"/>
              <a:t>В банкомате закончились деньги. </a:t>
            </a:r>
            <a:endParaRPr lang="ru-RU" sz="1600" dirty="0" smtClean="0"/>
          </a:p>
          <a:p>
            <a:pPr lvl="0"/>
            <a:endParaRPr lang="ru-RU" sz="1600" dirty="0"/>
          </a:p>
          <a:p>
            <a:pPr lvl="0"/>
            <a:r>
              <a:rPr lang="ru-RU" sz="1600" dirty="0"/>
              <a:t>Деньги замялись</a:t>
            </a:r>
            <a:r>
              <a:rPr lang="ru-RU" sz="1600" dirty="0" smtClean="0"/>
              <a:t>.</a:t>
            </a:r>
          </a:p>
          <a:p>
            <a:pPr marL="203200" lvl="0" indent="0">
              <a:buNone/>
            </a:pPr>
            <a:endParaRPr lang="ru-RU" sz="1600" dirty="0"/>
          </a:p>
          <a:p>
            <a:pPr lvl="0"/>
            <a:r>
              <a:rPr lang="ru-RU" sz="1600" dirty="0"/>
              <a:t>Прервалась связь с </a:t>
            </a:r>
            <a:endParaRPr lang="ru-RU" sz="1600" dirty="0" smtClean="0"/>
          </a:p>
          <a:p>
            <a:pPr marL="203200" lvl="0" indent="0">
              <a:buNone/>
            </a:pPr>
            <a:r>
              <a:rPr lang="ru-RU" sz="1600" dirty="0" smtClean="0"/>
              <a:t>процессинговым центром</a:t>
            </a:r>
            <a:r>
              <a:rPr lang="ru-RU" sz="1600" dirty="0"/>
              <a:t>. </a:t>
            </a:r>
          </a:p>
          <a:p>
            <a:pPr marL="203200" indent="0">
              <a:buNone/>
            </a:pPr>
            <a:endParaRPr lang="ru-RU" sz="1600" dirty="0"/>
          </a:p>
        </p:txBody>
      </p:sp>
      <p:pic>
        <p:nvPicPr>
          <p:cNvPr id="4098" name="Picture 2" descr="https://avatars.mds.yandex.net/get-zen_doc/112297/pub_5b5e9f46d8824e00a9c2437a_5b5e9fe4808eb400a94449a1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890" y="1375529"/>
            <a:ext cx="4594484" cy="267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522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377" y="1132079"/>
            <a:ext cx="3183415" cy="300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7" name="Shape 207"/>
          <p:cNvSpPr txBox="1">
            <a:spLocks noGrp="1"/>
          </p:cNvSpPr>
          <p:nvPr>
            <p:ph type="ctrTitle" idx="4294967295"/>
          </p:nvPr>
        </p:nvSpPr>
        <p:spPr>
          <a:xfrm>
            <a:off x="2266919" y="239406"/>
            <a:ext cx="4815933" cy="749945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r>
              <a:rPr lang="ru-RU" sz="3200" b="1" dirty="0"/>
              <a:t>Что делать?</a:t>
            </a:r>
            <a:endParaRPr lang="ru-RU" sz="3200" dirty="0"/>
          </a:p>
        </p:txBody>
      </p:sp>
      <p:sp>
        <p:nvSpPr>
          <p:cNvPr id="209" name="Shape 209"/>
          <p:cNvSpPr/>
          <p:nvPr/>
        </p:nvSpPr>
        <p:spPr>
          <a:xfrm>
            <a:off x="476637" y="2068000"/>
            <a:ext cx="3018300" cy="9231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algn="ctr">
              <a:lnSpc>
                <a:spcPct val="115000"/>
              </a:lnSpc>
              <a:buClr>
                <a:srgbClr val="000000"/>
              </a:buClr>
            </a:pPr>
            <a:r>
              <a:rPr lang="ru-RU" dirty="0"/>
              <a:t>Подождать несколько минут</a:t>
            </a:r>
            <a:endParaRPr lang="en-US" dirty="0"/>
          </a:p>
        </p:txBody>
      </p:sp>
      <p:sp>
        <p:nvSpPr>
          <p:cNvPr id="210" name="Shape 210"/>
          <p:cNvSpPr/>
          <p:nvPr/>
        </p:nvSpPr>
        <p:spPr>
          <a:xfrm>
            <a:off x="457737" y="3813250"/>
            <a:ext cx="3056100" cy="9231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algn="ctr">
              <a:lnSpc>
                <a:spcPct val="115000"/>
              </a:lnSpc>
              <a:buClr>
                <a:srgbClr val="000000"/>
              </a:buClr>
            </a:pPr>
            <a:r>
              <a:rPr lang="ru-RU" dirty="0"/>
              <a:t>внимательно осмотреть отсек выдачи банкнот </a:t>
            </a:r>
            <a:endParaRPr lang="en-US" dirty="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sp>
        <p:nvSpPr>
          <p:cNvPr id="211" name="Shape 211"/>
          <p:cNvSpPr/>
          <p:nvPr/>
        </p:nvSpPr>
        <p:spPr>
          <a:xfrm>
            <a:off x="5650500" y="2068000"/>
            <a:ext cx="3150600" cy="9231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algn="ctr">
              <a:lnSpc>
                <a:spcPct val="115000"/>
              </a:lnSpc>
              <a:buClr>
                <a:srgbClr val="000000"/>
              </a:buClr>
            </a:pPr>
            <a:r>
              <a:rPr lang="ru-RU" dirty="0"/>
              <a:t>обратиться в свой банк</a:t>
            </a:r>
            <a:endParaRPr lang="en-US" dirty="0"/>
          </a:p>
        </p:txBody>
      </p:sp>
      <p:pic>
        <p:nvPicPr>
          <p:cNvPr id="212" name="Shape 2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37637" y="1330673"/>
            <a:ext cx="696300" cy="69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Shape 2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37637" y="3045762"/>
            <a:ext cx="696300" cy="69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Shape 2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77650" y="2893362"/>
            <a:ext cx="696300" cy="6963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Shape 216"/>
          <p:cNvSpPr/>
          <p:nvPr/>
        </p:nvSpPr>
        <p:spPr>
          <a:xfrm>
            <a:off x="5650500" y="3617550"/>
            <a:ext cx="3150600" cy="9231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algn="ctr">
              <a:lnSpc>
                <a:spcPct val="115000"/>
              </a:lnSpc>
              <a:spcBef>
                <a:spcPts val="500"/>
              </a:spcBef>
              <a:spcAft>
                <a:spcPts val="500"/>
              </a:spcAft>
              <a:buClr>
                <a:schemeClr val="dk1"/>
              </a:buClr>
            </a:pPr>
            <a:r>
              <a:rPr lang="ru-RU" dirty="0"/>
              <a:t>подать в свой банк заявление о спорной операции по карте</a:t>
            </a:r>
            <a:endParaRPr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endParaRPr dirty="0"/>
          </a:p>
        </p:txBody>
      </p:sp>
      <p:pic>
        <p:nvPicPr>
          <p:cNvPr id="12" name="Shape 25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912737" y="1353829"/>
            <a:ext cx="626125" cy="5969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/>
        </p:nvSpPr>
        <p:spPr>
          <a:xfrm>
            <a:off x="676197" y="1394084"/>
            <a:ext cx="4760400" cy="2446867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r>
              <a:rPr lang="ru-RU" sz="1600" b="1" dirty="0"/>
              <a:t>Что произошло</a:t>
            </a:r>
            <a:r>
              <a:rPr lang="ru-RU" sz="1600" b="1" dirty="0" smtClean="0"/>
              <a:t>?</a:t>
            </a:r>
          </a:p>
          <a:p>
            <a:endParaRPr lang="ru-RU" sz="1600" b="1" dirty="0"/>
          </a:p>
          <a:p>
            <a:endParaRPr lang="ru-RU" sz="1600" dirty="0" smtClean="0"/>
          </a:p>
          <a:p>
            <a:pPr marL="285750" indent="-285750">
              <a:buFont typeface="Arial" charset="0"/>
              <a:buChar char="•"/>
            </a:pPr>
            <a:r>
              <a:rPr lang="ru-RU" sz="1600" dirty="0" smtClean="0"/>
              <a:t>у</a:t>
            </a:r>
            <a:r>
              <a:rPr lang="ru-RU" sz="1600" dirty="0"/>
              <a:t> банкомата </a:t>
            </a:r>
            <a:r>
              <a:rPr lang="ru-RU" sz="1600" dirty="0" smtClean="0"/>
              <a:t>прервалась связь;</a:t>
            </a:r>
          </a:p>
          <a:p>
            <a:pPr marL="285750" indent="-285750">
              <a:buFont typeface="Arial" charset="0"/>
              <a:buChar char="•"/>
            </a:pPr>
            <a:endParaRPr lang="ru-RU" sz="1600" dirty="0"/>
          </a:p>
          <a:p>
            <a:endParaRPr lang="ru-RU" sz="1600" dirty="0" smtClean="0"/>
          </a:p>
          <a:p>
            <a:pPr marL="285750" indent="-285750">
              <a:buFont typeface="Arial" charset="0"/>
              <a:buChar char="•"/>
            </a:pPr>
            <a:r>
              <a:rPr lang="ru-RU" sz="1600" dirty="0" smtClean="0"/>
              <a:t>деньги ушли в</a:t>
            </a:r>
            <a:r>
              <a:rPr lang="ru-RU" sz="1600" dirty="0"/>
              <a:t> «резерв». </a:t>
            </a:r>
          </a:p>
        </p:txBody>
      </p:sp>
      <p:sp>
        <p:nvSpPr>
          <p:cNvPr id="227" name="Shape 227"/>
          <p:cNvSpPr txBox="1">
            <a:spLocks noGrp="1"/>
          </p:cNvSpPr>
          <p:nvPr>
            <p:ph type="ctrTitle" idx="4294967295"/>
          </p:nvPr>
        </p:nvSpPr>
        <p:spPr>
          <a:xfrm>
            <a:off x="631224" y="383625"/>
            <a:ext cx="8220467" cy="748132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l">
              <a:lnSpc>
                <a:spcPct val="120000"/>
              </a:lnSpc>
              <a:buSzPct val="25000"/>
            </a:pPr>
            <a:r>
              <a:rPr lang="ru-RU" sz="2400" b="1" u="sng" dirty="0">
                <a:solidFill>
                  <a:schemeClr val="accent3">
                    <a:lumMod val="50000"/>
                  </a:schemeClr>
                </a:solidFill>
              </a:rPr>
              <a:t>Ситуация 3.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 Банкомат принял деньги, но на счет они не 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зачислились.</a:t>
            </a:r>
            <a:endParaRPr lang="en-US" sz="2400" i="1" u="none" strike="noStrike" cap="none" dirty="0">
              <a:solidFill>
                <a:schemeClr val="accent3">
                  <a:lumMod val="50000"/>
                </a:schemeClr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196" y="886341"/>
            <a:ext cx="2458059" cy="3029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522" y="2867683"/>
            <a:ext cx="1568895" cy="1946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50574" y="274269"/>
            <a:ext cx="38149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Что делать?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7357" y="1199572"/>
            <a:ext cx="26532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/>
              <a:t>сфотографировать </a:t>
            </a:r>
            <a:r>
              <a:rPr lang="ru-RU" sz="1800" dirty="0"/>
              <a:t>экран </a:t>
            </a:r>
            <a:r>
              <a:rPr lang="ru-RU" sz="1800" dirty="0" smtClean="0"/>
              <a:t>банкомата</a:t>
            </a:r>
            <a:endParaRPr lang="ru-RU" sz="1800" dirty="0"/>
          </a:p>
        </p:txBody>
      </p:sp>
      <p:pic>
        <p:nvPicPr>
          <p:cNvPr id="5" name="Picture 18" descr="https://stihi.ru/pics/2020/10/21/5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694" y="203049"/>
            <a:ext cx="843201" cy="82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kzvesti.kz/wp-content/uploads/2020/12/moshenni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41" y="1845903"/>
            <a:ext cx="8909830" cy="2823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057994" y="1232922"/>
            <a:ext cx="22410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/>
              <a:t>позвонить </a:t>
            </a:r>
            <a:r>
              <a:rPr lang="ru-RU" sz="1800" dirty="0"/>
              <a:t>в </a:t>
            </a:r>
            <a:r>
              <a:rPr lang="ru-RU" sz="1800" dirty="0" smtClean="0"/>
              <a:t>банк</a:t>
            </a:r>
            <a:endParaRPr lang="ru-RU" sz="1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69390" y="1230351"/>
            <a:ext cx="32303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написать </a:t>
            </a:r>
            <a:r>
              <a:rPr lang="ru-RU" sz="1600" dirty="0"/>
              <a:t>заявление о спорной </a:t>
            </a:r>
            <a:endParaRPr lang="ru-RU" sz="1600" dirty="0" smtClean="0"/>
          </a:p>
          <a:p>
            <a:r>
              <a:rPr lang="ru-RU" sz="1600" dirty="0" smtClean="0"/>
              <a:t>операции в свой банк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18909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ctrTitle" idx="4294967295"/>
          </p:nvPr>
        </p:nvSpPr>
        <p:spPr>
          <a:xfrm>
            <a:off x="1575746" y="0"/>
            <a:ext cx="5737500" cy="11025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r>
              <a:rPr lang="ru-RU" sz="2400" b="1" u="sng" dirty="0">
                <a:solidFill>
                  <a:schemeClr val="accent3">
                    <a:lumMod val="50000"/>
                  </a:schemeClr>
                </a:solidFill>
              </a:rPr>
              <a:t>Ситуация 4.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 Банкомат «съел» карту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48" name="Shape 248"/>
          <p:cNvSpPr/>
          <p:nvPr/>
        </p:nvSpPr>
        <p:spPr>
          <a:xfrm>
            <a:off x="322289" y="2530450"/>
            <a:ext cx="7487060" cy="3621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US" sz="1500" dirty="0">
              <a:solidFill>
                <a:schemeClr val="dk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9768" y="826495"/>
            <a:ext cx="18962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Технический сбой</a:t>
            </a:r>
            <a:r>
              <a:rPr lang="ru-RU" dirty="0"/>
              <a:t> 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72192" y="2631913"/>
            <a:ext cx="1783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Трижды </a:t>
            </a:r>
            <a:r>
              <a:rPr lang="ru-RU" b="1" dirty="0"/>
              <a:t>неверно введен </a:t>
            </a:r>
            <a:r>
              <a:rPr lang="ru-RU" b="1" dirty="0" smtClean="0"/>
              <a:t>ПИН-код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308906" y="2106656"/>
            <a:ext cx="2346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/>
              <a:t>Клиент </a:t>
            </a:r>
            <a:r>
              <a:rPr lang="ru-RU" b="1" dirty="0"/>
              <a:t>не успел забрать </a:t>
            </a:r>
            <a:r>
              <a:rPr lang="ru-RU" b="1" dirty="0" smtClean="0"/>
              <a:t>карту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512659" y="826494"/>
            <a:ext cx="18138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Карта просрочена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107927" y="2837979"/>
            <a:ext cx="24433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Карта заблокирована</a:t>
            </a:r>
            <a:endParaRPr lang="ru-RU" dirty="0"/>
          </a:p>
        </p:txBody>
      </p:sp>
      <p:pic>
        <p:nvPicPr>
          <p:cNvPr id="7170" name="Picture 2" descr="https://adtspb.ru/wp-content/uploads/2020/08/sbojset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92" y="1201728"/>
            <a:ext cx="2450890" cy="123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906" y="2752644"/>
            <a:ext cx="2357376" cy="1878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865" y="1201728"/>
            <a:ext cx="2593457" cy="1409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 descr="https://offshoreview.eu/wp-content/uploads/2018/09/blokirovka-scheta-min-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865" y="3291668"/>
            <a:ext cx="2593457" cy="135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92" y="3291668"/>
            <a:ext cx="2450890" cy="1339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128</Words>
  <Application>Microsoft Office PowerPoint</Application>
  <PresentationFormat>Экран (16:9)</PresentationFormat>
  <Paragraphs>67</Paragraphs>
  <Slides>13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Презентация PowerPoint</vt:lpstr>
      <vt:lpstr>Презентация PowerPoint</vt:lpstr>
      <vt:lpstr>Ситуация 1. Ошибка при переводе денег</vt:lpstr>
      <vt:lpstr>Что делать?</vt:lpstr>
      <vt:lpstr>Ситуация 2. Банкомат не выдал деньги, но списал их со счета</vt:lpstr>
      <vt:lpstr>Что делать?</vt:lpstr>
      <vt:lpstr>Ситуация 3. Банкомат принял деньги, но на счет они не зачислились.</vt:lpstr>
      <vt:lpstr>Презентация PowerPoint</vt:lpstr>
      <vt:lpstr>Ситуация 4. Банкомат «съел» карту</vt:lpstr>
      <vt:lpstr>Что делать?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48</cp:revision>
  <cp:lastPrinted>2021-10-17T12:20:34Z</cp:lastPrinted>
  <dcterms:modified xsi:type="dcterms:W3CDTF">2021-10-26T12:19:17Z</dcterms:modified>
</cp:coreProperties>
</file>